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4"/>
  </p:handoutMasterIdLst>
  <p:sldIdLst>
    <p:sldId id="256" r:id="rId2"/>
    <p:sldId id="258" r:id="rId3"/>
    <p:sldId id="259" r:id="rId4"/>
    <p:sldId id="260" r:id="rId5"/>
    <p:sldId id="257" r:id="rId6"/>
    <p:sldId id="262" r:id="rId7"/>
    <p:sldId id="273" r:id="rId8"/>
    <p:sldId id="261" r:id="rId9"/>
    <p:sldId id="266" r:id="rId10"/>
    <p:sldId id="267" r:id="rId11"/>
    <p:sldId id="263" r:id="rId12"/>
    <p:sldId id="264" r:id="rId13"/>
    <p:sldId id="265" r:id="rId14"/>
    <p:sldId id="268" r:id="rId15"/>
    <p:sldId id="269" r:id="rId16"/>
    <p:sldId id="270" r:id="rId17"/>
    <p:sldId id="274" r:id="rId18"/>
    <p:sldId id="271" r:id="rId19"/>
    <p:sldId id="275" r:id="rId20"/>
    <p:sldId id="272" r:id="rId21"/>
    <p:sldId id="276" r:id="rId22"/>
    <p:sldId id="277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153BD0-28AC-44C6-9E4F-16BF3F27B5A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D3EBF6-5249-4793-962B-10C89126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71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Assembled and presented by Dean Struempf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Photosynthesis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Photosynthetic organisms use pigments (light absorbing compounds) to capture the energy in sunlight.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Chlorophyll </a:t>
            </a:r>
            <a:r>
              <a:rPr lang="en-US" dirty="0" smtClean="0"/>
              <a:t>(reason why plants are green)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Contained in the Thylakoids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8"/>
          <a:stretch/>
        </p:blipFill>
        <p:spPr>
          <a:xfrm>
            <a:off x="1852563" y="5170977"/>
            <a:ext cx="8483696" cy="1545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9" b="24198"/>
          <a:stretch/>
        </p:blipFill>
        <p:spPr>
          <a:xfrm>
            <a:off x="6386129" y="2806678"/>
            <a:ext cx="4534119" cy="22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Photosynthesis &amp; Energy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Energy</a:t>
            </a:r>
            <a:r>
              <a:rPr lang="en-US" dirty="0" smtClean="0"/>
              <a:t>- The ability to do work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Energy is stored in the chemical bonds within molecules.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ATP (small, quick)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Glucose (large, long-term)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8" b="26869"/>
          <a:stretch/>
        </p:blipFill>
        <p:spPr>
          <a:xfrm>
            <a:off x="4609510" y="3321269"/>
            <a:ext cx="6657580" cy="336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0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ADP &amp; ATP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752" y="2097088"/>
            <a:ext cx="9775659" cy="46610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ATP can release and store energy by breaking and re-forming the bonds between its phosphate groups. </a:t>
            </a:r>
            <a:r>
              <a:rPr lang="en-US" dirty="0" smtClean="0"/>
              <a:t>This characteristic of ATP makes it exceptionally useful as a basic energy source for all cells. </a:t>
            </a:r>
          </a:p>
          <a:p>
            <a:pPr lvl="1"/>
            <a:r>
              <a:rPr lang="en-US" dirty="0" smtClean="0"/>
              <a:t>Think of it like </a:t>
            </a:r>
            <a:r>
              <a:rPr lang="en-US" dirty="0" smtClean="0">
                <a:solidFill>
                  <a:srgbClr val="FF0000"/>
                </a:solidFill>
              </a:rPr>
              <a:t>energy currency</a:t>
            </a:r>
            <a:r>
              <a:rPr lang="en-US" dirty="0" smtClean="0"/>
              <a:t>. If a transaction requires energy, ATP is used to pay for that activity to occur.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731" y="3909215"/>
            <a:ext cx="5827241" cy="29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How Cells use ATP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use ATP for a variety of activities, the most prevalent is active transport.</a:t>
            </a:r>
          </a:p>
          <a:p>
            <a:r>
              <a:rPr lang="en-US" dirty="0" smtClean="0"/>
              <a:t>Cellular movement, such as in motor proteins that contract muscle and power the wavelike movement of cilia and flagella. </a:t>
            </a:r>
          </a:p>
          <a:p>
            <a:r>
              <a:rPr lang="en-US" dirty="0" smtClean="0"/>
              <a:t>Responses to chemical signals at the cell surface. </a:t>
            </a:r>
          </a:p>
          <a:p>
            <a:r>
              <a:rPr lang="en-US" dirty="0" smtClean="0"/>
              <a:t>Protein synthesis.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90" y="4327963"/>
            <a:ext cx="4095750" cy="2343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74" y="3907550"/>
            <a:ext cx="3103837" cy="22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1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NADP</a:t>
            </a:r>
            <a:r>
              <a:rPr lang="en-US" sz="4800" dirty="0" smtClean="0">
                <a:latin typeface="Calibri Light" panose="020F0302020204030204" pitchFamily="34" charset="0"/>
              </a:rPr>
              <a:t>⁺ </a:t>
            </a:r>
            <a:r>
              <a:rPr lang="en-US" sz="4800" dirty="0" smtClean="0"/>
              <a:t>&amp; NADPH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7088188" cy="3541714"/>
          </a:xfrm>
        </p:spPr>
        <p:txBody>
          <a:bodyPr/>
          <a:lstStyle/>
          <a:p>
            <a:r>
              <a:rPr lang="en-US" dirty="0" smtClean="0"/>
              <a:t>Nicotinamide adenine dinucleotide phosphate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 electron carrier compound that can accept a pair of high-energy electrons and transfer them to another molecule. </a:t>
            </a:r>
          </a:p>
          <a:p>
            <a:pPr lvl="1"/>
            <a:r>
              <a:rPr lang="en-US" dirty="0" smtClean="0"/>
              <a:t>Used to transfer electrons from Chlorophyll to other molecules.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2097088"/>
            <a:ext cx="3174931" cy="457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Light-dependent Reactions &amp; Light-independent reactions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24" y="1907900"/>
            <a:ext cx="7305976" cy="4593633"/>
          </a:xfrm>
        </p:spPr>
      </p:pic>
    </p:spTree>
    <p:extLst>
      <p:ext uri="{BB962C8B-B14F-4D97-AF65-F5344CB8AC3E}">
        <p14:creationId xmlns:p14="http://schemas.microsoft.com/office/powerpoint/2010/main" val="8210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Light-dependent Reaction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2" y="2207445"/>
            <a:ext cx="4909370" cy="439305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Requires light energy (sun) and light-absorbing pigments (chlorophyll).</a:t>
            </a:r>
          </a:p>
          <a:p>
            <a:r>
              <a:rPr lang="en-US" dirty="0" smtClean="0"/>
              <a:t>Occurs within the Thylakoid membranes.</a:t>
            </a:r>
          </a:p>
          <a:p>
            <a:r>
              <a:rPr lang="en-US" dirty="0" smtClean="0"/>
              <a:t>Where ADP is converted to ATP</a:t>
            </a:r>
          </a:p>
          <a:p>
            <a:r>
              <a:rPr lang="en-US" dirty="0" smtClean="0"/>
              <a:t>Convert low energy electrons from water to high energy electrons using solar energy. </a:t>
            </a:r>
          </a:p>
          <a:p>
            <a:pPr lvl="1"/>
            <a:r>
              <a:rPr lang="en-US" dirty="0" smtClean="0"/>
              <a:t>This split is what produces oxygen gas!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82"/>
          <a:stretch/>
        </p:blipFill>
        <p:spPr>
          <a:xfrm>
            <a:off x="1351619" y="1914525"/>
            <a:ext cx="4565704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6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Light-dependent Reaction: Electron Transport Chain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184" y="1925035"/>
            <a:ext cx="6211130" cy="354034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82"/>
          <a:stretch/>
        </p:blipFill>
        <p:spPr>
          <a:xfrm>
            <a:off x="1141413" y="1925035"/>
            <a:ext cx="4565704" cy="47910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962400" y="3695207"/>
            <a:ext cx="1996966" cy="46689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0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Light-independent reaction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6"/>
            <a:ext cx="4723360" cy="4445603"/>
          </a:xfrm>
        </p:spPr>
        <p:txBody>
          <a:bodyPr/>
          <a:lstStyle/>
          <a:p>
            <a:r>
              <a:rPr lang="en-US" dirty="0" smtClean="0"/>
              <a:t>No light is required, and takes place in the stroma (fluid portion of chloroplasts)</a:t>
            </a:r>
          </a:p>
          <a:p>
            <a:r>
              <a:rPr lang="en-US" dirty="0" smtClean="0"/>
              <a:t>Calvin Cycle</a:t>
            </a:r>
          </a:p>
          <a:p>
            <a:pPr lvl="1"/>
            <a:r>
              <a:rPr lang="en-US" dirty="0" smtClean="0"/>
              <a:t>The ATP and NADPH molecules produced in the light-dependent reactions are used to build high-energy sugars from carbon dioxide.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5"/>
          <a:stretch/>
        </p:blipFill>
        <p:spPr>
          <a:xfrm>
            <a:off x="6379779" y="1904014"/>
            <a:ext cx="3988676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0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Light-independent reaction: Calvin Cycle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2896"/>
            <a:ext cx="6651336" cy="367697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5"/>
          <a:stretch/>
        </p:blipFill>
        <p:spPr>
          <a:xfrm>
            <a:off x="6379779" y="1904014"/>
            <a:ext cx="3988676" cy="47910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5423338" y="3752193"/>
            <a:ext cx="2522483" cy="472966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Anatomy and Physiology of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897" y="1986454"/>
            <a:ext cx="5056514" cy="4550979"/>
          </a:xfrm>
        </p:spPr>
        <p:txBody>
          <a:bodyPr/>
          <a:lstStyle/>
          <a:p>
            <a:r>
              <a:rPr lang="en-US" u="sng" dirty="0" smtClean="0"/>
              <a:t>Roots</a:t>
            </a:r>
            <a:r>
              <a:rPr lang="en-US" dirty="0" smtClean="0"/>
              <a:t>- support a plant, anchor it in the ground, store food, and absorb water and dissolved nutrients from the soil.</a:t>
            </a:r>
          </a:p>
          <a:p>
            <a:r>
              <a:rPr lang="en-US" u="sng" dirty="0" smtClean="0"/>
              <a:t>Stems</a:t>
            </a:r>
            <a:r>
              <a:rPr lang="en-US" dirty="0" smtClean="0"/>
              <a:t>- stems produce leaves, branches, and flowers, hold leaves up to the sun, and transport substances throughout the plant.</a:t>
            </a:r>
          </a:p>
          <a:p>
            <a:r>
              <a:rPr lang="en-US" u="sng" dirty="0" smtClean="0"/>
              <a:t>Leaf</a:t>
            </a:r>
            <a:r>
              <a:rPr lang="en-US" dirty="0" smtClean="0"/>
              <a:t>- structure optimized to absorb light and carry out photosynthesis.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61" y="1986454"/>
            <a:ext cx="3945594" cy="456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Light-dependent Reactions &amp; Light-independent reactions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96" y="2097088"/>
            <a:ext cx="7463632" cy="4692759"/>
          </a:xfrm>
        </p:spPr>
      </p:pic>
    </p:spTree>
    <p:extLst>
      <p:ext uri="{BB962C8B-B14F-4D97-AF65-F5344CB8AC3E}">
        <p14:creationId xmlns:p14="http://schemas.microsoft.com/office/powerpoint/2010/main" val="36032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Photosynthesis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422" y="2249487"/>
            <a:ext cx="10111990" cy="354171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Photosynthesis uses the energy of sunlight to convert water and carbon dioxide (</a:t>
            </a:r>
            <a:r>
              <a:rPr lang="en-US" u="sng" dirty="0" smtClean="0">
                <a:solidFill>
                  <a:srgbClr val="FF0000"/>
                </a:solidFill>
              </a:rPr>
              <a:t>low-energy reactants</a:t>
            </a:r>
            <a:r>
              <a:rPr lang="en-US" dirty="0" smtClean="0">
                <a:solidFill>
                  <a:srgbClr val="FF0000"/>
                </a:solidFill>
              </a:rPr>
              <a:t>) into high-energy sugars and oxygen (</a:t>
            </a:r>
            <a:r>
              <a:rPr lang="en-US" u="sng" dirty="0" smtClean="0">
                <a:solidFill>
                  <a:srgbClr val="FF0000"/>
                </a:solidFill>
              </a:rPr>
              <a:t>products</a:t>
            </a:r>
            <a:r>
              <a:rPr lang="en-US" dirty="0" smtClean="0">
                <a:solidFill>
                  <a:srgbClr val="FF0000"/>
                </a:solidFill>
              </a:rPr>
              <a:t>).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4"/>
          <a:stretch/>
        </p:blipFill>
        <p:spPr>
          <a:xfrm>
            <a:off x="849751" y="3691531"/>
            <a:ext cx="10489322" cy="191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 and Cellular Respiration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84" y="1692438"/>
            <a:ext cx="9190256" cy="4939763"/>
          </a:xfrm>
        </p:spPr>
      </p:pic>
    </p:spTree>
    <p:extLst>
      <p:ext uri="{BB962C8B-B14F-4D97-AF65-F5344CB8AC3E}">
        <p14:creationId xmlns:p14="http://schemas.microsoft.com/office/powerpoint/2010/main" val="23594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anatomy and physiology of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662" y="1944414"/>
            <a:ext cx="4278749" cy="4572000"/>
          </a:xfrm>
        </p:spPr>
        <p:txBody>
          <a:bodyPr/>
          <a:lstStyle/>
          <a:p>
            <a:r>
              <a:rPr lang="en-US" u="sng" dirty="0" smtClean="0"/>
              <a:t>Dermal Tissue</a:t>
            </a:r>
            <a:r>
              <a:rPr lang="en-US" dirty="0" smtClean="0"/>
              <a:t>: the protective outer covering of a plant.</a:t>
            </a:r>
          </a:p>
          <a:p>
            <a:r>
              <a:rPr lang="en-US" u="sng" dirty="0" smtClean="0"/>
              <a:t>Vascular Tissue</a:t>
            </a:r>
            <a:r>
              <a:rPr lang="en-US" dirty="0" smtClean="0"/>
              <a:t>: transport water and nutrients throughout the plant</a:t>
            </a:r>
          </a:p>
          <a:p>
            <a:r>
              <a:rPr lang="en-US" u="sng" dirty="0" smtClean="0"/>
              <a:t>Ground Tissue</a:t>
            </a:r>
            <a:r>
              <a:rPr lang="en-US" dirty="0" smtClean="0"/>
              <a:t>: produces and stores sugars, and contributes to physical support of the plant.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82" y="1944414"/>
            <a:ext cx="5668580" cy="425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all this transportation about?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6"/>
          <a:stretch/>
        </p:blipFill>
        <p:spPr>
          <a:xfrm>
            <a:off x="1157084" y="2446721"/>
            <a:ext cx="4937328" cy="345111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172" y="2446721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2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</a:t>
            </a:r>
            <a:r>
              <a:rPr lang="en-US" sz="6000" dirty="0" err="1" smtClean="0"/>
              <a:t>endosymbiotic</a:t>
            </a:r>
            <a:r>
              <a:rPr lang="en-US" sz="6000" dirty="0" smtClean="0"/>
              <a:t> Theory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7971056" cy="3541714"/>
          </a:xfrm>
        </p:spPr>
        <p:txBody>
          <a:bodyPr/>
          <a:lstStyle/>
          <a:p>
            <a:r>
              <a:rPr lang="en-US" dirty="0" smtClean="0"/>
              <a:t>Developed by Lynn </a:t>
            </a:r>
            <a:r>
              <a:rPr lang="en-US" dirty="0" err="1" smtClean="0"/>
              <a:t>Margulis</a:t>
            </a:r>
            <a:r>
              <a:rPr lang="en-US" dirty="0" smtClean="0"/>
              <a:t> at the University of Massachusetts in the 1960’s, this theory proposes: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Eukaryotic cells formed from a symbiotic relationship among several different prokaryotic cells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736" y="1818288"/>
            <a:ext cx="3402700" cy="261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0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endosymbiotic</a:t>
            </a:r>
            <a:r>
              <a:rPr lang="en-US" dirty="0" smtClean="0"/>
              <a:t> theory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3"/>
          <a:stretch/>
        </p:blipFill>
        <p:spPr>
          <a:xfrm>
            <a:off x="2353509" y="1750246"/>
            <a:ext cx="7481806" cy="4885681"/>
          </a:xfrm>
        </p:spPr>
      </p:pic>
      <p:sp>
        <p:nvSpPr>
          <p:cNvPr id="5" name="Right Arrow 4"/>
          <p:cNvSpPr/>
          <p:nvPr/>
        </p:nvSpPr>
        <p:spPr>
          <a:xfrm rot="11302820">
            <a:off x="8234982" y="4351590"/>
            <a:ext cx="2196662" cy="2942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8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0"/>
          <a:stretch/>
        </p:blipFill>
        <p:spPr>
          <a:xfrm>
            <a:off x="3223134" y="618518"/>
            <a:ext cx="5742556" cy="5700639"/>
          </a:xfrm>
        </p:spPr>
      </p:pic>
    </p:spTree>
    <p:extLst>
      <p:ext uri="{BB962C8B-B14F-4D97-AF65-F5344CB8AC3E}">
        <p14:creationId xmlns:p14="http://schemas.microsoft.com/office/powerpoint/2010/main" val="6090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all this transportation about?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4" b="21888"/>
          <a:stretch/>
        </p:blipFill>
        <p:spPr>
          <a:xfrm>
            <a:off x="810243" y="1712011"/>
            <a:ext cx="6362750" cy="323718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65" y="1712011"/>
            <a:ext cx="4226608" cy="422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Photosynthesis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422" y="2249487"/>
            <a:ext cx="10111990" cy="354171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Photosynthesis uses the energy of sunlight to convert water and carbon dioxide (</a:t>
            </a:r>
            <a:r>
              <a:rPr lang="en-US" u="sng" dirty="0" smtClean="0">
                <a:solidFill>
                  <a:srgbClr val="FF0000"/>
                </a:solidFill>
              </a:rPr>
              <a:t>low-energy reactants</a:t>
            </a:r>
            <a:r>
              <a:rPr lang="en-US" dirty="0" smtClean="0">
                <a:solidFill>
                  <a:srgbClr val="FF0000"/>
                </a:solidFill>
              </a:rPr>
              <a:t>) into high-energy sugars and oxygen (</a:t>
            </a:r>
            <a:r>
              <a:rPr lang="en-US" u="sng" dirty="0" smtClean="0">
                <a:solidFill>
                  <a:srgbClr val="FF0000"/>
                </a:solidFill>
              </a:rPr>
              <a:t>products</a:t>
            </a:r>
            <a:r>
              <a:rPr lang="en-US" dirty="0" smtClean="0">
                <a:solidFill>
                  <a:srgbClr val="FF0000"/>
                </a:solidFill>
              </a:rPr>
              <a:t>).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" r="-99" b="-1140"/>
          <a:stretch/>
        </p:blipFill>
        <p:spPr>
          <a:xfrm>
            <a:off x="1021322" y="3219538"/>
            <a:ext cx="10146180" cy="1844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63" y="5063761"/>
            <a:ext cx="2280248" cy="17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8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494</TotalTime>
  <Words>542</Words>
  <Application>Microsoft Office PowerPoint</Application>
  <PresentationFormat>Widescreen</PresentationFormat>
  <Paragraphs>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Trebuchet MS</vt:lpstr>
      <vt:lpstr>Tw Cen MT</vt:lpstr>
      <vt:lpstr>Circuit</vt:lpstr>
      <vt:lpstr>Photosynthesis</vt:lpstr>
      <vt:lpstr>Review Anatomy and Physiology of Plants</vt:lpstr>
      <vt:lpstr>Review anatomy and physiology of plants</vt:lpstr>
      <vt:lpstr>What is all this transportation about?</vt:lpstr>
      <vt:lpstr>the endosymbiotic Theory </vt:lpstr>
      <vt:lpstr>The endosymbiotic theory</vt:lpstr>
      <vt:lpstr>PowerPoint Presentation</vt:lpstr>
      <vt:lpstr>What is all this transportation about?</vt:lpstr>
      <vt:lpstr>Photosynthesis</vt:lpstr>
      <vt:lpstr>Photosynthesis</vt:lpstr>
      <vt:lpstr>Photosynthesis &amp; Energy</vt:lpstr>
      <vt:lpstr>ADP &amp; ATP</vt:lpstr>
      <vt:lpstr>How Cells use ATP</vt:lpstr>
      <vt:lpstr>NADP⁺ &amp; NADPH</vt:lpstr>
      <vt:lpstr>Light-dependent Reactions &amp; Light-independent reactions</vt:lpstr>
      <vt:lpstr>Light-dependent Reaction</vt:lpstr>
      <vt:lpstr>Light-dependent Reaction: Electron Transport Chain</vt:lpstr>
      <vt:lpstr>Light-independent reaction</vt:lpstr>
      <vt:lpstr>Light-independent reaction: Calvin Cycle</vt:lpstr>
      <vt:lpstr>Light-dependent Reactions &amp; Light-independent reactions</vt:lpstr>
      <vt:lpstr>Photosynthesis</vt:lpstr>
      <vt:lpstr>Photosynthesis and Cellular Respiration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Struempf, Dean</dc:creator>
  <cp:lastModifiedBy>Struempf, Dean</cp:lastModifiedBy>
  <cp:revision>33</cp:revision>
  <cp:lastPrinted>2019-01-15T13:42:19Z</cp:lastPrinted>
  <dcterms:created xsi:type="dcterms:W3CDTF">2019-01-07T18:34:43Z</dcterms:created>
  <dcterms:modified xsi:type="dcterms:W3CDTF">2020-01-27T14:15:32Z</dcterms:modified>
</cp:coreProperties>
</file>