
<file path=[Content_Types].xml><?xml version="1.0" encoding="utf-8"?>
<Types xmlns="http://schemas.openxmlformats.org/package/2006/content-types">
  <Default Extension="bin" ContentType="application/vnd.openxmlformats-officedocument.oleObject"/>
  <Default Extension="mp3" ContentType="audio/mpeg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4" r:id="rId2"/>
  </p:sldMasterIdLst>
  <p:handoutMasterIdLst>
    <p:handoutMasterId r:id="rId16"/>
  </p:handoutMasterIdLst>
  <p:sldIdLst>
    <p:sldId id="256" r:id="rId3"/>
    <p:sldId id="257" r:id="rId4"/>
    <p:sldId id="261" r:id="rId5"/>
    <p:sldId id="258" r:id="rId6"/>
    <p:sldId id="262" r:id="rId7"/>
    <p:sldId id="263" r:id="rId8"/>
    <p:sldId id="267" r:id="rId9"/>
    <p:sldId id="259" r:id="rId10"/>
    <p:sldId id="264" r:id="rId11"/>
    <p:sldId id="268" r:id="rId12"/>
    <p:sldId id="269" r:id="rId13"/>
    <p:sldId id="270" r:id="rId14"/>
    <p:sldId id="271" r:id="rId1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CC00"/>
    <a:srgbClr val="009900"/>
    <a:srgbClr val="FFFF00"/>
    <a:srgbClr val="336600"/>
    <a:srgbClr val="008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12" Type="http://schemas.openxmlformats.org/officeDocument/2006/relationships/image" Target="../media/image27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11" Type="http://schemas.openxmlformats.org/officeDocument/2006/relationships/image" Target="../media/image26.wmf"/><Relationship Id="rId5" Type="http://schemas.openxmlformats.org/officeDocument/2006/relationships/image" Target="../media/image20.wmf"/><Relationship Id="rId10" Type="http://schemas.openxmlformats.org/officeDocument/2006/relationships/image" Target="../media/image25.wmf"/><Relationship Id="rId4" Type="http://schemas.openxmlformats.org/officeDocument/2006/relationships/image" Target="../media/image19.wmf"/><Relationship Id="rId9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10" Type="http://schemas.openxmlformats.org/officeDocument/2006/relationships/image" Target="../media/image37.wmf"/><Relationship Id="rId4" Type="http://schemas.openxmlformats.org/officeDocument/2006/relationships/image" Target="../media/image31.wmf"/><Relationship Id="rId9" Type="http://schemas.openxmlformats.org/officeDocument/2006/relationships/image" Target="../media/image36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image" Target="../media/image40.wmf"/><Relationship Id="rId7" Type="http://schemas.openxmlformats.org/officeDocument/2006/relationships/image" Target="../media/image44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4" Type="http://schemas.openxmlformats.org/officeDocument/2006/relationships/image" Target="../media/image4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A6E02-4ED4-45D3-930F-9E096E8CD29E}" type="datetimeFigureOut">
              <a:rPr lang="en-US" smtClean="0"/>
              <a:pPr/>
              <a:t>08/23/2018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685DB9-6A0F-41C0-9D19-1E422594C9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764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4-01-24T12:06:56.329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1044 0,'0'0,"0"25,0 0,-25 24,25-24,-25 0,0 24,0 1,-24-1,49-49,-25 25,-25 0,50-25,0 0,-49 49,24-24,25-25,-25 25,0 0,0-25,25 0,0 24,0 1,0 0,-25-25,0 0,1 0,24 0,-25 25,0 0,25-25,-25 24,0 1,0-25,25 0,-25 25,1-25,24 0,-25 25,25-1,-25-24,25 0,-25 25,0 0,0 0,25-1,-24-24,24 0,-25 25,25 0,-25 0,25 0,0-1,-25-24,25 25,0 0,-25-25,25 25,-25-25,25 0,0 24,-25-24,25 0,0 0,50 0,-25 25,25-25,-1 0,-24 0,0 0,25 0,-25 0,-1 0,26 0,-25 25,25 0,-50-25,25 0,-1 0,1 0,-25 0,25 0,0 0,0 0,0 0,0 0,-25 0,24 0,1 0,-25 0,50 0,-25 0,-25 0,49 0,-24 0,-25 0,25 0,0 0,-25 0,25 0,0 0,0 0,-25 0,24 0,-24 0,0 0,25 0,0 0</inkml:trace>
  <inkml:trace contextRef="#ctx0" brushRef="#br0" timeOffset="2953">1143 1387,'-25'0,"1"0,-1 25,0 0,-25 0,0-1,1 26,-1-25,0-25,1 0,49 24,-50 1,25 0,0-25,25 25,-49 0,24-1,0-24,-25 0,25 25,25 0,-49 0,49-25,-25 24,0 1,25-25,-25 0,0 0,25 25,-25 0,1-25,-1 25,25-1,-25-24,25 25,-25 0,0 0,0-1,25 1,0 0,0-25,-25 0,25 0,0 25,0-1,0-24,25 25,0-25,0 0,0 25,0-25,0 0,24 0,26 0,-1 0,26 0,-26 25,1 0,-75-25,50 0,-1 24,-24-24,25 0,-25 0,-25 0,24 0,1 0,-25 0,0 0,25 0,0 0,-25 0,25 0</inkml:trace>
  <inkml:trace contextRef="#ctx0" brushRef="#br0" timeOffset="4500">994 2453,'-25'0,"-24"49,-1-49,25 0,-49 50,24-1,-25-24,26-25,-26 49,50-49,-25 0,1 0,24 0,0 25,0 0,25-25,-49 0,24 0,25 0,-25 0,0 0,0 0,0 0,-24 0,49 25,-25-25,0 0,25 0,-25 0,0 0,25 0,0 25,0-1,0-24,0 25,0 0,0-25,0 0,0 25,25-25,0 0,0 24,24 26,-24-50,0 0,25 0,0 50,-26-26,51-24,-1 0,-24 50,0-25,24-25,-24 0,0 24,0 1,-1-25,-49 0,25 0,0 0,0 0,24 0,1 0,-50 0,25 0,0 0,-25 0,0 25,25-25,0 0,-25 0,0 0,24 0,1 0,0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4-01-24T12:07:10.798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1142 0,'0'0,"-49"24,-1 1,25 25,1-25,-26-1,0 1,26 0,-1-25,0 0,0 0,25 0,-25 0,1 25,24 0,-25-25,0 0,0 24,0-24,1 0,-1 25,0 0,-25-25,26 25,-1 0,-25-25,25 0,25 24,-24-24,-1 0,25 0,-25 25,0 0,0-25,1 25,-26 0,25 24,0-49,-24 25,24-25,25 0,0 25,0 0,50-25,-1 49,1 1,24-25,1 24,-26 1,1-25,-25-25,-1 0,1 0,-25 0,25 0,0 0,-25 0,49 0,-24 0,0 0,0 25,0-1,-1-24,1 0,-25 0,0 0,25 0,0 0,-25 0,25 0,-1 0,-24 0,0 0,0 25,50 0,-50-25,25 0,0 0,-1 0,-24 0,0 0</inkml:trace>
  <inkml:trace contextRef="#ctx0" brushRef="#br0" timeOffset="1796">1018 1116,'-24'0,"-1"0,0 0,0 0,0 0,1 25,-26-1,25 1,0-25,-24 25,24 0,0 0,0-1,1-24,-1 25,0 0,0-25,0 25,1 0,-1-1,0-24,0 25,-24 0,49-25,-25 0,0 0,0 0,25 25,-25 0,1-25,-1 0,0 0,0 0,0 0,1 0,-1 24,25-24,-25 0,25 0,0 25,0 0,0 25,50-1,-26 1,26-25,-25 0,49 24,1 1,-1-25,-24-1,-26 1,26-25,-25 25,-25 0,25 0,24-25,-24 24,0-24,24 0,-49 0,25 0,25 0,-50 0,25 0,-1 0,-24 0,25 0,0 0</inkml:trace>
  <inkml:trace contextRef="#ctx0" brushRef="#br0" timeOffset="3234">994 2207,'-25'0,"0"0,25 0,-25 0,-24 0,49 0,-25 0,-25 0,50 0,-49 0,-1 25,25-25,-24 0,-1 25,0 24,1-49,-1 0,25 25,-49-25,24 0,50 25,-24-25,24 0,-25 0,0 0,0 0,25 0,0 25,-25-25,25 0,-24 0,24 0,-25 25,25-1,-25 1,0 0,0-25,25 0,-25 0,25 0,0 25,0 0,0-25,0 24,0 26,0-50,25 25,0 0,-25-25,25 49,49 1,-24 0,-25-50,74 49,-25 1,26 24,-26-49,0 25,1-26,-26 1,1 0,0-25,-50 0,24 25,1-25,0 0,-25 0,25 0,24 25,-49-25,25 0,0 0,-25 0,0 0,0 0,0 0,25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4-01-24T12:07:03.126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0 0,'25'0,"24"0,-24 0,25 0,-1 0,-24 0,0 0,-1 0,1 0,25 25,-1-25,26 0,-1 49,0-24,-24 25,49-26,-50 26,26 0,-1-26,-25 1,-24-25,0 0,-25 0,25 0,0 0,-1 0,-24 0,25 0,0 0,-25 0,25 0,-1 0,1 0,-25 25,0 0,0-25,0 25,0-1,0-24,0 25,-25 0,1 0,-1-25,-25 0,26 0,-26 0,0 0,1 25,24-1,-49 1,49-25,0 25,1 0,-1-25,0 0,25 0,-25 0,0 0,25 0,-24 0,-26 0,25 0,1 0,-1 0,25 0,-25 24,-24-24,49 0,-25 25,0-25,0 0,0 0,1 0,24 0,-50 0,25 0,1 0,-1 0,0 0,0 25,1-25,-1 0,0 0,0 0,0 0,25 0,0 0,0 0,50 0,-50 0,25 0,-25 25,0-25</inkml:trace>
  <inkml:trace contextRef="#ctx0" brushRef="#br0" timeOffset="2078">124 1066,'0'0,"25"0,-1 25,-24 0,75-25,-26 49,-24-24,49 25,1-26,-26 26,1 0,-1-50,25 24,1 26,-26-50,1 25,24 0,-24-1,-50 1,49 0,1-25,-50 25,49 0,-49-25,25 24,25 1,-1 0,-24 0,0-25,-1 25,1-25,-25 0,-25 0,1 24,-1 1,-25-25,26 0,-1 0,-25 0,-24 0,49 0,0 0,-24 0,49 0,-50 0,1 0,-1 0,-24 0,24 0,1 0,24 25,0-25,25 0,-24 0,-26 25,50-25,-25 0,1 0,-1 0,0 0,0 0,0 25,1-25,-1 0,25 0,-25 0,0 0,25 0,-24 0,-1 0,0 0,25 0</inkml:trace>
  <inkml:trace contextRef="#ctx0" brushRef="#br0" timeOffset="3359">99 2231,'0'0,"25"0,0 0,-1 0,1 0,0 25,24 0,50-25,-24 25,-26 24,1 26,49-26,-50 1,1-50,0 0,-26 25,26 0,-25-1,-1-24,26 0,-50 0,49 0,-24 0,-25 0,50 0,-25 25,-25-25,49 0,-24 25,-25 0,25-25,-1 0,-24 25,25-25,0 0,-25 0,-25 24,0-24,1 0,24 25,-50-25,25 0,25 0,-49 0,24 0,25 0,-25 0,0 0,1 0,-1 0,0 0,25 0,-49 0,-1 0,50 25,-49-25,-1 0,25 0,0 0,1 0,24 25,-25 0,-25-25,50 0,-49 0,24 0,0 49,1-49,-1 0,0 0,0 0,0 0,1 0,-1 0,0 25,0 0,1-25,-1 0,0 0,0 0,25 0,-24 0,-1 0,0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4-01-24T12:07:15.969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124 0,'25'0,"24"25,1 24,-25 1,49-26,-24 1,0 25,49-25,-25 24,26-24,-51 0,1-25,0 0,-50 25,49-1,1 1,-25 0,0-25,24 0,-49 0,25 0,0 0,-25 0,0 0,0 0,0 25,0-25,25 0,-25 0,0 0,0 0,0 25,0-1,0 1,0 0,0 0,-25-25,0 0,0 0,0 0,1 0,-1 0,0 24,0 1,0-25,0 0,-24 0,24 0,-50 0,26 25,-1 0,50-25,-25 0,1 25,24-25,-50 0,-25 24,75-24,-24 0,-1 25,0 0,0-25,-25 25,50 0,-24-25,-1 0,0 0,25 0,-50 0,50 0,0 24,-24 1,24-25,-25 25,0-25,25 0,50 0,-26 0,1 0</inkml:trace>
  <inkml:trace contextRef="#ctx0" brushRef="#br0" timeOffset="1438">99 1264,'0'0,"25"0,0 0,-25 0,25 0,-1 0,1 0,25 0,24 0,-24 0,24 25,-24 0,0-25,-1 0,26 0,-50 24,-25 1,49 0,-24-25,50 0,-1 25,-49 0,0-1,24 1,-24-25,-25 0,0 25,25 0,-25-25,0 24,0 1,0-25,-25 25,0-25,25 0,-24 0,24 0,-25 0,0 0,0 0,25 0,-25 0,-24 25,49 0,-25-25,0 24,25-24,-25 0,-25 0,50 25,-24-25,-26 0,50 0,-50 50,26-25,24-25,-25 24,0-24,0 0,0 0,25 25,-25 0,1-25,-1 0,25 25,-25 0,25-1,0 26,0-50,-25 25,0-25,0 0,25 0,0 0,0 0</inkml:trace>
  <inkml:trace contextRef="#ctx0" brushRef="#br0" timeOffset="3094">298 2156,'0'0,"24"0,1 0,0 25,-25 0,0-25,50 0,-25 0,24 0,-24 0,0 0,25 0,-1 0,-49 0,25 0,25 25,-50 0,49-25,-24 24,0 1,49 0,-49-25,0 0,0 0,0 25,-25 0,49-25,1 0,-25 0,0 0,-1 0,-24 0,0 24,25-24,0 0,-25 25,25-25,0 0,0 50,-25-50,0 0,-25 0,0 0,0 24,-25 1,26-25,-1 0,0 0,-25 0,26 25,-1 0,0 0,0-1,-25 1,1 0,24 0,25-25,-50 25,25 24,-24-24,24 0,25-25,-50 24,26-24,24 0,-25 0,0 0,0 25,25-25,-25 0,-24 50,49-25,-25-25,0 0,25 0,-25 0,0 0,0 0,1 0,-26 24,50 1,0-25,-25 0,25 0,-25 0,25 0,-24 0,-1 0,0 0,25 0,0 0,-25 25,25 0,-25-25,0 49,1 1,24-50,-25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4877-AE32-4238-B732-27ECD42AA3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14D2-5B4B-46D6-BC9D-C1E41CF6A2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F270-8143-415C-912A-A41044A1E6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36CCE19-7176-49C8-AA1A-3D0E0E5B5F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D24A0-BF19-4268-8E6E-F971A097AD8F}" type="datetimeFigureOut">
              <a:rPr lang="en-US" smtClean="0"/>
              <a:t>08/23/2018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E99B-D005-4AD3-93D1-FE051D59C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0455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D24A0-BF19-4268-8E6E-F971A097AD8F}" type="datetimeFigureOut">
              <a:rPr lang="en-US" smtClean="0"/>
              <a:t>08/23/2018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E99B-D005-4AD3-93D1-FE051D59C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230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D24A0-BF19-4268-8E6E-F971A097AD8F}" type="datetimeFigureOut">
              <a:rPr lang="en-US" smtClean="0"/>
              <a:t>08/23/2018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E99B-D005-4AD3-93D1-FE051D59C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8195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D24A0-BF19-4268-8E6E-F971A097AD8F}" type="datetimeFigureOut">
              <a:rPr lang="en-US" smtClean="0"/>
              <a:t>08/23/2018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E99B-D005-4AD3-93D1-FE051D59C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2565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D24A0-BF19-4268-8E6E-F971A097AD8F}" type="datetimeFigureOut">
              <a:rPr lang="en-US" smtClean="0"/>
              <a:t>08/23/2018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E99B-D005-4AD3-93D1-FE051D59C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8620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D24A0-BF19-4268-8E6E-F971A097AD8F}" type="datetimeFigureOut">
              <a:rPr lang="en-US" smtClean="0"/>
              <a:t>08/23/2018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E99B-D005-4AD3-93D1-FE051D59C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2610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D24A0-BF19-4268-8E6E-F971A097AD8F}" type="datetimeFigureOut">
              <a:rPr lang="en-US" smtClean="0"/>
              <a:t>08/23/2018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E99B-D005-4AD3-93D1-FE051D59C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700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C273A-C264-42ED-BBE5-A0471BB704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D24A0-BF19-4268-8E6E-F971A097AD8F}" type="datetimeFigureOut">
              <a:rPr lang="en-US" smtClean="0"/>
              <a:t>08/23/2018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E99B-D005-4AD3-93D1-FE051D59C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2598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D24A0-BF19-4268-8E6E-F971A097AD8F}" type="datetimeFigureOut">
              <a:rPr lang="en-US" smtClean="0"/>
              <a:t>08/23/2018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E99B-D005-4AD3-93D1-FE051D59C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1585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D24A0-BF19-4268-8E6E-F971A097AD8F}" type="datetimeFigureOut">
              <a:rPr lang="en-US" smtClean="0"/>
              <a:t>08/23/2018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E99B-D005-4AD3-93D1-FE051D59C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314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D24A0-BF19-4268-8E6E-F971A097AD8F}" type="datetimeFigureOut">
              <a:rPr lang="en-US" smtClean="0"/>
              <a:t>08/23/2018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E99B-D005-4AD3-93D1-FE051D59C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792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9AE8-5E17-4FF8-A726-E2B4CDD484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FEFA-36B0-4513-8FA4-5C10A3EC6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3B88-0D96-4E17-BF00-5917A3D7C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B3610-5ACD-4A98-9D99-96222546FA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7126C-103F-4E43-8024-A13B73B250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539BE-599A-42DC-88C4-A8FD80929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B6F00-830E-42A1-8D11-F67E1440D1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F2790-0FE2-4735-847E-3A8F3AE197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70A2A25-520B-4301-A937-E2AD5F1641C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5174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13" Type="http://schemas.openxmlformats.org/officeDocument/2006/relationships/oleObject" Target="../embeddings/oleObject39.bin"/><Relationship Id="rId18" Type="http://schemas.openxmlformats.org/officeDocument/2006/relationships/image" Target="../media/image45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42.wmf"/><Relationship Id="rId17" Type="http://schemas.openxmlformats.org/officeDocument/2006/relationships/oleObject" Target="../embeddings/oleObject41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44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39.w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5.bin"/><Relationship Id="rId15" Type="http://schemas.openxmlformats.org/officeDocument/2006/relationships/oleObject" Target="../embeddings/oleObject40.bin"/><Relationship Id="rId10" Type="http://schemas.openxmlformats.org/officeDocument/2006/relationships/image" Target="../media/image41.wmf"/><Relationship Id="rId4" Type="http://schemas.openxmlformats.org/officeDocument/2006/relationships/image" Target="../media/image38.wmf"/><Relationship Id="rId9" Type="http://schemas.openxmlformats.org/officeDocument/2006/relationships/oleObject" Target="../embeddings/oleObject37.bin"/><Relationship Id="rId14" Type="http://schemas.openxmlformats.org/officeDocument/2006/relationships/image" Target="../media/image4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7.wmf"/><Relationship Id="rId5" Type="http://schemas.openxmlformats.org/officeDocument/2006/relationships/oleObject" Target="../embeddings/oleObject43.bin"/><Relationship Id="rId10" Type="http://schemas.openxmlformats.org/officeDocument/2006/relationships/image" Target="../media/image49.wmf"/><Relationship Id="rId4" Type="http://schemas.openxmlformats.org/officeDocument/2006/relationships/image" Target="../media/image46.wmf"/><Relationship Id="rId9" Type="http://schemas.openxmlformats.org/officeDocument/2006/relationships/oleObject" Target="../embeddings/oleObject45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51.jpeg"/><Relationship Id="rId4" Type="http://schemas.openxmlformats.org/officeDocument/2006/relationships/image" Target="../media/image5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13" Type="http://schemas.openxmlformats.org/officeDocument/2006/relationships/customXml" Target="../ink/ink4.xml"/><Relationship Id="rId3" Type="http://schemas.openxmlformats.org/officeDocument/2006/relationships/oleObject" Target="../embeddings/oleObject2.bin"/><Relationship Id="rId7" Type="http://schemas.openxmlformats.org/officeDocument/2006/relationships/customXml" Target="../ink/ink1.xml"/><Relationship Id="rId12" Type="http://schemas.openxmlformats.org/officeDocument/2006/relationships/image" Target="../media/image6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customXml" Target="../ink/ink3.xml"/><Relationship Id="rId5" Type="http://schemas.openxmlformats.org/officeDocument/2006/relationships/oleObject" Target="../embeddings/oleObject3.bin"/><Relationship Id="rId10" Type="http://schemas.openxmlformats.org/officeDocument/2006/relationships/image" Target="../media/image5.emf"/><Relationship Id="rId4" Type="http://schemas.openxmlformats.org/officeDocument/2006/relationships/image" Target="../media/image2.wmf"/><Relationship Id="rId9" Type="http://schemas.openxmlformats.org/officeDocument/2006/relationships/customXml" Target="../ink/ink2.xml"/><Relationship Id="rId1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image" Target="../media/image8.emf"/><Relationship Id="rId7" Type="http://schemas.openxmlformats.org/officeDocument/2006/relationships/oleObject" Target="../embeddings/oleObject5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6.wmf"/><Relationship Id="rId4" Type="http://schemas.openxmlformats.org/officeDocument/2006/relationships/image" Target="../media/image9.emf"/><Relationship Id="rId9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14.emf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2.wmf"/><Relationship Id="rId4" Type="http://schemas.openxmlformats.org/officeDocument/2006/relationships/image" Target="../media/image15.emf"/><Relationship Id="rId9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17.bin"/><Relationship Id="rId18" Type="http://schemas.openxmlformats.org/officeDocument/2006/relationships/image" Target="../media/image23.wmf"/><Relationship Id="rId26" Type="http://schemas.openxmlformats.org/officeDocument/2006/relationships/image" Target="../media/image27.wmf"/><Relationship Id="rId3" Type="http://schemas.openxmlformats.org/officeDocument/2006/relationships/oleObject" Target="../embeddings/oleObject12.bin"/><Relationship Id="rId21" Type="http://schemas.openxmlformats.org/officeDocument/2006/relationships/oleObject" Target="../embeddings/oleObject21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20.wmf"/><Relationship Id="rId17" Type="http://schemas.openxmlformats.org/officeDocument/2006/relationships/oleObject" Target="../embeddings/oleObject19.bin"/><Relationship Id="rId25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2.wmf"/><Relationship Id="rId20" Type="http://schemas.openxmlformats.org/officeDocument/2006/relationships/image" Target="../media/image24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16.bin"/><Relationship Id="rId24" Type="http://schemas.openxmlformats.org/officeDocument/2006/relationships/image" Target="../media/image26.wmf"/><Relationship Id="rId5" Type="http://schemas.openxmlformats.org/officeDocument/2006/relationships/oleObject" Target="../embeddings/oleObject13.bin"/><Relationship Id="rId15" Type="http://schemas.openxmlformats.org/officeDocument/2006/relationships/oleObject" Target="../embeddings/oleObject18.bin"/><Relationship Id="rId23" Type="http://schemas.openxmlformats.org/officeDocument/2006/relationships/oleObject" Target="../embeddings/oleObject22.bin"/><Relationship Id="rId10" Type="http://schemas.openxmlformats.org/officeDocument/2006/relationships/image" Target="../media/image19.wmf"/><Relationship Id="rId19" Type="http://schemas.openxmlformats.org/officeDocument/2006/relationships/oleObject" Target="../embeddings/oleObject20.bin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21.wmf"/><Relationship Id="rId22" Type="http://schemas.openxmlformats.org/officeDocument/2006/relationships/image" Target="../media/image25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oleObject" Target="../embeddings/oleObject29.bin"/><Relationship Id="rId18" Type="http://schemas.openxmlformats.org/officeDocument/2006/relationships/image" Target="../media/image35.wmf"/><Relationship Id="rId3" Type="http://schemas.openxmlformats.org/officeDocument/2006/relationships/oleObject" Target="../embeddings/oleObject24.bin"/><Relationship Id="rId21" Type="http://schemas.openxmlformats.org/officeDocument/2006/relationships/oleObject" Target="../embeddings/oleObject33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32.wmf"/><Relationship Id="rId17" Type="http://schemas.openxmlformats.org/officeDocument/2006/relationships/oleObject" Target="../embeddings/oleObject31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34.wmf"/><Relationship Id="rId20" Type="http://schemas.openxmlformats.org/officeDocument/2006/relationships/image" Target="../media/image36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5" Type="http://schemas.openxmlformats.org/officeDocument/2006/relationships/oleObject" Target="../embeddings/oleObject30.bin"/><Relationship Id="rId10" Type="http://schemas.openxmlformats.org/officeDocument/2006/relationships/image" Target="../media/image31.wmf"/><Relationship Id="rId19" Type="http://schemas.openxmlformats.org/officeDocument/2006/relationships/oleObject" Target="../embeddings/oleObject32.bin"/><Relationship Id="rId4" Type="http://schemas.openxmlformats.org/officeDocument/2006/relationships/image" Target="../media/image28.wmf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33.wmf"/><Relationship Id="rId22" Type="http://schemas.openxmlformats.org/officeDocument/2006/relationships/image" Target="../media/image3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524000"/>
            <a:ext cx="8001000" cy="2076450"/>
          </a:xfrm>
          <a:noFill/>
        </p:spPr>
        <p:txBody>
          <a:bodyPr>
            <a:normAutofit fontScale="90000"/>
          </a:bodyPr>
          <a:lstStyle/>
          <a:p>
            <a:r>
              <a:rPr lang="en-US" sz="5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dirty="0">
                <a:latin typeface="Times New Roman" pitchFamily="18" charset="0"/>
                <a:cs typeface="Times New Roman" pitchFamily="18" charset="0"/>
              </a:rPr>
            </a:b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dirty="0">
                <a:latin typeface="Times New Roman" pitchFamily="18" charset="0"/>
                <a:cs typeface="Times New Roman" pitchFamily="18" charset="0"/>
              </a:rPr>
            </a:br>
            <a:r>
              <a:rPr lang="en-US" sz="5400" smtClean="0">
                <a:latin typeface="Times New Roman" pitchFamily="18" charset="0"/>
                <a:cs typeface="Times New Roman" pitchFamily="18" charset="0"/>
              </a:rPr>
              <a:t>5.1  </a:t>
            </a:r>
            <a:r>
              <a:rPr lang="en-US" sz="5400" b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Finding</a:t>
            </a:r>
            <a:r>
              <a:rPr lang="en-US" sz="5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Slope</a:t>
            </a:r>
            <a:endParaRPr lang="en-US" sz="54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658812"/>
          </a:xfrm>
        </p:spPr>
        <p:txBody>
          <a:bodyPr>
            <a:normAutofit fontScale="90000"/>
          </a:bodyPr>
          <a:lstStyle/>
          <a:p>
            <a:pPr algn="l"/>
            <a:r>
              <a:rPr lang="en-US" sz="4200" dirty="0">
                <a:solidFill>
                  <a:schemeClr val="accent2">
                    <a:lumMod val="75000"/>
                  </a:schemeClr>
                </a:solidFill>
                <a:latin typeface="High Tower Text" pitchFamily="18" charset="0"/>
              </a:rPr>
              <a:t>Find the coordinate, given the slope</a:t>
            </a:r>
            <a:endParaRPr lang="en-US" sz="4200" b="1" u="sng" dirty="0">
              <a:solidFill>
                <a:schemeClr val="accent2">
                  <a:lumMod val="75000"/>
                </a:schemeClr>
              </a:solidFill>
              <a:latin typeface="High Tower Text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762000"/>
            <a:ext cx="6705600" cy="4456113"/>
          </a:xfrm>
        </p:spPr>
        <p:txBody>
          <a:bodyPr/>
          <a:lstStyle/>
          <a:p>
            <a:pPr>
              <a:buFontTx/>
              <a:buNone/>
            </a:pPr>
            <a:r>
              <a:rPr lang="en-US" sz="40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High Tower Text" pitchFamily="18" charset="0"/>
              </a:rPr>
              <a:t>Ex 12</a:t>
            </a:r>
            <a:r>
              <a:rPr lang="en-U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High Tower Text" pitchFamily="18" charset="0"/>
              </a:rPr>
              <a:t> </a:t>
            </a:r>
            <a:r>
              <a:rPr lang="en-US" sz="2800" b="1" dirty="0">
                <a:latin typeface="Times New Roman" pitchFamily="18" charset="0"/>
              </a:rPr>
              <a:t>(6, 3)  (</a:t>
            </a:r>
            <a:r>
              <a:rPr lang="en-US" sz="2800" b="1" i="1" dirty="0">
                <a:latin typeface="Times New Roman" pitchFamily="18" charset="0"/>
              </a:rPr>
              <a:t>r</a:t>
            </a:r>
            <a:r>
              <a:rPr lang="en-US" sz="2800" b="1" dirty="0">
                <a:latin typeface="Times New Roman" pitchFamily="18" charset="0"/>
              </a:rPr>
              <a:t>, 2);</a:t>
            </a:r>
            <a:r>
              <a:rPr lang="en-US" sz="2800" b="1" dirty="0"/>
              <a:t> </a:t>
            </a:r>
            <a:r>
              <a:rPr lang="en-US" sz="2800" dirty="0"/>
              <a:t> </a:t>
            </a:r>
          </a:p>
        </p:txBody>
      </p:sp>
      <p:graphicFrame>
        <p:nvGraphicFramePr>
          <p:cNvPr id="8198" name="Object 6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20963972"/>
              </p:ext>
            </p:extLst>
          </p:nvPr>
        </p:nvGraphicFramePr>
        <p:xfrm>
          <a:off x="3289931" y="609600"/>
          <a:ext cx="1211263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6" name="Equation" r:id="rId3" imgW="406080" imgH="393480" progId="Equation.DSMT4">
                  <p:embed/>
                </p:oleObj>
              </mc:Choice>
              <mc:Fallback>
                <p:oleObj name="Equation" r:id="rId3" imgW="406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9931" y="609600"/>
                        <a:ext cx="1211263" cy="1173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1391445"/>
              </p:ext>
            </p:extLst>
          </p:nvPr>
        </p:nvGraphicFramePr>
        <p:xfrm>
          <a:off x="5459413" y="609600"/>
          <a:ext cx="1779587" cy="11737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7" name="Equation" r:id="rId5" imgW="596880" imgH="393480" progId="Equation.DSMT4">
                  <p:embed/>
                </p:oleObj>
              </mc:Choice>
              <mc:Fallback>
                <p:oleObj name="Equation" r:id="rId5" imgW="5968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59413" y="609600"/>
                        <a:ext cx="1779587" cy="11737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3108727"/>
              </p:ext>
            </p:extLst>
          </p:nvPr>
        </p:nvGraphicFramePr>
        <p:xfrm>
          <a:off x="5507038" y="1987550"/>
          <a:ext cx="1731962" cy="11423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8" name="Equation" r:id="rId7" imgW="596880" imgH="393480" progId="Equation.DSMT4">
                  <p:embed/>
                </p:oleObj>
              </mc:Choice>
              <mc:Fallback>
                <p:oleObj name="Equation" r:id="rId7" imgW="5968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507038" y="1987550"/>
                        <a:ext cx="1731962" cy="11423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6032991"/>
              </p:ext>
            </p:extLst>
          </p:nvPr>
        </p:nvGraphicFramePr>
        <p:xfrm>
          <a:off x="5173663" y="3411538"/>
          <a:ext cx="2441575" cy="6300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9" name="Equation" r:id="rId9" imgW="787320" imgH="203040" progId="Equation.DSMT4">
                  <p:embed/>
                </p:oleObj>
              </mc:Choice>
              <mc:Fallback>
                <p:oleObj name="Equation" r:id="rId9" imgW="7873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173663" y="3411538"/>
                        <a:ext cx="2441575" cy="6300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9882378"/>
              </p:ext>
            </p:extLst>
          </p:nvPr>
        </p:nvGraphicFramePr>
        <p:xfrm>
          <a:off x="5392738" y="4092575"/>
          <a:ext cx="1922462" cy="538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0" name="Equation" r:id="rId11" imgW="634680" imgH="177480" progId="Equation.DSMT4">
                  <p:embed/>
                </p:oleObj>
              </mc:Choice>
              <mc:Fallback>
                <p:oleObj name="Equation" r:id="rId11" imgW="6346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392738" y="4092575"/>
                        <a:ext cx="1922462" cy="5382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5365406"/>
              </p:ext>
            </p:extLst>
          </p:nvPr>
        </p:nvGraphicFramePr>
        <p:xfrm>
          <a:off x="5392738" y="4529521"/>
          <a:ext cx="2074862" cy="569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1" name="Equation" r:id="rId13" imgW="647640" imgH="177480" progId="Equation.DSMT4">
                  <p:embed/>
                </p:oleObj>
              </mc:Choice>
              <mc:Fallback>
                <p:oleObj name="Equation" r:id="rId13" imgW="6476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392738" y="4529521"/>
                        <a:ext cx="2074862" cy="5695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9356497"/>
              </p:ext>
            </p:extLst>
          </p:nvPr>
        </p:nvGraphicFramePr>
        <p:xfrm>
          <a:off x="5585673" y="5197914"/>
          <a:ext cx="1119927" cy="5392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2" name="Equation" r:id="rId15" imgW="342720" imgH="164880" progId="Equation.DSMT4">
                  <p:embed/>
                </p:oleObj>
              </mc:Choice>
              <mc:Fallback>
                <p:oleObj name="Equation" r:id="rId15" imgW="34272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585673" y="5197914"/>
                        <a:ext cx="1119927" cy="5392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4285839"/>
              </p:ext>
            </p:extLst>
          </p:nvPr>
        </p:nvGraphicFramePr>
        <p:xfrm>
          <a:off x="1374775" y="4087813"/>
          <a:ext cx="12446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3" name="Equation" r:id="rId17" imgW="355320" imgH="203040" progId="Equation.DSMT4">
                  <p:embed/>
                </p:oleObj>
              </mc:Choice>
              <mc:Fallback>
                <p:oleObj name="Equation" r:id="rId17" imgW="3553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374775" y="4087813"/>
                        <a:ext cx="124460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8017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800" b="1" dirty="0" smtClean="0"/>
              <a:t>Without graphing, tell whether the slope of the line that models each situation is </a:t>
            </a:r>
            <a:r>
              <a:rPr lang="en-US" sz="2800" b="1" i="1" dirty="0" smtClean="0"/>
              <a:t>positive</a:t>
            </a:r>
            <a:r>
              <a:rPr lang="en-US" sz="2800" b="1" dirty="0" smtClean="0"/>
              <a:t>, </a:t>
            </a:r>
            <a:r>
              <a:rPr lang="en-US" sz="2800" b="1" i="1" dirty="0" smtClean="0"/>
              <a:t>negative</a:t>
            </a:r>
            <a:r>
              <a:rPr lang="en-US" sz="2800" b="1" dirty="0" smtClean="0"/>
              <a:t>, </a:t>
            </a:r>
            <a:r>
              <a:rPr lang="en-US" sz="2800" b="1" i="1" dirty="0" smtClean="0"/>
              <a:t>zero</a:t>
            </a:r>
            <a:r>
              <a:rPr lang="en-US" sz="2800" b="1" dirty="0" smtClean="0"/>
              <a:t>, or </a:t>
            </a:r>
            <a:r>
              <a:rPr lang="en-US" sz="2800" b="1" i="1" dirty="0" smtClean="0"/>
              <a:t>undefined</a:t>
            </a:r>
            <a:r>
              <a:rPr lang="en-US" sz="2800" b="1" dirty="0" smtClean="0"/>
              <a:t>.  Then find the slope</a:t>
            </a:r>
            <a:endParaRPr lang="en-US" sz="28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Ex 13</a:t>
            </a:r>
          </a:p>
          <a:p>
            <a:pPr lvl="1"/>
            <a:r>
              <a:rPr lang="en-US" dirty="0" smtClean="0"/>
              <a:t>The late fee is $2 regardless of the number of days the movie is late</a:t>
            </a:r>
          </a:p>
          <a:p>
            <a:endParaRPr lang="en-US" dirty="0" smtClean="0"/>
          </a:p>
          <a:p>
            <a:r>
              <a:rPr lang="en-US" dirty="0" smtClean="0"/>
              <a:t>Ex 14</a:t>
            </a:r>
          </a:p>
          <a:p>
            <a:pPr lvl="1"/>
            <a:r>
              <a:rPr lang="en-US" dirty="0" smtClean="0"/>
              <a:t>The contract states that every day past the agreed upon completion date the project is not finished, the price is reduced by $25.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0170686"/>
              </p:ext>
            </p:extLst>
          </p:nvPr>
        </p:nvGraphicFramePr>
        <p:xfrm>
          <a:off x="4186238" y="2879725"/>
          <a:ext cx="1017587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Equation" r:id="rId3" imgW="317160" imgH="139680" progId="Equation.DSMT4">
                  <p:embed/>
                </p:oleObj>
              </mc:Choice>
              <mc:Fallback>
                <p:oleObj name="Equation" r:id="rId3" imgW="317160" imgH="13968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86238" y="2879725"/>
                        <a:ext cx="1017587" cy="449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9999275"/>
              </p:ext>
            </p:extLst>
          </p:nvPr>
        </p:nvGraphicFramePr>
        <p:xfrm>
          <a:off x="4084638" y="3294063"/>
          <a:ext cx="122237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Equation" r:id="rId5" imgW="380880" imgH="177480" progId="Equation.DSMT4">
                  <p:embed/>
                </p:oleObj>
              </mc:Choice>
              <mc:Fallback>
                <p:oleObj name="Equation" r:id="rId5" imgW="380880" imgH="17748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84638" y="3294063"/>
                        <a:ext cx="1222375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8836546"/>
              </p:ext>
            </p:extLst>
          </p:nvPr>
        </p:nvGraphicFramePr>
        <p:xfrm>
          <a:off x="3381375" y="5705475"/>
          <a:ext cx="1824038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Equation" r:id="rId7" imgW="558720" imgH="190440" progId="Equation.DSMT4">
                  <p:embed/>
                </p:oleObj>
              </mc:Choice>
              <mc:Fallback>
                <p:oleObj name="Equation" r:id="rId7" imgW="558720" imgH="19044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381375" y="5705475"/>
                        <a:ext cx="1824038" cy="620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7361853"/>
              </p:ext>
            </p:extLst>
          </p:nvPr>
        </p:nvGraphicFramePr>
        <p:xfrm>
          <a:off x="5502275" y="5334000"/>
          <a:ext cx="2403475" cy="136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Equation" r:id="rId9" imgW="736560" imgH="419040" progId="Equation.DSMT4">
                  <p:embed/>
                </p:oleObj>
              </mc:Choice>
              <mc:Fallback>
                <p:oleObj name="Equation" r:id="rId9" imgW="736560" imgH="4190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502275" y="5334000"/>
                        <a:ext cx="2403475" cy="1365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5571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WB </a:t>
            </a:r>
            <a:r>
              <a:rPr lang="en-US" dirty="0" err="1" smtClean="0"/>
              <a:t>Pg</a:t>
            </a:r>
            <a:r>
              <a:rPr lang="en-US" dirty="0" smtClean="0"/>
              <a:t> 139 evens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676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darth_vader (1)">
            <a:hlinkClick r:id="" action="ppaction://media"/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>
            <a:biLevel thresh="75000"/>
          </a:blip>
          <a:stretch>
            <a:fillRect/>
          </a:stretch>
        </p:blipFill>
        <p:spPr>
          <a:xfrm>
            <a:off x="1491854" y="4750594"/>
            <a:ext cx="457200" cy="457200"/>
          </a:xfrm>
          <a:solidFill>
            <a:schemeClr val="tx1"/>
          </a:solidFill>
        </p:spPr>
      </p:pic>
      <p:pic>
        <p:nvPicPr>
          <p:cNvPr id="1026" name="Picture 2" descr="Image result for darth vader clean u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246" y="0"/>
            <a:ext cx="53915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9158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08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>
                <p:cTn id="7" repeatCount="300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44562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igh Tower Text" pitchFamily="18" charset="0"/>
              </a:rPr>
              <a:t>Slope (m)</a:t>
            </a:r>
            <a:endParaRPr lang="en-US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igh Tower Text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6553200" cy="4525963"/>
          </a:xfrm>
        </p:spPr>
        <p:txBody>
          <a:bodyPr>
            <a:noAutofit/>
          </a:bodyPr>
          <a:lstStyle/>
          <a:p>
            <a:pPr marL="1200150" indent="-461963"/>
            <a:r>
              <a:rPr lang="en-US" sz="3600" dirty="0" smtClean="0">
                <a:latin typeface="High Tower Text" pitchFamily="18" charset="0"/>
              </a:rPr>
              <a:t>the </a:t>
            </a:r>
            <a:r>
              <a:rPr lang="en-US" sz="3600" dirty="0">
                <a:latin typeface="High Tower Text" pitchFamily="18" charset="0"/>
              </a:rPr>
              <a:t>steepness of a line</a:t>
            </a:r>
          </a:p>
          <a:p>
            <a:pPr marL="1200150" indent="-461963"/>
            <a:r>
              <a:rPr lang="en-US" sz="3600" dirty="0" smtClean="0">
                <a:latin typeface="High Tower Text" pitchFamily="18" charset="0"/>
              </a:rPr>
              <a:t>the rate of change</a:t>
            </a:r>
          </a:p>
          <a:p>
            <a:pPr marL="1200150" indent="-461963">
              <a:buNone/>
            </a:pPr>
            <a:r>
              <a:rPr lang="en-US" sz="3600" dirty="0">
                <a:latin typeface="High Tower Text" pitchFamily="18" charset="0"/>
              </a:rPr>
              <a:t>	</a:t>
            </a:r>
            <a:r>
              <a:rPr lang="en-US" sz="3600" dirty="0" smtClean="0">
                <a:latin typeface="High Tower Text" pitchFamily="18" charset="0"/>
              </a:rPr>
              <a:t>the ratio of change in the </a:t>
            </a:r>
            <a:br>
              <a:rPr lang="en-US" sz="3600" dirty="0" smtClean="0">
                <a:latin typeface="High Tower Text" pitchFamily="18" charset="0"/>
              </a:rPr>
            </a:br>
            <a:r>
              <a:rPr lang="en-US" sz="3600" dirty="0" smtClean="0">
                <a:latin typeface="High Tower Text" pitchFamily="18" charset="0"/>
              </a:rPr>
              <a:t>	</a:t>
            </a:r>
            <a:r>
              <a:rPr lang="en-US" sz="3600" i="1" dirty="0" smtClean="0">
                <a:latin typeface="High Tower Text" pitchFamily="18" charset="0"/>
              </a:rPr>
              <a:t>y</a:t>
            </a:r>
            <a:r>
              <a:rPr lang="en-US" sz="3600" dirty="0" smtClean="0">
                <a:latin typeface="High Tower Text" pitchFamily="18" charset="0"/>
              </a:rPr>
              <a:t>-coordinates to the 	change in </a:t>
            </a:r>
            <a:r>
              <a:rPr lang="en-US" sz="3600" i="1" dirty="0" smtClean="0">
                <a:latin typeface="High Tower Text" pitchFamily="18" charset="0"/>
              </a:rPr>
              <a:t>x</a:t>
            </a:r>
            <a:r>
              <a:rPr lang="en-US" sz="3600" dirty="0" smtClean="0">
                <a:latin typeface="High Tower Text" pitchFamily="18" charset="0"/>
              </a:rPr>
              <a:t>-coordinates</a:t>
            </a:r>
            <a:endParaRPr lang="en-US" sz="3600" i="1" dirty="0">
              <a:latin typeface="High Tower Text" pitchFamily="18" charset="0"/>
            </a:endParaRPr>
          </a:p>
          <a:p>
            <a:pPr marL="1200150" indent="-461963"/>
            <a:r>
              <a:rPr lang="en-US" sz="3600" dirty="0" smtClean="0">
                <a:latin typeface="High Tower Text" pitchFamily="18" charset="0"/>
              </a:rPr>
              <a:t>the </a:t>
            </a:r>
            <a:r>
              <a:rPr lang="en-US" sz="3600" dirty="0">
                <a:latin typeface="High Tower Text" pitchFamily="18" charset="0"/>
              </a:rPr>
              <a:t>rise over the </a:t>
            </a:r>
            <a:r>
              <a:rPr lang="en-US" sz="3600" dirty="0" smtClean="0">
                <a:latin typeface="High Tower Text" pitchFamily="18" charset="0"/>
              </a:rPr>
              <a:t>run</a:t>
            </a:r>
          </a:p>
          <a:p>
            <a:pPr marL="1200150" indent="-461963"/>
            <a:r>
              <a:rPr lang="en-US" sz="3600" dirty="0" smtClean="0">
                <a:latin typeface="High Tower Text" pitchFamily="18" charset="0"/>
              </a:rPr>
              <a:t>formula</a:t>
            </a:r>
            <a:endParaRPr lang="en-US" sz="3600" dirty="0">
              <a:latin typeface="High Tower Text" pitchFamily="18" charset="0"/>
            </a:endParaRPr>
          </a:p>
          <a:p>
            <a:pPr marL="1200150" indent="-461963">
              <a:buFontTx/>
              <a:buNone/>
            </a:pPr>
            <a:endParaRPr lang="en-US" dirty="0">
              <a:latin typeface="High Tower Text" pitchFamily="18" charset="0"/>
            </a:endParaRPr>
          </a:p>
          <a:p>
            <a:pPr marL="1200150" indent="-461963">
              <a:buFontTx/>
              <a:buNone/>
            </a:pPr>
            <a:endParaRPr lang="en-US" i="1" dirty="0">
              <a:latin typeface="High Tower Text" pitchFamily="18" charset="0"/>
            </a:endParaRPr>
          </a:p>
          <a:p>
            <a:pPr marL="1200150" indent="-461963">
              <a:buFontTx/>
              <a:buNone/>
            </a:pPr>
            <a:endParaRPr lang="en-US" dirty="0">
              <a:latin typeface="High Tower Text" pitchFamily="18" charset="0"/>
            </a:endParaRPr>
          </a:p>
          <a:p>
            <a:pPr marL="1200150" indent="-461963">
              <a:buFontTx/>
              <a:buNone/>
            </a:pPr>
            <a:endParaRPr lang="en-US" b="1" u="sng" dirty="0">
              <a:solidFill>
                <a:srgbClr val="336600"/>
              </a:solidFill>
              <a:latin typeface="High Tower Text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2925273"/>
              </p:ext>
            </p:extLst>
          </p:nvPr>
        </p:nvGraphicFramePr>
        <p:xfrm>
          <a:off x="3576915" y="4876800"/>
          <a:ext cx="3204885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2" name="Equation" r:id="rId3" imgW="825480" imgH="431640" progId="Equation.DSMT4">
                  <p:embed/>
                </p:oleObj>
              </mc:Choice>
              <mc:Fallback>
                <p:oleObj name="Equation" r:id="rId3" imgW="825480" imgH="43164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6915" y="4876800"/>
                        <a:ext cx="3204885" cy="16764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Rate of Change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1524000"/>
            <a:ext cx="746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Determine if each function is linear.</a:t>
            </a: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6800" y="2438400"/>
          <a:ext cx="2438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en-US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0" y="2438400"/>
          <a:ext cx="2438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en-US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04800" y="1981200"/>
            <a:ext cx="10523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chemeClr val="accent4"/>
                </a:solidFill>
                <a:latin typeface="High Tower Text" pitchFamily="18" charset="0"/>
              </a:rPr>
              <a:t>Ex 1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4419600" y="2057400"/>
            <a:ext cx="10523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chemeClr val="accent4"/>
                </a:solidFill>
                <a:latin typeface="High Tower Text" pitchFamily="18" charset="0"/>
              </a:rPr>
              <a:t>Ex 2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3200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3505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3810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33800" y="2971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33800" y="3505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+6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33800" y="3886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2000" y="3048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+8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48200" y="3429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+8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48200" y="3810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+8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24800" y="2971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001000" y="3352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001000" y="3810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-6</a:t>
            </a: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1447800" y="4648200"/>
          <a:ext cx="1600200" cy="144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" name="Equation" r:id="rId3" imgW="647640" imgH="583920" progId="Equation.DSMT4">
                  <p:embed/>
                </p:oleObj>
              </mc:Choice>
              <mc:Fallback>
                <p:oleObj name="Equation" r:id="rId3" imgW="647640" imgH="5839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648200"/>
                        <a:ext cx="1600200" cy="1443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0" name="Object 6"/>
          <p:cNvGraphicFramePr>
            <a:graphicFrameLocks noChangeAspect="1"/>
          </p:cNvGraphicFramePr>
          <p:nvPr/>
        </p:nvGraphicFramePr>
        <p:xfrm>
          <a:off x="5410200" y="4495800"/>
          <a:ext cx="2227262" cy="144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6" name="Equation" r:id="rId5" imgW="901440" imgH="583920" progId="Equation.DSMT4">
                  <p:embed/>
                </p:oleObj>
              </mc:Choice>
              <mc:Fallback>
                <p:oleObj name="Equation" r:id="rId5" imgW="901440" imgH="58392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495800"/>
                        <a:ext cx="2227262" cy="1443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6145" name="Ink 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914400" y="2971800"/>
              <a:ext cx="420688" cy="1143000"/>
            </p14:xfrm>
          </p:contentPart>
        </mc:Choice>
        <mc:Fallback xmlns="">
          <p:pic>
            <p:nvPicPr>
              <p:cNvPr id="6145" name="Ink 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05043" y="2962440"/>
                <a:ext cx="439401" cy="116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6146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099050" y="3036888"/>
              <a:ext cx="411163" cy="1143000"/>
            </p14:xfrm>
          </p:contentPart>
        </mc:Choice>
        <mc:Fallback xmlns="">
          <p:pic>
            <p:nvPicPr>
              <p:cNvPr id="6146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089697" y="3027531"/>
                <a:ext cx="429869" cy="116171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6147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295650" y="3027363"/>
              <a:ext cx="490538" cy="1054100"/>
            </p14:xfrm>
          </p:contentPart>
        </mc:Choice>
        <mc:Fallback xmlns="">
          <p:pic>
            <p:nvPicPr>
              <p:cNvPr id="6147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286293" y="3018003"/>
                <a:ext cx="509253" cy="10728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6148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554913" y="2982913"/>
              <a:ext cx="465137" cy="1133475"/>
            </p14:xfrm>
          </p:contentPart>
        </mc:Choice>
        <mc:Fallback xmlns="">
          <p:pic>
            <p:nvPicPr>
              <p:cNvPr id="6148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7545553" y="2973554"/>
                <a:ext cx="483858" cy="1152192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High Tower Text" pitchFamily="18" charset="0"/>
              </a:rPr>
              <a:t>Four Types of Slope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High Tower Text" pitchFamily="18" charset="0"/>
              </a:rPr>
              <a:t>positive</a:t>
            </a:r>
          </a:p>
          <a:p>
            <a:endParaRPr lang="en-US" dirty="0">
              <a:latin typeface="High Tower Text" pitchFamily="18" charset="0"/>
            </a:endParaRPr>
          </a:p>
          <a:p>
            <a:r>
              <a:rPr lang="en-US" dirty="0">
                <a:latin typeface="High Tower Text" pitchFamily="18" charset="0"/>
              </a:rPr>
              <a:t>negative</a:t>
            </a:r>
          </a:p>
          <a:p>
            <a:endParaRPr lang="en-US" dirty="0">
              <a:latin typeface="High Tower Text" pitchFamily="18" charset="0"/>
            </a:endParaRPr>
          </a:p>
          <a:p>
            <a:r>
              <a:rPr lang="en-US" dirty="0">
                <a:latin typeface="High Tower Text" pitchFamily="18" charset="0"/>
              </a:rPr>
              <a:t>zero</a:t>
            </a:r>
          </a:p>
          <a:p>
            <a:endParaRPr lang="en-US" dirty="0">
              <a:latin typeface="High Tower Text" pitchFamily="18" charset="0"/>
            </a:endParaRPr>
          </a:p>
          <a:p>
            <a:r>
              <a:rPr lang="en-US" dirty="0">
                <a:latin typeface="High Tower Text" pitchFamily="18" charset="0"/>
              </a:rPr>
              <a:t>undefined</a:t>
            </a:r>
          </a:p>
        </p:txBody>
      </p:sp>
      <p:grpSp>
        <p:nvGrpSpPr>
          <p:cNvPr id="5127" name="Group 7"/>
          <p:cNvGrpSpPr>
            <a:grpSpLocks/>
          </p:cNvGrpSpPr>
          <p:nvPr/>
        </p:nvGrpSpPr>
        <p:grpSpPr bwMode="auto">
          <a:xfrm>
            <a:off x="5943600" y="1295400"/>
            <a:ext cx="1600200" cy="1524000"/>
            <a:chOff x="3264" y="1117"/>
            <a:chExt cx="1008" cy="960"/>
          </a:xfrm>
        </p:grpSpPr>
        <p:sp>
          <p:nvSpPr>
            <p:cNvPr id="5125" name="Line 5"/>
            <p:cNvSpPr>
              <a:spLocks noChangeShapeType="1"/>
            </p:cNvSpPr>
            <p:nvPr/>
          </p:nvSpPr>
          <p:spPr bwMode="auto">
            <a:xfrm>
              <a:off x="3264" y="1584"/>
              <a:ext cx="100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26" name="Line 6"/>
            <p:cNvSpPr>
              <a:spLocks noChangeShapeType="1"/>
            </p:cNvSpPr>
            <p:nvPr/>
          </p:nvSpPr>
          <p:spPr bwMode="auto">
            <a:xfrm>
              <a:off x="3773" y="1117"/>
              <a:ext cx="0" cy="9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28" name="Group 8"/>
          <p:cNvGrpSpPr>
            <a:grpSpLocks/>
          </p:cNvGrpSpPr>
          <p:nvPr/>
        </p:nvGrpSpPr>
        <p:grpSpPr bwMode="auto">
          <a:xfrm>
            <a:off x="4343400" y="2514600"/>
            <a:ext cx="1600200" cy="1524000"/>
            <a:chOff x="3264" y="1117"/>
            <a:chExt cx="1008" cy="960"/>
          </a:xfrm>
        </p:grpSpPr>
        <p:sp>
          <p:nvSpPr>
            <p:cNvPr id="5129" name="Line 9"/>
            <p:cNvSpPr>
              <a:spLocks noChangeShapeType="1"/>
            </p:cNvSpPr>
            <p:nvPr/>
          </p:nvSpPr>
          <p:spPr bwMode="auto">
            <a:xfrm>
              <a:off x="3264" y="1584"/>
              <a:ext cx="100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Line 10"/>
            <p:cNvSpPr>
              <a:spLocks noChangeShapeType="1"/>
            </p:cNvSpPr>
            <p:nvPr/>
          </p:nvSpPr>
          <p:spPr bwMode="auto">
            <a:xfrm>
              <a:off x="3773" y="1117"/>
              <a:ext cx="0" cy="9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31" name="Group 11"/>
          <p:cNvGrpSpPr>
            <a:grpSpLocks/>
          </p:cNvGrpSpPr>
          <p:nvPr/>
        </p:nvGrpSpPr>
        <p:grpSpPr bwMode="auto">
          <a:xfrm>
            <a:off x="6629400" y="3429000"/>
            <a:ext cx="1600200" cy="1524000"/>
            <a:chOff x="3264" y="1117"/>
            <a:chExt cx="1008" cy="960"/>
          </a:xfrm>
        </p:grpSpPr>
        <p:sp>
          <p:nvSpPr>
            <p:cNvPr id="5132" name="Line 12"/>
            <p:cNvSpPr>
              <a:spLocks noChangeShapeType="1"/>
            </p:cNvSpPr>
            <p:nvPr/>
          </p:nvSpPr>
          <p:spPr bwMode="auto">
            <a:xfrm>
              <a:off x="3264" y="1584"/>
              <a:ext cx="100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33" name="Line 13"/>
            <p:cNvSpPr>
              <a:spLocks noChangeShapeType="1"/>
            </p:cNvSpPr>
            <p:nvPr/>
          </p:nvSpPr>
          <p:spPr bwMode="auto">
            <a:xfrm>
              <a:off x="3773" y="1117"/>
              <a:ext cx="0" cy="9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34" name="Group 14"/>
          <p:cNvGrpSpPr>
            <a:grpSpLocks/>
          </p:cNvGrpSpPr>
          <p:nvPr/>
        </p:nvGrpSpPr>
        <p:grpSpPr bwMode="auto">
          <a:xfrm>
            <a:off x="5181600" y="4648200"/>
            <a:ext cx="1600200" cy="1524000"/>
            <a:chOff x="3264" y="1117"/>
            <a:chExt cx="1008" cy="960"/>
          </a:xfrm>
        </p:grpSpPr>
        <p:sp>
          <p:nvSpPr>
            <p:cNvPr id="5135" name="Line 15"/>
            <p:cNvSpPr>
              <a:spLocks noChangeShapeType="1"/>
            </p:cNvSpPr>
            <p:nvPr/>
          </p:nvSpPr>
          <p:spPr bwMode="auto">
            <a:xfrm>
              <a:off x="3264" y="1584"/>
              <a:ext cx="100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36" name="Line 16"/>
            <p:cNvSpPr>
              <a:spLocks noChangeShapeType="1"/>
            </p:cNvSpPr>
            <p:nvPr/>
          </p:nvSpPr>
          <p:spPr bwMode="auto">
            <a:xfrm>
              <a:off x="3773" y="1117"/>
              <a:ext cx="0" cy="9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7" name="Straight Arrow Connector 16"/>
          <p:cNvCxnSpPr/>
          <p:nvPr/>
        </p:nvCxnSpPr>
        <p:spPr>
          <a:xfrm flipV="1">
            <a:off x="6553200" y="1524000"/>
            <a:ext cx="762000" cy="91440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572000" y="2743200"/>
            <a:ext cx="1143000" cy="99060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705600" y="3886200"/>
            <a:ext cx="1447800" cy="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553200" y="4724400"/>
            <a:ext cx="0" cy="144780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Rise over Run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066800"/>
            <a:ext cx="746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Find the slope of each line.</a:t>
            </a:r>
            <a:endParaRPr lang="en-US" sz="28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667000"/>
            <a:ext cx="2714625" cy="27146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304800" y="1981200"/>
            <a:ext cx="10523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chemeClr val="accent4"/>
                </a:solidFill>
                <a:latin typeface="High Tower Text" pitchFamily="18" charset="0"/>
              </a:rPr>
              <a:t>Ex 3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4876800" y="1991380"/>
            <a:ext cx="10523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chemeClr val="accent4"/>
                </a:solidFill>
                <a:latin typeface="High Tower Text" pitchFamily="18" charset="0"/>
              </a:rPr>
              <a:t>Ex 4</a:t>
            </a:r>
            <a:endParaRPr lang="en-US" sz="2800" dirty="0"/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0" y="2667000"/>
            <a:ext cx="2714625" cy="27146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Straight Arrow Connector 8"/>
          <p:cNvCxnSpPr/>
          <p:nvPr/>
        </p:nvCxnSpPr>
        <p:spPr>
          <a:xfrm flipV="1">
            <a:off x="2057400" y="3810000"/>
            <a:ext cx="0" cy="914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057400" y="3810000"/>
            <a:ext cx="3810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24000" y="4114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+4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81200" y="3429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+2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8414509"/>
              </p:ext>
            </p:extLst>
          </p:nvPr>
        </p:nvGraphicFramePr>
        <p:xfrm>
          <a:off x="919833" y="5376936"/>
          <a:ext cx="533400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8" name="Equation" r:id="rId5" imgW="152280" imgH="393480" progId="Equation.DSMT4">
                  <p:embed/>
                </p:oleObj>
              </mc:Choice>
              <mc:Fallback>
                <p:oleObj name="Equation" r:id="rId5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19833" y="5376936"/>
                        <a:ext cx="533400" cy="1377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2816213"/>
              </p:ext>
            </p:extLst>
          </p:nvPr>
        </p:nvGraphicFramePr>
        <p:xfrm>
          <a:off x="1593850" y="5776913"/>
          <a:ext cx="84455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9" name="Equation" r:id="rId7" imgW="241200" imgH="164880" progId="Equation.DSMT4">
                  <p:embed/>
                </p:oleObj>
              </mc:Choice>
              <mc:Fallback>
                <p:oleObj name="Equation" r:id="rId7" imgW="24120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93850" y="5776913"/>
                        <a:ext cx="844550" cy="577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6703800"/>
              </p:ext>
            </p:extLst>
          </p:nvPr>
        </p:nvGraphicFramePr>
        <p:xfrm>
          <a:off x="5573713" y="5376863"/>
          <a:ext cx="533400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0" name="Equation" r:id="rId9" imgW="152280" imgH="393480" progId="Equation.DSMT4">
                  <p:embed/>
                </p:oleObj>
              </mc:Choice>
              <mc:Fallback>
                <p:oleObj name="Equation" r:id="rId9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573713" y="5376863"/>
                        <a:ext cx="533400" cy="1377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4093097"/>
              </p:ext>
            </p:extLst>
          </p:nvPr>
        </p:nvGraphicFramePr>
        <p:xfrm>
          <a:off x="6248400" y="5754688"/>
          <a:ext cx="84455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1" name="Equation" r:id="rId11" imgW="241200" imgH="177480" progId="Equation.DSMT4">
                  <p:embed/>
                </p:oleObj>
              </mc:Choice>
              <mc:Fallback>
                <p:oleObj name="Equation" r:id="rId11" imgW="2412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248400" y="5754688"/>
                        <a:ext cx="84455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Rise over Run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066800"/>
            <a:ext cx="746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Find the slope of each line.</a:t>
            </a:r>
            <a:endParaRPr lang="en-US" sz="2800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2667000"/>
            <a:ext cx="2714625" cy="27146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304800" y="1981200"/>
            <a:ext cx="10523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chemeClr val="accent4"/>
                </a:solidFill>
                <a:latin typeface="High Tower Text" pitchFamily="18" charset="0"/>
              </a:rPr>
              <a:t>Ex 5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4876800" y="1991380"/>
            <a:ext cx="10523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chemeClr val="accent4"/>
                </a:solidFill>
                <a:latin typeface="High Tower Text" pitchFamily="18" charset="0"/>
              </a:rPr>
              <a:t>Ex 6</a:t>
            </a:r>
            <a:endParaRPr lang="en-US" sz="2800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2667000"/>
            <a:ext cx="2714625" cy="27146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Straight Arrow Connector 7"/>
          <p:cNvCxnSpPr>
            <a:endCxn id="10" idx="3"/>
          </p:cNvCxnSpPr>
          <p:nvPr/>
        </p:nvCxnSpPr>
        <p:spPr>
          <a:xfrm>
            <a:off x="7086600" y="3810000"/>
            <a:ext cx="0" cy="48946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7162800" y="4267200"/>
            <a:ext cx="6096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553200" y="4114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-2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62800" y="4343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+3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2671179"/>
              </p:ext>
            </p:extLst>
          </p:nvPr>
        </p:nvGraphicFramePr>
        <p:xfrm>
          <a:off x="919833" y="5376936"/>
          <a:ext cx="533400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2" name="Equation" r:id="rId5" imgW="152280" imgH="393480" progId="Equation.DSMT4">
                  <p:embed/>
                </p:oleObj>
              </mc:Choice>
              <mc:Fallback>
                <p:oleObj name="Equation" r:id="rId5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19833" y="5376936"/>
                        <a:ext cx="533400" cy="1377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0404977"/>
              </p:ext>
            </p:extLst>
          </p:nvPr>
        </p:nvGraphicFramePr>
        <p:xfrm>
          <a:off x="1524000" y="5710238"/>
          <a:ext cx="271145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3" name="Equation" r:id="rId7" imgW="774360" imgH="203040" progId="Equation.DSMT4">
                  <p:embed/>
                </p:oleObj>
              </mc:Choice>
              <mc:Fallback>
                <p:oleObj name="Equation" r:id="rId7" imgW="7743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24000" y="5710238"/>
                        <a:ext cx="271145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0174032"/>
              </p:ext>
            </p:extLst>
          </p:nvPr>
        </p:nvGraphicFramePr>
        <p:xfrm>
          <a:off x="5973763" y="5376863"/>
          <a:ext cx="800100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4" name="Equation" r:id="rId9" imgW="228600" imgH="393480" progId="Equation.DSMT4">
                  <p:embed/>
                </p:oleObj>
              </mc:Choice>
              <mc:Fallback>
                <p:oleObj name="Equation" r:id="rId9" imgW="228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973763" y="5376863"/>
                        <a:ext cx="800100" cy="1377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5542511"/>
              </p:ext>
            </p:extLst>
          </p:nvPr>
        </p:nvGraphicFramePr>
        <p:xfrm>
          <a:off x="6864350" y="5376863"/>
          <a:ext cx="1289050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5" name="Equation" r:id="rId11" imgW="368280" imgH="393480" progId="Equation.DSMT4">
                  <p:embed/>
                </p:oleObj>
              </mc:Choice>
              <mc:Fallback>
                <p:oleObj name="Equation" r:id="rId11" imgW="368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864350" y="5376863"/>
                        <a:ext cx="1289050" cy="1377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095" y="228600"/>
            <a:ext cx="8229600" cy="1143000"/>
          </a:xfrm>
        </p:spPr>
        <p:txBody>
          <a:bodyPr/>
          <a:lstStyle/>
          <a:p>
            <a:r>
              <a:rPr lang="en-US" dirty="0" smtClean="0"/>
              <a:t>Undefined vs. Zero Slope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0" y="1541584"/>
            <a:ext cx="4038600" cy="4525963"/>
          </a:xfrm>
        </p:spPr>
        <p:txBody>
          <a:bodyPr>
            <a:noAutofit/>
          </a:bodyPr>
          <a:lstStyle/>
          <a:p>
            <a:r>
              <a:rPr lang="en-US" sz="4400" dirty="0" smtClean="0"/>
              <a:t>H</a:t>
            </a:r>
          </a:p>
          <a:p>
            <a:pPr marL="0" indent="0">
              <a:buNone/>
            </a:pPr>
            <a:r>
              <a:rPr lang="en-US" sz="4400" dirty="0"/>
              <a:t> </a:t>
            </a:r>
            <a:r>
              <a:rPr lang="en-US" sz="4400" dirty="0" smtClean="0"/>
              <a:t>   O</a:t>
            </a:r>
          </a:p>
          <a:p>
            <a:pPr marL="0" indent="0">
              <a:buNone/>
            </a:pPr>
            <a:r>
              <a:rPr lang="en-US" sz="4400" dirty="0"/>
              <a:t> </a:t>
            </a:r>
            <a:r>
              <a:rPr lang="en-US" sz="4400" dirty="0" smtClean="0"/>
              <a:t>   Y</a:t>
            </a:r>
          </a:p>
          <a:p>
            <a:endParaRPr lang="en-US" sz="2400" dirty="0" smtClean="0"/>
          </a:p>
          <a:p>
            <a:r>
              <a:rPr lang="en-US" sz="4400" dirty="0" smtClean="0"/>
              <a:t>V</a:t>
            </a:r>
          </a:p>
          <a:p>
            <a:pPr marL="0" indent="0">
              <a:buNone/>
            </a:pPr>
            <a:r>
              <a:rPr lang="en-US" sz="4400" dirty="0"/>
              <a:t> </a:t>
            </a:r>
            <a:r>
              <a:rPr lang="en-US" sz="4400" dirty="0" smtClean="0"/>
              <a:t>  U</a:t>
            </a:r>
            <a:br>
              <a:rPr lang="en-US" sz="4400" dirty="0" smtClean="0"/>
            </a:br>
            <a:r>
              <a:rPr lang="en-US" sz="4400" dirty="0" smtClean="0"/>
              <a:t>   X</a:t>
            </a:r>
            <a:endParaRPr lang="en-US" sz="44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981200" y="1618577"/>
            <a:ext cx="4038600" cy="21859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400" dirty="0" smtClean="0"/>
              <a:t>         </a:t>
            </a:r>
            <a:r>
              <a:rPr lang="en-US" sz="4400" dirty="0" err="1" smtClean="0">
                <a:solidFill>
                  <a:srgbClr val="FF0000"/>
                </a:solidFill>
              </a:rPr>
              <a:t>orizontal</a:t>
            </a:r>
            <a:endParaRPr lang="en-US" sz="4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4400" dirty="0" err="1" smtClean="0">
                <a:solidFill>
                  <a:srgbClr val="FF0000"/>
                </a:solidFill>
              </a:rPr>
              <a:t>Zer</a:t>
            </a:r>
            <a:endParaRPr lang="en-US" sz="4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4400" dirty="0" smtClean="0"/>
              <a:t>         </a:t>
            </a:r>
            <a:r>
              <a:rPr lang="en-US" sz="4400" dirty="0" smtClean="0">
                <a:solidFill>
                  <a:srgbClr val="FF0000"/>
                </a:solidFill>
              </a:rPr>
              <a:t>= a number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3048000" y="4495800"/>
            <a:ext cx="4038600" cy="21859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en-US" sz="4400" dirty="0" err="1" smtClean="0">
                <a:solidFill>
                  <a:srgbClr val="00B0F0"/>
                </a:solidFill>
              </a:rPr>
              <a:t>ertical</a:t>
            </a:r>
            <a:endParaRPr lang="en-US" sz="4400" dirty="0" smtClean="0">
              <a:solidFill>
                <a:srgbClr val="00B0F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en-US" sz="4400" dirty="0" err="1" smtClean="0">
                <a:solidFill>
                  <a:srgbClr val="00B0F0"/>
                </a:solidFill>
              </a:rPr>
              <a:t>ndefined</a:t>
            </a:r>
            <a:endParaRPr lang="en-US" sz="4400" dirty="0" smtClean="0">
              <a:solidFill>
                <a:srgbClr val="00B0F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en-US" sz="4400" dirty="0" smtClean="0">
                <a:solidFill>
                  <a:srgbClr val="00B0F0"/>
                </a:solidFill>
              </a:rPr>
              <a:t>= a number</a:t>
            </a:r>
            <a:endParaRPr lang="en-US" sz="4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268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534400" cy="1143000"/>
          </a:xfrm>
        </p:spPr>
        <p:txBody>
          <a:bodyPr/>
          <a:lstStyle/>
          <a:p>
            <a:pPr algn="l"/>
            <a:r>
              <a:rPr lang="en-US" sz="4200" dirty="0">
                <a:solidFill>
                  <a:schemeClr val="accent5">
                    <a:lumMod val="75000"/>
                  </a:schemeClr>
                </a:solidFill>
                <a:latin typeface="High Tower Text" pitchFamily="18" charset="0"/>
              </a:rPr>
              <a:t>Find the slope of each pair of points</a:t>
            </a:r>
            <a:endParaRPr lang="en-US" sz="4200" b="1" u="sng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igh Tower Text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>
              <a:buFontTx/>
              <a:buNone/>
            </a:pPr>
            <a:r>
              <a:rPr lang="en-US" b="1" u="sng" dirty="0">
                <a:solidFill>
                  <a:schemeClr val="accent4"/>
                </a:solidFill>
                <a:latin typeface="High Tower Text" pitchFamily="18" charset="0"/>
              </a:rPr>
              <a:t>Ex </a:t>
            </a:r>
            <a:r>
              <a:rPr lang="en-US" b="1" u="sng" dirty="0" smtClean="0">
                <a:solidFill>
                  <a:schemeClr val="accent4"/>
                </a:solidFill>
                <a:latin typeface="High Tower Text" pitchFamily="18" charset="0"/>
              </a:rPr>
              <a:t>7</a:t>
            </a:r>
            <a:r>
              <a:rPr lang="en-US" dirty="0">
                <a:solidFill>
                  <a:schemeClr val="accent3"/>
                </a:solidFill>
                <a:latin typeface="High Tower Text" pitchFamily="18" charset="0"/>
              </a:rPr>
              <a:t>	</a:t>
            </a:r>
            <a:r>
              <a:rPr lang="en-US" dirty="0">
                <a:solidFill>
                  <a:srgbClr val="FFFF00"/>
                </a:solidFill>
              </a:rPr>
              <a:t>	</a:t>
            </a:r>
            <a:r>
              <a:rPr lang="en-US" b="1" dirty="0"/>
              <a:t>(6, 4)  (3, – 1) </a:t>
            </a:r>
          </a:p>
          <a:p>
            <a:pPr>
              <a:buFontTx/>
              <a:buNone/>
            </a:pPr>
            <a:endParaRPr lang="en-US" sz="3800" b="1" dirty="0"/>
          </a:p>
          <a:p>
            <a:pPr>
              <a:buFontTx/>
              <a:buNone/>
            </a:pPr>
            <a:r>
              <a:rPr lang="en-US" b="1" u="sng" dirty="0">
                <a:solidFill>
                  <a:schemeClr val="accent4"/>
                </a:solidFill>
                <a:latin typeface="High Tower Text" pitchFamily="18" charset="0"/>
              </a:rPr>
              <a:t>Ex </a:t>
            </a:r>
            <a:r>
              <a:rPr lang="en-US" b="1" u="sng" dirty="0" smtClean="0">
                <a:solidFill>
                  <a:schemeClr val="accent4"/>
                </a:solidFill>
                <a:latin typeface="High Tower Text" pitchFamily="18" charset="0"/>
              </a:rPr>
              <a:t>8</a:t>
            </a:r>
            <a:r>
              <a:rPr lang="en-US" dirty="0">
                <a:solidFill>
                  <a:srgbClr val="CC3300"/>
                </a:solidFill>
                <a:latin typeface="High Tower Text" pitchFamily="18" charset="0"/>
              </a:rPr>
              <a:t>	</a:t>
            </a:r>
            <a:r>
              <a:rPr lang="en-US" dirty="0">
                <a:solidFill>
                  <a:srgbClr val="FFFF00"/>
                </a:solidFill>
                <a:latin typeface="High Tower Text" pitchFamily="18" charset="0"/>
              </a:rPr>
              <a:t>	</a:t>
            </a:r>
            <a:r>
              <a:rPr lang="en-US" b="1" dirty="0"/>
              <a:t>(0, – 3)  (6, 0)</a:t>
            </a:r>
            <a:r>
              <a:rPr lang="en-US" dirty="0"/>
              <a:t> </a:t>
            </a:r>
          </a:p>
          <a:p>
            <a:pPr>
              <a:buFontTx/>
              <a:buNone/>
            </a:pPr>
            <a:endParaRPr lang="en-US" sz="3800" dirty="0"/>
          </a:p>
          <a:p>
            <a:pPr>
              <a:buFontTx/>
              <a:buNone/>
            </a:pPr>
            <a:r>
              <a:rPr lang="en-US" b="1" u="sng" dirty="0">
                <a:solidFill>
                  <a:schemeClr val="accent4"/>
                </a:solidFill>
                <a:latin typeface="High Tower Text" pitchFamily="18" charset="0"/>
              </a:rPr>
              <a:t>Ex </a:t>
            </a:r>
            <a:r>
              <a:rPr lang="en-US" b="1" u="sng" dirty="0" smtClean="0">
                <a:solidFill>
                  <a:schemeClr val="accent4"/>
                </a:solidFill>
                <a:latin typeface="High Tower Text" pitchFamily="18" charset="0"/>
              </a:rPr>
              <a:t>9</a:t>
            </a:r>
            <a:r>
              <a:rPr lang="en-US" dirty="0">
                <a:solidFill>
                  <a:srgbClr val="FFFF00"/>
                </a:solidFill>
                <a:latin typeface="High Tower Text" pitchFamily="18" charset="0"/>
              </a:rPr>
              <a:t>		</a:t>
            </a:r>
            <a:r>
              <a:rPr lang="en-US" b="1" dirty="0"/>
              <a:t>(2, – 3)  (2, 3)</a:t>
            </a:r>
          </a:p>
          <a:p>
            <a:pPr>
              <a:buFontTx/>
              <a:buNone/>
            </a:pPr>
            <a:endParaRPr lang="en-US" sz="3800" b="1" dirty="0"/>
          </a:p>
          <a:p>
            <a:pPr>
              <a:buFontTx/>
              <a:buNone/>
            </a:pPr>
            <a:r>
              <a:rPr lang="en-US" b="1" u="sng" dirty="0">
                <a:solidFill>
                  <a:schemeClr val="accent4"/>
                </a:solidFill>
                <a:latin typeface="High Tower Text" pitchFamily="18" charset="0"/>
              </a:rPr>
              <a:t>Ex </a:t>
            </a:r>
            <a:r>
              <a:rPr lang="en-US" b="1" u="sng" dirty="0" smtClean="0">
                <a:solidFill>
                  <a:schemeClr val="accent4"/>
                </a:solidFill>
                <a:latin typeface="High Tower Text" pitchFamily="18" charset="0"/>
              </a:rPr>
              <a:t>10</a:t>
            </a:r>
            <a:r>
              <a:rPr lang="en-US" dirty="0">
                <a:solidFill>
                  <a:schemeClr val="accent4"/>
                </a:solidFill>
                <a:latin typeface="High Tower Text" pitchFamily="18" charset="0"/>
              </a:rPr>
              <a:t>	</a:t>
            </a:r>
            <a:r>
              <a:rPr lang="en-US" dirty="0">
                <a:solidFill>
                  <a:srgbClr val="FFFF00"/>
                </a:solidFill>
                <a:latin typeface="High Tower Text" pitchFamily="18" charset="0"/>
              </a:rPr>
              <a:t>	</a:t>
            </a:r>
            <a:r>
              <a:rPr lang="en-US" b="1" dirty="0"/>
              <a:t>(1, – 4)  (– 2, </a:t>
            </a:r>
            <a:r>
              <a:rPr lang="en-US" b="1" dirty="0" smtClean="0"/>
              <a:t>– 4)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2028690"/>
              </p:ext>
            </p:extLst>
          </p:nvPr>
        </p:nvGraphicFramePr>
        <p:xfrm>
          <a:off x="4868863" y="1417639"/>
          <a:ext cx="1156117" cy="10541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4" name="Equation" r:id="rId3" imgW="431640" imgH="393480" progId="Equation.DSMT4">
                  <p:embed/>
                </p:oleObj>
              </mc:Choice>
              <mc:Fallback>
                <p:oleObj name="Equation" r:id="rId3" imgW="431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68863" y="1417639"/>
                        <a:ext cx="1156117" cy="10541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2916057"/>
              </p:ext>
            </p:extLst>
          </p:nvPr>
        </p:nvGraphicFramePr>
        <p:xfrm>
          <a:off x="6333331" y="1417639"/>
          <a:ext cx="954506" cy="1095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5" name="Equation" r:id="rId5" imgW="342720" imgH="393480" progId="Equation.DSMT4">
                  <p:embed/>
                </p:oleObj>
              </mc:Choice>
              <mc:Fallback>
                <p:oleObj name="Equation" r:id="rId5" imgW="3427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33331" y="1417639"/>
                        <a:ext cx="954506" cy="10959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6083945"/>
              </p:ext>
            </p:extLst>
          </p:nvPr>
        </p:nvGraphicFramePr>
        <p:xfrm>
          <a:off x="7596188" y="1408113"/>
          <a:ext cx="782261" cy="11547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6" name="Equation" r:id="rId7" imgW="266400" imgH="393480" progId="Equation.DSMT4">
                  <p:embed/>
                </p:oleObj>
              </mc:Choice>
              <mc:Fallback>
                <p:oleObj name="Equation" r:id="rId7" imgW="266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96188" y="1408113"/>
                        <a:ext cx="782261" cy="11547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2528985"/>
              </p:ext>
            </p:extLst>
          </p:nvPr>
        </p:nvGraphicFramePr>
        <p:xfrm>
          <a:off x="4643438" y="2646363"/>
          <a:ext cx="1528557" cy="1128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7" name="Equation" r:id="rId9" imgW="533160" imgH="393480" progId="Equation.DSMT4">
                  <p:embed/>
                </p:oleObj>
              </mc:Choice>
              <mc:Fallback>
                <p:oleObj name="Equation" r:id="rId9" imgW="5331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643438" y="2646363"/>
                        <a:ext cx="1528557" cy="11282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5344683"/>
              </p:ext>
            </p:extLst>
          </p:nvPr>
        </p:nvGraphicFramePr>
        <p:xfrm>
          <a:off x="6419851" y="2646363"/>
          <a:ext cx="703314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8" name="Equation" r:id="rId11" imgW="266400" imgH="393480" progId="Equation.DSMT4">
                  <p:embed/>
                </p:oleObj>
              </mc:Choice>
              <mc:Fallback>
                <p:oleObj name="Equation" r:id="rId11" imgW="266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419851" y="2646363"/>
                        <a:ext cx="703314" cy="1038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7211652"/>
              </p:ext>
            </p:extLst>
          </p:nvPr>
        </p:nvGraphicFramePr>
        <p:xfrm>
          <a:off x="7549356" y="2636372"/>
          <a:ext cx="829093" cy="12238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9" name="Equation" r:id="rId13" imgW="266400" imgH="393480" progId="Equation.DSMT4">
                  <p:embed/>
                </p:oleObj>
              </mc:Choice>
              <mc:Fallback>
                <p:oleObj name="Equation" r:id="rId13" imgW="266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549356" y="2636372"/>
                        <a:ext cx="829093" cy="12238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1652959"/>
              </p:ext>
            </p:extLst>
          </p:nvPr>
        </p:nvGraphicFramePr>
        <p:xfrm>
          <a:off x="4862513" y="3867150"/>
          <a:ext cx="1009651" cy="11178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0" name="Equation" r:id="rId15" imgW="355320" imgH="393480" progId="Equation.DSMT4">
                  <p:embed/>
                </p:oleObj>
              </mc:Choice>
              <mc:Fallback>
                <p:oleObj name="Equation" r:id="rId15" imgW="355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862513" y="3867150"/>
                        <a:ext cx="1009651" cy="11178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4637065"/>
              </p:ext>
            </p:extLst>
          </p:nvPr>
        </p:nvGraphicFramePr>
        <p:xfrm>
          <a:off x="6327775" y="3867150"/>
          <a:ext cx="757238" cy="11178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1" name="Equation" r:id="rId17" imgW="266400" imgH="393480" progId="Equation.DSMT4">
                  <p:embed/>
                </p:oleObj>
              </mc:Choice>
              <mc:Fallback>
                <p:oleObj name="Equation" r:id="rId17" imgW="266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327775" y="3867150"/>
                        <a:ext cx="757238" cy="11178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5233622"/>
              </p:ext>
            </p:extLst>
          </p:nvPr>
        </p:nvGraphicFramePr>
        <p:xfrm>
          <a:off x="7212013" y="4235450"/>
          <a:ext cx="14224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2" name="Equation" r:id="rId19" imgW="406080" imgH="177480" progId="Equation.DSMT4">
                  <p:embed/>
                </p:oleObj>
              </mc:Choice>
              <mc:Fallback>
                <p:oleObj name="Equation" r:id="rId19" imgW="4060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7212013" y="4235450"/>
                        <a:ext cx="14224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8826563"/>
              </p:ext>
            </p:extLst>
          </p:nvPr>
        </p:nvGraphicFramePr>
        <p:xfrm>
          <a:off x="5175250" y="5070475"/>
          <a:ext cx="1243883" cy="110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3" name="Equation" r:id="rId21" imgW="444240" imgH="393480" progId="Equation.DSMT4">
                  <p:embed/>
                </p:oleObj>
              </mc:Choice>
              <mc:Fallback>
                <p:oleObj name="Equation" r:id="rId21" imgW="4442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175250" y="5070475"/>
                        <a:ext cx="1243883" cy="1101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9467823"/>
              </p:ext>
            </p:extLst>
          </p:nvPr>
        </p:nvGraphicFramePr>
        <p:xfrm>
          <a:off x="6661150" y="5070476"/>
          <a:ext cx="1062989" cy="12204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4" name="Equation" r:id="rId23" imgW="342720" imgH="393480" progId="Equation.DSMT4">
                  <p:embed/>
                </p:oleObj>
              </mc:Choice>
              <mc:Fallback>
                <p:oleObj name="Equation" r:id="rId23" imgW="3427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6661150" y="5070476"/>
                        <a:ext cx="1062989" cy="12204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2581133"/>
              </p:ext>
            </p:extLst>
          </p:nvPr>
        </p:nvGraphicFramePr>
        <p:xfrm>
          <a:off x="7969250" y="5438775"/>
          <a:ext cx="84455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5" name="Equation" r:id="rId25" imgW="241200" imgH="177480" progId="Equation.DSMT4">
                  <p:embed/>
                </p:oleObj>
              </mc:Choice>
              <mc:Fallback>
                <p:oleObj name="Equation" r:id="rId25" imgW="2412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7969250" y="5438775"/>
                        <a:ext cx="84455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658812"/>
          </a:xfrm>
        </p:spPr>
        <p:txBody>
          <a:bodyPr>
            <a:normAutofit fontScale="90000"/>
          </a:bodyPr>
          <a:lstStyle/>
          <a:p>
            <a:pPr algn="l"/>
            <a:r>
              <a:rPr lang="en-US" sz="4200" dirty="0">
                <a:solidFill>
                  <a:schemeClr val="accent2">
                    <a:lumMod val="75000"/>
                  </a:schemeClr>
                </a:solidFill>
                <a:latin typeface="High Tower Text" pitchFamily="18" charset="0"/>
              </a:rPr>
              <a:t>Find the coordinate, given the slope</a:t>
            </a:r>
            <a:endParaRPr lang="en-US" sz="4200" b="1" u="sng" dirty="0">
              <a:solidFill>
                <a:schemeClr val="accent2">
                  <a:lumMod val="75000"/>
                </a:schemeClr>
              </a:solidFill>
              <a:latin typeface="High Tower Text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762000"/>
            <a:ext cx="6705600" cy="4456113"/>
          </a:xfrm>
        </p:spPr>
        <p:txBody>
          <a:bodyPr/>
          <a:lstStyle/>
          <a:p>
            <a:pPr>
              <a:buFontTx/>
              <a:buNone/>
            </a:pPr>
            <a:r>
              <a:rPr lang="en-US" sz="4000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High Tower Text" pitchFamily="18" charset="0"/>
              </a:rPr>
              <a:t>Ex </a:t>
            </a:r>
            <a:r>
              <a:rPr lang="en-US" sz="40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High Tower Text" pitchFamily="18" charset="0"/>
              </a:rPr>
              <a:t>11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b="1" dirty="0">
                <a:latin typeface="Times New Roman" pitchFamily="18" charset="0"/>
              </a:rPr>
              <a:t>(</a:t>
            </a:r>
            <a:r>
              <a:rPr lang="en-US" sz="2800" b="1" i="1" dirty="0">
                <a:latin typeface="Times New Roman" pitchFamily="18" charset="0"/>
              </a:rPr>
              <a:t>r</a:t>
            </a:r>
            <a:r>
              <a:rPr lang="en-US" sz="2800" b="1" dirty="0">
                <a:latin typeface="Times New Roman" pitchFamily="18" charset="0"/>
              </a:rPr>
              <a:t>, 6)  (10, – 3); </a:t>
            </a:r>
            <a:endParaRPr lang="en-US" sz="2800" b="1" dirty="0"/>
          </a:p>
          <a:p>
            <a:pPr>
              <a:buFontTx/>
              <a:buNone/>
            </a:pPr>
            <a:endParaRPr lang="en-US" sz="2800" b="1" dirty="0"/>
          </a:p>
          <a:p>
            <a:pPr>
              <a:buFontTx/>
              <a:buNone/>
            </a:pPr>
            <a:endParaRPr lang="en-US" sz="2800" b="1" dirty="0"/>
          </a:p>
          <a:p>
            <a:pPr>
              <a:buFontTx/>
              <a:buNone/>
            </a:pPr>
            <a:endParaRPr lang="en-US" sz="2800" b="1" dirty="0"/>
          </a:p>
          <a:p>
            <a:pPr>
              <a:buFontTx/>
              <a:buNone/>
            </a:pPr>
            <a:endParaRPr lang="en-US" sz="2800" b="1" dirty="0"/>
          </a:p>
        </p:txBody>
      </p:sp>
      <p:graphicFrame>
        <p:nvGraphicFramePr>
          <p:cNvPr id="8196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429000" y="609600"/>
          <a:ext cx="1447800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" name="Equation" r:id="rId3" imgW="520560" imgH="393480" progId="Equation.DSMT4">
                  <p:embed/>
                </p:oleObj>
              </mc:Choice>
              <mc:Fallback>
                <p:oleObj name="Equation" r:id="rId3" imgW="52056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609600"/>
                        <a:ext cx="1447800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9867895"/>
              </p:ext>
            </p:extLst>
          </p:nvPr>
        </p:nvGraphicFramePr>
        <p:xfrm>
          <a:off x="5125380" y="609600"/>
          <a:ext cx="2418420" cy="12092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" name="Equation" r:id="rId5" imgW="787320" imgH="393480" progId="Equation.DSMT4">
                  <p:embed/>
                </p:oleObj>
              </mc:Choice>
              <mc:Fallback>
                <p:oleObj name="Equation" r:id="rId5" imgW="787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125380" y="609600"/>
                        <a:ext cx="2418420" cy="12092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6978671"/>
              </p:ext>
            </p:extLst>
          </p:nvPr>
        </p:nvGraphicFramePr>
        <p:xfrm>
          <a:off x="5195421" y="1987550"/>
          <a:ext cx="2348379" cy="11934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" name="Equation" r:id="rId7" imgW="774360" imgH="393480" progId="Equation.DSMT4">
                  <p:embed/>
                </p:oleObj>
              </mc:Choice>
              <mc:Fallback>
                <p:oleObj name="Equation" r:id="rId7" imgW="774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195421" y="1987550"/>
                        <a:ext cx="2348379" cy="11934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7265458"/>
              </p:ext>
            </p:extLst>
          </p:nvPr>
        </p:nvGraphicFramePr>
        <p:xfrm>
          <a:off x="5329004" y="3458520"/>
          <a:ext cx="297815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" name="Equation" r:id="rId9" imgW="850680" imgH="203040" progId="Equation.DSMT4">
                  <p:embed/>
                </p:oleObj>
              </mc:Choice>
              <mc:Fallback>
                <p:oleObj name="Equation" r:id="rId9" imgW="8506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329004" y="3458520"/>
                        <a:ext cx="297815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5300349"/>
              </p:ext>
            </p:extLst>
          </p:nvPr>
        </p:nvGraphicFramePr>
        <p:xfrm>
          <a:off x="5335588" y="4093732"/>
          <a:ext cx="262255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" name="Equation" r:id="rId11" imgW="749160" imgH="177480" progId="Equation.DSMT4">
                  <p:embed/>
                </p:oleObj>
              </mc:Choice>
              <mc:Fallback>
                <p:oleObj name="Equation" r:id="rId11" imgW="7491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335588" y="4093732"/>
                        <a:ext cx="262255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9530345"/>
              </p:ext>
            </p:extLst>
          </p:nvPr>
        </p:nvGraphicFramePr>
        <p:xfrm>
          <a:off x="4862279" y="4556125"/>
          <a:ext cx="19558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" name="Equation" r:id="rId13" imgW="558720" imgH="177480" progId="Equation.DSMT4">
                  <p:embed/>
                </p:oleObj>
              </mc:Choice>
              <mc:Fallback>
                <p:oleObj name="Equation" r:id="rId13" imgW="5587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862279" y="4556125"/>
                        <a:ext cx="19558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2546674"/>
              </p:ext>
            </p:extLst>
          </p:nvPr>
        </p:nvGraphicFramePr>
        <p:xfrm>
          <a:off x="5335588" y="5059363"/>
          <a:ext cx="23114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" name="Equation" r:id="rId15" imgW="660240" imgH="177480" progId="Equation.DSMT4">
                  <p:embed/>
                </p:oleObj>
              </mc:Choice>
              <mc:Fallback>
                <p:oleObj name="Equation" r:id="rId15" imgW="6602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335588" y="5059363"/>
                        <a:ext cx="23114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4842242"/>
              </p:ext>
            </p:extLst>
          </p:nvPr>
        </p:nvGraphicFramePr>
        <p:xfrm>
          <a:off x="5706596" y="5504684"/>
          <a:ext cx="1689100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" name="Equation" r:id="rId17" imgW="482400" imgH="215640" progId="Equation.DSMT4">
                  <p:embed/>
                </p:oleObj>
              </mc:Choice>
              <mc:Fallback>
                <p:oleObj name="Equation" r:id="rId17" imgW="48240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706596" y="5504684"/>
                        <a:ext cx="1689100" cy="755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3166700"/>
              </p:ext>
            </p:extLst>
          </p:nvPr>
        </p:nvGraphicFramePr>
        <p:xfrm>
          <a:off x="5881688" y="6172200"/>
          <a:ext cx="120015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" name="Equation" r:id="rId19" imgW="342720" imgH="164880" progId="Equation.DSMT4">
                  <p:embed/>
                </p:oleObj>
              </mc:Choice>
              <mc:Fallback>
                <p:oleObj name="Equation" r:id="rId19" imgW="34272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881688" y="6172200"/>
                        <a:ext cx="1200150" cy="577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2671596"/>
              </p:ext>
            </p:extLst>
          </p:nvPr>
        </p:nvGraphicFramePr>
        <p:xfrm>
          <a:off x="1374775" y="4087813"/>
          <a:ext cx="12446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1" name="Equation" r:id="rId21" imgW="355320" imgH="203040" progId="Equation.DSMT4">
                  <p:embed/>
                </p:oleObj>
              </mc:Choice>
              <mc:Fallback>
                <p:oleObj name="Equation" r:id="rId21" imgW="3553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374775" y="4087813"/>
                        <a:ext cx="124460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2331</TotalTime>
  <Words>271</Words>
  <Application>Microsoft Office PowerPoint</Application>
  <PresentationFormat>On-screen Show (4:3)</PresentationFormat>
  <Paragraphs>99</Paragraphs>
  <Slides>13</Slides>
  <Notes>0</Notes>
  <HiddenSlides>0</HiddenSlides>
  <MMClips>1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Calibri Light</vt:lpstr>
      <vt:lpstr>High Tower Text</vt:lpstr>
      <vt:lpstr>Times New Roman</vt:lpstr>
      <vt:lpstr>Office Theme</vt:lpstr>
      <vt:lpstr>3_Office Theme</vt:lpstr>
      <vt:lpstr>Equation</vt:lpstr>
      <vt:lpstr>MathType 6.0 Equation</vt:lpstr>
      <vt:lpstr>  5.1  Finding Slope</vt:lpstr>
      <vt:lpstr>Slope (m)</vt:lpstr>
      <vt:lpstr>Rate of Change</vt:lpstr>
      <vt:lpstr>Four Types of Slope</vt:lpstr>
      <vt:lpstr>Rise over Run</vt:lpstr>
      <vt:lpstr>Rise over Run</vt:lpstr>
      <vt:lpstr>Undefined vs. Zero Slope</vt:lpstr>
      <vt:lpstr>Find the slope of each pair of points</vt:lpstr>
      <vt:lpstr>Find the coordinate, given the slope</vt:lpstr>
      <vt:lpstr>Find the coordinate, given the slope</vt:lpstr>
      <vt:lpstr>Without graphing, tell whether the slope of the line that models each situation is positive, negative, zero, or undefined.  Then find the slope</vt:lpstr>
      <vt:lpstr>WB Pg 139 evens</vt:lpstr>
      <vt:lpstr>PowerPoint Presentation</vt:lpstr>
    </vt:vector>
  </TitlesOfParts>
  <Company>Leon County School board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# ___  Slope</dc:title>
  <dc:creator>nelsons2</dc:creator>
  <cp:lastModifiedBy>Reaves, Nathan</cp:lastModifiedBy>
  <cp:revision>80</cp:revision>
  <dcterms:created xsi:type="dcterms:W3CDTF">2008-11-12T20:00:12Z</dcterms:created>
  <dcterms:modified xsi:type="dcterms:W3CDTF">2018-08-23T18:20:57Z</dcterms:modified>
</cp:coreProperties>
</file>