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326" r:id="rId5"/>
    <p:sldId id="327" r:id="rId6"/>
    <p:sldId id="328" r:id="rId7"/>
    <p:sldId id="330" r:id="rId8"/>
    <p:sldId id="32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1" d="100"/>
          <a:sy n="91" d="100"/>
        </p:scale>
        <p:origin x="4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Perú 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3" y="4777380"/>
            <a:ext cx="10779955" cy="861420"/>
          </a:xfrm>
        </p:spPr>
        <p:txBody>
          <a:bodyPr>
            <a:normAutofit/>
          </a:bodyPr>
          <a:lstStyle/>
          <a:p>
            <a:r>
              <a:rPr lang="en-US" sz="1600" dirty="0" err="1"/>
              <a:t>En</a:t>
            </a:r>
            <a:r>
              <a:rPr lang="en-US" sz="1600" dirty="0"/>
              <a:t> la mesa, </a:t>
            </a:r>
            <a:r>
              <a:rPr lang="en-US" sz="1600" dirty="0" err="1"/>
              <a:t>verbos</a:t>
            </a:r>
            <a:r>
              <a:rPr lang="en-US" sz="1600" dirty="0"/>
              <a:t> irregulars </a:t>
            </a:r>
            <a:r>
              <a:rPr lang="en-US" sz="1600" dirty="0" err="1"/>
              <a:t>en</a:t>
            </a:r>
            <a:r>
              <a:rPr lang="en-US" sz="1600" dirty="0"/>
              <a:t> la </a:t>
            </a:r>
            <a:r>
              <a:rPr lang="en-US" sz="1600" dirty="0" err="1"/>
              <a:t>primera</a:t>
            </a:r>
            <a:r>
              <a:rPr lang="en-US" sz="1600" dirty="0"/>
              <a:t> persona, </a:t>
            </a:r>
            <a:r>
              <a:rPr lang="en-US" sz="1600" dirty="0" err="1"/>
              <a:t>pronombres</a:t>
            </a:r>
            <a:r>
              <a:rPr lang="en-US" sz="1600" dirty="0"/>
              <a:t> de </a:t>
            </a:r>
            <a:r>
              <a:rPr lang="en-US" sz="1600" dirty="0" err="1"/>
              <a:t>objeto</a:t>
            </a:r>
            <a:r>
              <a:rPr lang="en-US" sz="1600" dirty="0"/>
              <a:t> </a:t>
            </a:r>
            <a:r>
              <a:rPr lang="en-US" sz="1600" dirty="0" err="1"/>
              <a:t>indirecto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51257-A376-4252-8AFF-6B684C06AB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11344456" cy="1400530"/>
          </a:xfrm>
        </p:spPr>
        <p:txBody>
          <a:bodyPr/>
          <a:lstStyle/>
          <a:p>
            <a:r>
              <a:rPr lang="en-US" dirty="0"/>
              <a:t>Perú 3</a:t>
            </a:r>
            <a:br>
              <a:rPr lang="en-US" dirty="0"/>
            </a:br>
            <a:r>
              <a:rPr lang="en-US" sz="2000" dirty="0"/>
              <a:t>(</a:t>
            </a:r>
            <a:r>
              <a:rPr lang="en-US" sz="2000" dirty="0" err="1"/>
              <a:t>En</a:t>
            </a:r>
            <a:r>
              <a:rPr lang="en-US" sz="2000" dirty="0"/>
              <a:t> la mesa, </a:t>
            </a:r>
            <a:r>
              <a:rPr lang="en-US" sz="2000" dirty="0" err="1"/>
              <a:t>verbos</a:t>
            </a:r>
            <a:r>
              <a:rPr lang="en-US" sz="2000" dirty="0"/>
              <a:t> irregulars </a:t>
            </a:r>
            <a:r>
              <a:rPr lang="en-US" sz="2000" dirty="0" err="1"/>
              <a:t>en</a:t>
            </a:r>
            <a:r>
              <a:rPr lang="en-US" sz="2000" dirty="0"/>
              <a:t> la </a:t>
            </a:r>
            <a:r>
              <a:rPr lang="en-US" sz="2000" dirty="0" err="1"/>
              <a:t>primera</a:t>
            </a:r>
            <a:r>
              <a:rPr lang="en-US" sz="2000" dirty="0"/>
              <a:t> persona, </a:t>
            </a:r>
            <a:r>
              <a:rPr lang="en-US" sz="2000" dirty="0" err="1"/>
              <a:t>pronombres</a:t>
            </a:r>
            <a:r>
              <a:rPr lang="en-US" sz="2000" dirty="0"/>
              <a:t> de </a:t>
            </a:r>
            <a:r>
              <a:rPr lang="en-US" sz="2000" dirty="0" err="1"/>
              <a:t>objeto</a:t>
            </a:r>
            <a:r>
              <a:rPr lang="en-US" sz="2000" dirty="0"/>
              <a:t> </a:t>
            </a:r>
            <a:r>
              <a:rPr lang="en-US" sz="2000" dirty="0" err="1"/>
              <a:t>indirecto</a:t>
            </a:r>
            <a:r>
              <a:rPr lang="en-US" sz="20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ED9A5-12BD-422A-935B-715E830BB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42135" y="1750484"/>
            <a:ext cx="5591686" cy="41957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EN LA MESA</a:t>
            </a:r>
          </a:p>
          <a:p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La mesa – table</a:t>
            </a:r>
          </a:p>
          <a:p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El mantel – tablecloth</a:t>
            </a:r>
          </a:p>
          <a:p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servilleta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– napkin</a:t>
            </a:r>
          </a:p>
          <a:p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cuchara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– spoon</a:t>
            </a:r>
          </a:p>
          <a:p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cuchillo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– knife</a:t>
            </a:r>
          </a:p>
          <a:p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tenedor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– fork</a:t>
            </a:r>
          </a:p>
          <a:p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plato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– dish/plate</a:t>
            </a:r>
          </a:p>
          <a:p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taza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– cup</a:t>
            </a:r>
          </a:p>
          <a:p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vaso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– glass</a:t>
            </a:r>
          </a:p>
          <a:p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botella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– bottle</a:t>
            </a:r>
          </a:p>
          <a:p>
            <a:pPr marL="0" indent="0">
              <a:buNone/>
            </a:pP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EN EL RESTAURANTE</a:t>
            </a:r>
          </a:p>
          <a:p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mesero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/la </a:t>
            </a:r>
            <a:r>
              <a:rPr lang="en-US" sz="6400" dirty="0" err="1">
                <a:latin typeface="Arial" panose="020B0604020202020204" pitchFamily="34" charset="0"/>
                <a:cs typeface="Arial" panose="020B0604020202020204" pitchFamily="34" charset="0"/>
              </a:rPr>
              <a:t>mesera</a:t>
            </a:r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 –server</a:t>
            </a:r>
          </a:p>
          <a:p>
            <a:r>
              <a:rPr lang="en-US" sz="6400" dirty="0">
                <a:latin typeface="Arial" panose="020B0604020202020204" pitchFamily="34" charset="0"/>
                <a:cs typeface="Arial" panose="020B0604020202020204" pitchFamily="34" charset="0"/>
              </a:rPr>
              <a:t>La carta - menu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960C47-CA4A-4DCE-9D36-0EFA76A32F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5808" y="1746001"/>
            <a:ext cx="5718524" cy="420024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LOS CONDIMENTOS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azúcar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sugar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pimienta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– pepper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La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sal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salt</a:t>
            </a:r>
          </a:p>
          <a:p>
            <a:pPr marL="0" indent="0">
              <a:buNone/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ESTADOS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Limpio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/a – clean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Sucio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/a- dirty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ACCIONES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Poner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la mesa – to set the table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Limpiar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la mesa – to clear the table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Comer – to eat</a:t>
            </a:r>
          </a:p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Beber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– to drink</a:t>
            </a:r>
          </a:p>
        </p:txBody>
      </p:sp>
    </p:spTree>
    <p:extLst>
      <p:ext uri="{BB962C8B-B14F-4D97-AF65-F5344CB8AC3E}">
        <p14:creationId xmlns:p14="http://schemas.microsoft.com/office/powerpoint/2010/main" val="63816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10986646" cy="1400530"/>
          </a:xfrm>
        </p:spPr>
        <p:txBody>
          <a:bodyPr>
            <a:normAutofit fontScale="90000"/>
          </a:bodyPr>
          <a:lstStyle/>
          <a:p>
            <a:r>
              <a:rPr lang="en-US" dirty="0"/>
              <a:t>Perú 3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200" dirty="0" err="1"/>
              <a:t>En</a:t>
            </a:r>
            <a:r>
              <a:rPr lang="en-US" sz="2200" dirty="0"/>
              <a:t> la mesa, </a:t>
            </a:r>
            <a:r>
              <a:rPr lang="en-US" sz="2200" dirty="0" err="1"/>
              <a:t>verbos</a:t>
            </a:r>
            <a:r>
              <a:rPr lang="en-US" sz="2200" dirty="0"/>
              <a:t> irregulars </a:t>
            </a:r>
            <a:r>
              <a:rPr lang="en-US" sz="2200" dirty="0" err="1"/>
              <a:t>en</a:t>
            </a:r>
            <a:r>
              <a:rPr lang="en-US" sz="2200" dirty="0"/>
              <a:t> la </a:t>
            </a:r>
            <a:r>
              <a:rPr lang="en-US" sz="2200" dirty="0" err="1"/>
              <a:t>primera</a:t>
            </a:r>
            <a:r>
              <a:rPr lang="en-US" sz="2200" dirty="0"/>
              <a:t> persona, </a:t>
            </a:r>
            <a:r>
              <a:rPr lang="en-US" sz="2200" dirty="0" err="1"/>
              <a:t>pronombres</a:t>
            </a:r>
            <a:r>
              <a:rPr lang="en-US" sz="2200" dirty="0"/>
              <a:t> de </a:t>
            </a:r>
            <a:r>
              <a:rPr lang="en-US" sz="2200" dirty="0" err="1"/>
              <a:t>objeto</a:t>
            </a:r>
            <a:r>
              <a:rPr lang="en-US" sz="2200" dirty="0"/>
              <a:t> </a:t>
            </a:r>
            <a:r>
              <a:rPr lang="en-US" sz="2200" dirty="0" err="1"/>
              <a:t>indirecto</a:t>
            </a:r>
            <a:r>
              <a:rPr lang="en-US" sz="22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8946541" cy="4395151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Irregular verbs in the first person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Some verbs are irregular in the present tense only in the first person (the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form). These verbs are irregular only in the first person:</a:t>
            </a:r>
          </a:p>
          <a:p>
            <a:pPr lvl="2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to make/to do</a:t>
            </a:r>
          </a:p>
          <a:p>
            <a:pPr lvl="2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Poner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to put</a:t>
            </a:r>
          </a:p>
          <a:p>
            <a:pPr lvl="2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Traer – to bring</a:t>
            </a:r>
          </a:p>
          <a:p>
            <a:pPr lvl="2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Salir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to leave</a:t>
            </a:r>
          </a:p>
          <a:p>
            <a:pPr lvl="2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Conocer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– to know</a:t>
            </a:r>
          </a:p>
          <a:p>
            <a:pPr lvl="2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Saber – to know</a:t>
            </a:r>
          </a:p>
          <a:p>
            <a:pPr lvl="2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Ver – to see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37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10986646" cy="1400530"/>
          </a:xfrm>
        </p:spPr>
        <p:txBody>
          <a:bodyPr>
            <a:normAutofit fontScale="90000"/>
          </a:bodyPr>
          <a:lstStyle/>
          <a:p>
            <a:r>
              <a:rPr lang="en-US" dirty="0"/>
              <a:t>Perú 3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200" dirty="0" err="1"/>
              <a:t>En</a:t>
            </a:r>
            <a:r>
              <a:rPr lang="en-US" sz="2200" dirty="0"/>
              <a:t> la mesa, </a:t>
            </a:r>
            <a:r>
              <a:rPr lang="en-US" sz="2200" dirty="0" err="1"/>
              <a:t>verbos</a:t>
            </a:r>
            <a:r>
              <a:rPr lang="en-US" sz="2200" dirty="0"/>
              <a:t> irregulars </a:t>
            </a:r>
            <a:r>
              <a:rPr lang="en-US" sz="2200" dirty="0" err="1"/>
              <a:t>en</a:t>
            </a:r>
            <a:r>
              <a:rPr lang="en-US" sz="2200" dirty="0"/>
              <a:t> la </a:t>
            </a:r>
            <a:r>
              <a:rPr lang="en-US" sz="2200" dirty="0" err="1"/>
              <a:t>primera</a:t>
            </a:r>
            <a:r>
              <a:rPr lang="en-US" sz="2200" dirty="0"/>
              <a:t> persona, </a:t>
            </a:r>
            <a:r>
              <a:rPr lang="en-US" sz="2200" dirty="0" err="1"/>
              <a:t>pronombres</a:t>
            </a:r>
            <a:r>
              <a:rPr lang="en-US" sz="2200" dirty="0"/>
              <a:t> de </a:t>
            </a:r>
            <a:r>
              <a:rPr lang="en-US" sz="2200" dirty="0" err="1"/>
              <a:t>objeto</a:t>
            </a:r>
            <a:r>
              <a:rPr lang="en-US" sz="2200" dirty="0"/>
              <a:t> </a:t>
            </a:r>
            <a:r>
              <a:rPr lang="en-US" sz="2200" dirty="0" err="1"/>
              <a:t>indirecto</a:t>
            </a:r>
            <a:r>
              <a:rPr lang="en-US" sz="22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06765"/>
            <a:ext cx="9630949" cy="4395151"/>
          </a:xfrm>
        </p:spPr>
        <p:txBody>
          <a:bodyPr>
            <a:norm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Irregular verbs in the first person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2CFD992-DA57-46B4-A516-85118A5162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2361540"/>
              </p:ext>
            </p:extLst>
          </p:nvPr>
        </p:nvGraphicFramePr>
        <p:xfrm>
          <a:off x="1015847" y="2038258"/>
          <a:ext cx="8128002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239304671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54104219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79053581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27794864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58625753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281931507"/>
                    </a:ext>
                  </a:extLst>
                </a:gridCol>
              </a:tblGrid>
              <a:tr h="257448">
                <a:tc gridSpan="6">
                  <a:txBody>
                    <a:bodyPr/>
                    <a:lstStyle/>
                    <a:p>
                      <a:r>
                        <a:rPr lang="en-US" sz="1400" dirty="0"/>
                        <a:t>VERBOS HACER, PONER, TRAER, SALIR IN THE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044076"/>
                  </a:ext>
                </a:extLst>
              </a:tr>
              <a:tr h="25744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dirty="0" err="1"/>
                        <a:t>hacer</a:t>
                      </a:r>
                      <a:endParaRPr lang="en-US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dirty="0" err="1"/>
                        <a:t>poner</a:t>
                      </a:r>
                      <a:endParaRPr lang="en-US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dirty="0" err="1"/>
                        <a:t>traer</a:t>
                      </a:r>
                      <a:endParaRPr lang="en-US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dirty="0" err="1"/>
                        <a:t>salir</a:t>
                      </a:r>
                      <a:endParaRPr lang="en-US" sz="1400" b="1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368568"/>
                  </a:ext>
                </a:extLst>
              </a:tr>
              <a:tr h="257448">
                <a:tc rowSpan="3">
                  <a:txBody>
                    <a:bodyPr/>
                    <a:lstStyle/>
                    <a:p>
                      <a:r>
                        <a:rPr lang="en-US" sz="1400" b="1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yo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err="1"/>
                        <a:t>hago</a:t>
                      </a:r>
                      <a:endParaRPr lang="en-US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/>
                        <a:t>pongo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err="1"/>
                        <a:t>traigo</a:t>
                      </a:r>
                      <a:endParaRPr lang="en-US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err="1"/>
                        <a:t>salgo</a:t>
                      </a:r>
                      <a:endParaRPr lang="en-US" sz="14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989844"/>
                  </a:ext>
                </a:extLst>
              </a:tr>
              <a:tr h="2574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tú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haces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sales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038452"/>
                  </a:ext>
                </a:extLst>
              </a:tr>
              <a:tr h="2574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él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ella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hace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pone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639998"/>
                  </a:ext>
                </a:extLst>
              </a:tr>
              <a:tr h="257448">
                <a:tc rowSpan="2">
                  <a:txBody>
                    <a:bodyPr/>
                    <a:lstStyle/>
                    <a:p>
                      <a:r>
                        <a:rPr lang="en-US" sz="1400" b="1" dirty="0"/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nosotros</a:t>
                      </a:r>
                      <a:r>
                        <a:rPr lang="en-US" sz="1400" dirty="0"/>
                        <a:t>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hacemos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ponemos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traemos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salimos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209840"/>
                  </a:ext>
                </a:extLst>
              </a:tr>
              <a:tr h="35972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Ustedes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ellos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ellas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hacen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ponen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traen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salen</a:t>
                      </a:r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60103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BF05BC1C-62E0-4C1F-A142-84172C4ECD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8961760"/>
              </p:ext>
            </p:extLst>
          </p:nvPr>
        </p:nvGraphicFramePr>
        <p:xfrm>
          <a:off x="1015847" y="4463305"/>
          <a:ext cx="8128002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>
                  <a:extLst>
                    <a:ext uri="{9D8B030D-6E8A-4147-A177-3AD203B41FA5}">
                      <a16:colId xmlns:a16="http://schemas.microsoft.com/office/drawing/2014/main" val="239304671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541042198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79053581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3277948641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586257534"/>
                    </a:ext>
                  </a:extLst>
                </a:gridCol>
                <a:gridCol w="1354667">
                  <a:extLst>
                    <a:ext uri="{9D8B030D-6E8A-4147-A177-3AD203B41FA5}">
                      <a16:colId xmlns:a16="http://schemas.microsoft.com/office/drawing/2014/main" val="1281931507"/>
                    </a:ext>
                  </a:extLst>
                </a:gridCol>
              </a:tblGrid>
              <a:tr h="257448">
                <a:tc gridSpan="6">
                  <a:txBody>
                    <a:bodyPr/>
                    <a:lstStyle/>
                    <a:p>
                      <a:r>
                        <a:rPr lang="en-US" sz="1400" dirty="0"/>
                        <a:t>VERBOS CONOCER, SABER, VER IN THE PRESENT TENSE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0044076"/>
                  </a:ext>
                </a:extLst>
              </a:tr>
              <a:tr h="257448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dirty="0" err="1"/>
                        <a:t>conocer</a:t>
                      </a:r>
                      <a:endParaRPr lang="en-US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dirty="0"/>
                        <a:t>saber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i="0" dirty="0" err="1"/>
                        <a:t>ver</a:t>
                      </a:r>
                      <a:endParaRPr lang="en-US" sz="1400" b="1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1" i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6368568"/>
                  </a:ext>
                </a:extLst>
              </a:tr>
              <a:tr h="257448">
                <a:tc rowSpan="3">
                  <a:txBody>
                    <a:bodyPr/>
                    <a:lstStyle/>
                    <a:p>
                      <a:r>
                        <a:rPr lang="en-US" sz="1400" b="1" dirty="0"/>
                        <a:t>singular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yo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err="1"/>
                        <a:t>conozco</a:t>
                      </a:r>
                      <a:endParaRPr lang="en-US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err="1"/>
                        <a:t>sé</a:t>
                      </a:r>
                      <a:endParaRPr lang="en-US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i="1" dirty="0" err="1"/>
                        <a:t>veo</a:t>
                      </a:r>
                      <a:endParaRPr lang="en-US" sz="14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b="0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8989844"/>
                  </a:ext>
                </a:extLst>
              </a:tr>
              <a:tr h="2574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tú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conoces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sabes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ves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1038452"/>
                  </a:ext>
                </a:extLst>
              </a:tr>
              <a:tr h="25744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él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ella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conoce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sabe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639998"/>
                  </a:ext>
                </a:extLst>
              </a:tr>
              <a:tr h="257448">
                <a:tc rowSpan="2">
                  <a:txBody>
                    <a:bodyPr/>
                    <a:lstStyle/>
                    <a:p>
                      <a:r>
                        <a:rPr lang="en-US" sz="1400" b="1" dirty="0"/>
                        <a:t>plural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nosotros</a:t>
                      </a:r>
                      <a:r>
                        <a:rPr lang="en-US" sz="1400" dirty="0"/>
                        <a:t>/as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conocemos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sabemos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vemos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209840"/>
                  </a:ext>
                </a:extLst>
              </a:tr>
              <a:tr h="35972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Ustedes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ellos</a:t>
                      </a:r>
                      <a:r>
                        <a:rPr lang="en-US" sz="1400" dirty="0"/>
                        <a:t>, </a:t>
                      </a:r>
                      <a:r>
                        <a:rPr lang="en-US" sz="1400" dirty="0" err="1"/>
                        <a:t>ellas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conocen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saben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ven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601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220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10986646" cy="1400530"/>
          </a:xfrm>
        </p:spPr>
        <p:txBody>
          <a:bodyPr>
            <a:normAutofit fontScale="90000"/>
          </a:bodyPr>
          <a:lstStyle/>
          <a:p>
            <a:r>
              <a:rPr lang="en-US" dirty="0"/>
              <a:t>Perú 3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200" dirty="0" err="1"/>
              <a:t>En</a:t>
            </a:r>
            <a:r>
              <a:rPr lang="en-US" sz="2200" dirty="0"/>
              <a:t> la mesa, </a:t>
            </a:r>
            <a:r>
              <a:rPr lang="en-US" sz="2200" dirty="0" err="1"/>
              <a:t>verbos</a:t>
            </a:r>
            <a:r>
              <a:rPr lang="en-US" sz="2200" dirty="0"/>
              <a:t> irregulars </a:t>
            </a:r>
            <a:r>
              <a:rPr lang="en-US" sz="2200" dirty="0" err="1"/>
              <a:t>en</a:t>
            </a:r>
            <a:r>
              <a:rPr lang="en-US" sz="2200" dirty="0"/>
              <a:t> la </a:t>
            </a:r>
            <a:r>
              <a:rPr lang="en-US" sz="2200" dirty="0" err="1"/>
              <a:t>primera</a:t>
            </a:r>
            <a:r>
              <a:rPr lang="en-US" sz="2200" dirty="0"/>
              <a:t> persona, </a:t>
            </a:r>
            <a:r>
              <a:rPr lang="en-US" sz="2200" dirty="0" err="1"/>
              <a:t>pronombres</a:t>
            </a:r>
            <a:r>
              <a:rPr lang="en-US" sz="2200" dirty="0"/>
              <a:t> de </a:t>
            </a:r>
            <a:r>
              <a:rPr lang="en-US" sz="2200" dirty="0" err="1"/>
              <a:t>objeto</a:t>
            </a:r>
            <a:r>
              <a:rPr lang="en-US" sz="2200" dirty="0"/>
              <a:t> </a:t>
            </a:r>
            <a:r>
              <a:rPr lang="en-US" sz="2200" dirty="0" err="1"/>
              <a:t>indirecto</a:t>
            </a:r>
            <a:r>
              <a:rPr lang="en-US" sz="22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9630949" cy="4395151"/>
          </a:xfrm>
        </p:spPr>
        <p:txBody>
          <a:bodyPr>
            <a:normAutofit fontScale="92500"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How to use the verbs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(to do/make),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salir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(to leave), and saber (to know).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hacer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is used to talk about what you usually make or do.</a:t>
            </a:r>
          </a:p>
          <a:p>
            <a:pPr lvl="2"/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Juan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hace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ensalada los martes.			Juan makes salad on Tuesdays.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verb </a:t>
            </a:r>
            <a:r>
              <a:rPr lang="en-US" sz="2200" dirty="0" err="1">
                <a:latin typeface="Arial" panose="020B0604020202020204" pitchFamily="34" charset="0"/>
                <a:cs typeface="Arial" panose="020B0604020202020204" pitchFamily="34" charset="0"/>
              </a:rPr>
              <a:t>salir</a:t>
            </a:r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 is usually followed by the preposition de.</a:t>
            </a:r>
          </a:p>
          <a:p>
            <a:pPr lvl="2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Ellos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salen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de la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escuela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.				They leave from school.</a:t>
            </a:r>
          </a:p>
          <a:p>
            <a:pPr lvl="1"/>
            <a:r>
              <a:rPr lang="en-US" sz="2200" dirty="0">
                <a:latin typeface="Arial" panose="020B0604020202020204" pitchFamily="34" charset="0"/>
                <a:cs typeface="Arial" panose="020B0604020202020204" pitchFamily="34" charset="0"/>
              </a:rPr>
              <a:t>The verb saber preceding the infinitive means to know how to do something.</a:t>
            </a:r>
          </a:p>
          <a:p>
            <a:pPr lvl="2"/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Nosotros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sabemos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poner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la mesa.		We know how to set the table.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76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10986646" cy="1400530"/>
          </a:xfrm>
        </p:spPr>
        <p:txBody>
          <a:bodyPr>
            <a:normAutofit fontScale="90000"/>
          </a:bodyPr>
          <a:lstStyle/>
          <a:p>
            <a:r>
              <a:rPr lang="en-US" dirty="0"/>
              <a:t>Perú 3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200" dirty="0" err="1"/>
              <a:t>En</a:t>
            </a:r>
            <a:r>
              <a:rPr lang="en-US" sz="2200" dirty="0"/>
              <a:t> la mesa, </a:t>
            </a:r>
            <a:r>
              <a:rPr lang="en-US" sz="2200" dirty="0" err="1"/>
              <a:t>verbos</a:t>
            </a:r>
            <a:r>
              <a:rPr lang="en-US" sz="2200" dirty="0"/>
              <a:t> irregulars </a:t>
            </a:r>
            <a:r>
              <a:rPr lang="en-US" sz="2200" dirty="0" err="1"/>
              <a:t>en</a:t>
            </a:r>
            <a:r>
              <a:rPr lang="en-US" sz="2200" dirty="0"/>
              <a:t> la </a:t>
            </a:r>
            <a:r>
              <a:rPr lang="en-US" sz="2200" dirty="0" err="1"/>
              <a:t>primera</a:t>
            </a:r>
            <a:r>
              <a:rPr lang="en-US" sz="2200" dirty="0"/>
              <a:t> persona, </a:t>
            </a:r>
            <a:r>
              <a:rPr lang="en-US" sz="2200" dirty="0" err="1"/>
              <a:t>pronombres</a:t>
            </a:r>
            <a:r>
              <a:rPr lang="en-US" sz="2200" dirty="0"/>
              <a:t> de </a:t>
            </a:r>
            <a:r>
              <a:rPr lang="en-US" sz="2200" dirty="0" err="1"/>
              <a:t>objeto</a:t>
            </a:r>
            <a:r>
              <a:rPr lang="en-US" sz="2200" dirty="0"/>
              <a:t> </a:t>
            </a:r>
            <a:r>
              <a:rPr lang="en-US" sz="2200" dirty="0" err="1"/>
              <a:t>indirecto</a:t>
            </a:r>
            <a:r>
              <a:rPr lang="en-US" sz="22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9877439" cy="4395151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Indirect object pronouns</a:t>
            </a:r>
          </a:p>
          <a:p>
            <a:r>
              <a:rPr lang="en-US" sz="96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9600" dirty="0" smtClean="0">
                <a:latin typeface="Arial" panose="020B0604020202020204" pitchFamily="34" charset="0"/>
                <a:cs typeface="Arial" panose="020B0604020202020204" pitchFamily="34" charset="0"/>
              </a:rPr>
              <a:t>indirect object</a:t>
            </a:r>
            <a:endParaRPr lang="en-US" sz="9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Many verbs 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a direct object have a complement that indicates for whom the action is performed or who benefits from it. This complement is the indirect object. The indirect object can be a noun with the preposition a (a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juan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), de (de mi padre), con (con </a:t>
            </a:r>
            <a:r>
              <a:rPr lang="en-US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abuelos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), 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para (para mi amigo), </a:t>
            </a:r>
            <a:r>
              <a:rPr lang="en-US" sz="8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en-US" sz="8000" dirty="0" smtClean="0">
                <a:latin typeface="Arial" panose="020B0604020202020204" pitchFamily="34" charset="0"/>
                <a:cs typeface="Arial" panose="020B0604020202020204" pitchFamily="34" charset="0"/>
              </a:rPr>
              <a:t>, or 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a pronoun (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pPr lvl="2"/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Ana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compra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una camisa a Juan. 		Ana buys a shirt for Juan.</a:t>
            </a:r>
          </a:p>
          <a:p>
            <a:pPr lvl="2"/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El chef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nos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prepara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la comida.			The chef prepares the food for us.</a:t>
            </a:r>
          </a:p>
          <a:p>
            <a:pPr lvl="1"/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Sometimes for emphasis or for clarification, we use two indirect objects in the same sentence-an expression with the preposition a (a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mí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, a Carlos) and the pronoun.</a:t>
            </a:r>
          </a:p>
          <a:p>
            <a:pPr lvl="2"/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mí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me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mucho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el ceviche. 			The ceviche is liked a lot by me.</a:t>
            </a:r>
          </a:p>
          <a:p>
            <a:pPr lvl="2"/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A Carlos le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gusta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 el jugo de </a:t>
            </a:r>
            <a:r>
              <a:rPr lang="en-US" sz="8000" dirty="0" err="1">
                <a:latin typeface="Arial" panose="020B0604020202020204" pitchFamily="34" charset="0"/>
                <a:cs typeface="Arial" panose="020B0604020202020204" pitchFamily="34" charset="0"/>
              </a:rPr>
              <a:t>naranja</a:t>
            </a:r>
            <a:r>
              <a:rPr lang="en-US" sz="8000" dirty="0">
                <a:latin typeface="Arial" panose="020B0604020202020204" pitchFamily="34" charset="0"/>
                <a:cs typeface="Arial" panose="020B0604020202020204" pitchFamily="34" charset="0"/>
              </a:rPr>
              <a:t>.		The orange juice is liked by Carlos.</a:t>
            </a:r>
          </a:p>
          <a:p>
            <a:pPr marL="0" indent="0">
              <a:buNone/>
            </a:pPr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n-US" sz="54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175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10986646" cy="1400530"/>
          </a:xfrm>
        </p:spPr>
        <p:txBody>
          <a:bodyPr>
            <a:normAutofit fontScale="90000"/>
          </a:bodyPr>
          <a:lstStyle/>
          <a:p>
            <a:r>
              <a:rPr lang="en-US" dirty="0"/>
              <a:t>Perú 3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200" dirty="0" err="1"/>
              <a:t>En</a:t>
            </a:r>
            <a:r>
              <a:rPr lang="en-US" sz="2200" dirty="0"/>
              <a:t> la mesa, </a:t>
            </a:r>
            <a:r>
              <a:rPr lang="en-US" sz="2200" dirty="0" err="1"/>
              <a:t>verbos</a:t>
            </a:r>
            <a:r>
              <a:rPr lang="en-US" sz="2200" dirty="0"/>
              <a:t> irregulars </a:t>
            </a:r>
            <a:r>
              <a:rPr lang="en-US" sz="2200" dirty="0" err="1"/>
              <a:t>en</a:t>
            </a:r>
            <a:r>
              <a:rPr lang="en-US" sz="2200" dirty="0"/>
              <a:t> la </a:t>
            </a:r>
            <a:r>
              <a:rPr lang="en-US" sz="2200" dirty="0" err="1"/>
              <a:t>primera</a:t>
            </a:r>
            <a:r>
              <a:rPr lang="en-US" sz="2200" dirty="0"/>
              <a:t> persona, </a:t>
            </a:r>
            <a:r>
              <a:rPr lang="en-US" sz="2200" dirty="0" err="1"/>
              <a:t>pronombres</a:t>
            </a:r>
            <a:r>
              <a:rPr lang="en-US" sz="2200" dirty="0"/>
              <a:t> de </a:t>
            </a:r>
            <a:r>
              <a:rPr lang="en-US" sz="2200" dirty="0" err="1"/>
              <a:t>objeto</a:t>
            </a:r>
            <a:r>
              <a:rPr lang="en-US" sz="2200" dirty="0"/>
              <a:t> </a:t>
            </a:r>
            <a:r>
              <a:rPr lang="en-US" sz="2200" dirty="0" err="1"/>
              <a:t>indirecto</a:t>
            </a:r>
            <a:r>
              <a:rPr lang="en-US" sz="22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853248"/>
            <a:ext cx="9877439" cy="4395151"/>
          </a:xfrm>
        </p:spPr>
        <p:txBody>
          <a:bodyPr>
            <a:norm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Indirect object pronouns</a:t>
            </a:r>
          </a:p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The direct object pronoun is placed before the conjugated verb, or it can be attached to the end of the infinitive, like the direct object pronouns. 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Carlos me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trae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desayuno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		Carlos brings breakfast to me.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Puedes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traernos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la carta?			Can you bring the menu to us?</a:t>
            </a:r>
          </a:p>
          <a:p>
            <a:pPr marL="457200" lvl="1" indent="0">
              <a:buNone/>
            </a:pPr>
            <a:r>
              <a:rPr lang="en-US" sz="5200" dirty="0">
                <a:latin typeface="Arial" panose="020B0604020202020204" pitchFamily="34" charset="0"/>
                <a:cs typeface="Arial" panose="020B0604020202020204" pitchFamily="34" charset="0"/>
              </a:rPr>
              <a:t>			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12B52F64-3FDA-47D6-AADC-FD0CD9EB3A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7174038"/>
              </p:ext>
            </p:extLst>
          </p:nvPr>
        </p:nvGraphicFramePr>
        <p:xfrm>
          <a:off x="1433367" y="3917121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95958107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154752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2995746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51777235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sz="1400" dirty="0"/>
                        <a:t>PRONOMBRES DE OBJETO INDIRECTO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85897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911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to/for 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to/for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594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to/for 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915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to/for him, her, 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to/for them you 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209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836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452718"/>
            <a:ext cx="10986646" cy="1400530"/>
          </a:xfrm>
        </p:spPr>
        <p:txBody>
          <a:bodyPr>
            <a:normAutofit fontScale="90000"/>
          </a:bodyPr>
          <a:lstStyle/>
          <a:p>
            <a:r>
              <a:rPr lang="en-US" dirty="0"/>
              <a:t>Perú 3</a:t>
            </a:r>
            <a:br>
              <a:rPr lang="en-US" dirty="0"/>
            </a:br>
            <a:r>
              <a:rPr lang="en-US" sz="2200" dirty="0"/>
              <a:t>(</a:t>
            </a:r>
            <a:r>
              <a:rPr lang="en-US" sz="2200" dirty="0" err="1"/>
              <a:t>En</a:t>
            </a:r>
            <a:r>
              <a:rPr lang="en-US" sz="2200" dirty="0"/>
              <a:t> la mesa, </a:t>
            </a:r>
            <a:r>
              <a:rPr lang="en-US" sz="2200" dirty="0" err="1"/>
              <a:t>verbos</a:t>
            </a:r>
            <a:r>
              <a:rPr lang="en-US" sz="2200" dirty="0"/>
              <a:t> irregulars </a:t>
            </a:r>
            <a:r>
              <a:rPr lang="en-US" sz="2200" dirty="0" err="1"/>
              <a:t>en</a:t>
            </a:r>
            <a:r>
              <a:rPr lang="en-US" sz="2200" dirty="0"/>
              <a:t> la </a:t>
            </a:r>
            <a:r>
              <a:rPr lang="en-US" sz="2200" dirty="0" err="1"/>
              <a:t>primera</a:t>
            </a:r>
            <a:r>
              <a:rPr lang="en-US" sz="2200" dirty="0"/>
              <a:t> persona, </a:t>
            </a:r>
            <a:r>
              <a:rPr lang="en-US" sz="2200" dirty="0" err="1"/>
              <a:t>pronombres</a:t>
            </a:r>
            <a:r>
              <a:rPr lang="en-US" sz="2200" dirty="0"/>
              <a:t> de </a:t>
            </a:r>
            <a:r>
              <a:rPr lang="en-US" sz="2200" dirty="0" err="1"/>
              <a:t>objeto</a:t>
            </a:r>
            <a:r>
              <a:rPr lang="en-US" sz="2200" dirty="0"/>
              <a:t> </a:t>
            </a:r>
            <a:r>
              <a:rPr lang="en-US" sz="2200" dirty="0" err="1"/>
              <a:t>indirecto</a:t>
            </a:r>
            <a:r>
              <a:rPr lang="en-US" sz="22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82901"/>
            <a:ext cx="9630949" cy="4395151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Rewrite the sentence using an indirect object pronoun</a:t>
            </a:r>
          </a:p>
          <a:p>
            <a:r>
              <a:rPr lang="en-US" sz="1800" dirty="0">
                <a:latin typeface="Arial" panose="020B0604020202020204" pitchFamily="34" charset="0"/>
                <a:cs typeface="Arial" panose="020B0604020202020204" pitchFamily="34" charset="0"/>
              </a:rPr>
              <a:t>The direct object pronoun is placed before the conjugated verb, or it can be attached to the end of the infinitive, like the direct object pronouns.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madre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cocina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desayuno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 mi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hermana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Janet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trae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jugo a Bobby y a Nelson.</a:t>
            </a:r>
          </a:p>
          <a:p>
            <a:pPr lvl="1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hago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arroz con huevos a mi amigo.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Johnny lava los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platos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Jaime.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Joe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corta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pelo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a Mike.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B8C7CA8-8FE6-4916-8B2A-6E76816AE6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8461473"/>
              </p:ext>
            </p:extLst>
          </p:nvPr>
        </p:nvGraphicFramePr>
        <p:xfrm>
          <a:off x="1719614" y="4752006"/>
          <a:ext cx="8128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3959581078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1547527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1229957463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651777235"/>
                    </a:ext>
                  </a:extLst>
                </a:gridCol>
              </a:tblGrid>
              <a:tr h="370840">
                <a:tc gridSpan="4">
                  <a:txBody>
                    <a:bodyPr/>
                    <a:lstStyle/>
                    <a:p>
                      <a:r>
                        <a:rPr lang="en-US" sz="1400" dirty="0"/>
                        <a:t>PRONOMBRES DE OBJETO INDIRECTO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3858970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Singular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dirty="0"/>
                        <a:t>Plural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1911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to/for 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/>
                        <a:t>nos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to/for 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5949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err="1"/>
                        <a:t>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to/for 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915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/>
                        <a:t>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to/for him, her, you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to/for them you all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2099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9687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7497</TotalTime>
  <Words>591</Words>
  <Application>Microsoft Office PowerPoint</Application>
  <PresentationFormat>Widescreen</PresentationFormat>
  <Paragraphs>160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Perú 3</vt:lpstr>
      <vt:lpstr>Perú 3 (En la mesa, verbos irregulars en la primera persona, pronombres de objeto indirecto)</vt:lpstr>
      <vt:lpstr>Perú 3 (En la mesa, verbos irregulars en la primera persona, pronombres de objeto indirecto)</vt:lpstr>
      <vt:lpstr>Perú 3 (En la mesa, verbos irregulars en la primera persona, pronombres de objeto indirecto)</vt:lpstr>
      <vt:lpstr>Perú 3 (En la mesa, verbos irregulars en la primera persona, pronombres de objeto indirecto)</vt:lpstr>
      <vt:lpstr>Perú 3 (En la mesa, verbos irregulars en la primera persona, pronombres de objeto indirecto)</vt:lpstr>
      <vt:lpstr>Perú 3 (En la mesa, verbos irregulars en la primera persona, pronombres de objeto indirecto)</vt:lpstr>
      <vt:lpstr>Perú 3 (En la mesa, verbos irregulars en la primera persona, pronombres de objeto indirecto)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Savery, Derick</cp:lastModifiedBy>
  <cp:revision>148</cp:revision>
  <dcterms:created xsi:type="dcterms:W3CDTF">2019-07-27T12:02:36Z</dcterms:created>
  <dcterms:modified xsi:type="dcterms:W3CDTF">2019-09-20T20:03:15Z</dcterms:modified>
</cp:coreProperties>
</file>