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0" r:id="rId6"/>
    <p:sldId id="271" r:id="rId7"/>
    <p:sldId id="260" r:id="rId8"/>
    <p:sldId id="263" r:id="rId9"/>
    <p:sldId id="261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FFF"/>
    <a:srgbClr val="FEC024"/>
    <a:srgbClr val="F7F06B"/>
    <a:srgbClr val="F8CF6A"/>
    <a:srgbClr val="FF0000"/>
    <a:srgbClr val="E1FFE1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7" autoAdjust="0"/>
    <p:restoredTop sz="90929"/>
  </p:normalViewPr>
  <p:slideViewPr>
    <p:cSldViewPr>
      <p:cViewPr varScale="1">
        <p:scale>
          <a:sx n="66" d="100"/>
          <a:sy n="66" d="100"/>
        </p:scale>
        <p:origin x="10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23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26" Type="http://schemas.openxmlformats.org/officeDocument/2006/relationships/image" Target="../media/image48.wmf"/><Relationship Id="rId3" Type="http://schemas.openxmlformats.org/officeDocument/2006/relationships/image" Target="../media/image8.wmf"/><Relationship Id="rId21" Type="http://schemas.openxmlformats.org/officeDocument/2006/relationships/image" Target="../media/image43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5" Type="http://schemas.openxmlformats.org/officeDocument/2006/relationships/image" Target="../media/image47.wmf"/><Relationship Id="rId2" Type="http://schemas.openxmlformats.org/officeDocument/2006/relationships/image" Target="../media/image7.wmf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image" Target="../media/image26.wmf"/><Relationship Id="rId6" Type="http://schemas.openxmlformats.org/officeDocument/2006/relationships/image" Target="../media/image11.wmf"/><Relationship Id="rId11" Type="http://schemas.openxmlformats.org/officeDocument/2006/relationships/image" Target="../media/image33.wmf"/><Relationship Id="rId24" Type="http://schemas.openxmlformats.org/officeDocument/2006/relationships/image" Target="../media/image46.wmf"/><Relationship Id="rId5" Type="http://schemas.openxmlformats.org/officeDocument/2006/relationships/image" Target="../media/image28.wmf"/><Relationship Id="rId15" Type="http://schemas.openxmlformats.org/officeDocument/2006/relationships/image" Target="../media/image37.wmf"/><Relationship Id="rId23" Type="http://schemas.openxmlformats.org/officeDocument/2006/relationships/image" Target="../media/image45.wmf"/><Relationship Id="rId10" Type="http://schemas.openxmlformats.org/officeDocument/2006/relationships/image" Target="../media/image32.wmf"/><Relationship Id="rId19" Type="http://schemas.openxmlformats.org/officeDocument/2006/relationships/image" Target="../media/image41.wmf"/><Relationship Id="rId4" Type="http://schemas.openxmlformats.org/officeDocument/2006/relationships/image" Target="../media/image27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Relationship Id="rId22" Type="http://schemas.openxmlformats.org/officeDocument/2006/relationships/image" Target="../media/image44.wmf"/><Relationship Id="rId27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6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5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5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B9368-734E-4488-9324-0B74F64DF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0738-AA79-4199-94D2-9D0602366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0B79-0C4D-48EB-888B-09941781B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CA923-FDF8-4829-A762-47D646AF4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424D-3A5B-4B86-947B-DC394ABC1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5FE19-BAC8-4EFA-9359-D3D17CC98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07DD5-422E-481A-8A01-67D9A019C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FD134-930C-4C5F-A501-EFEF0C800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8B1F-7E92-4D81-85EC-23040C3BC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D711-ADBE-48DB-A125-0BB8B29E1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65875-E8BE-45E0-9EF5-6739F7457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0442781-B8D5-49AD-A398-1B99462E5D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75.png"/><Relationship Id="rId4" Type="http://schemas.openxmlformats.org/officeDocument/2006/relationships/image" Target="../media/image72.wmf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0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7.bin"/><Relationship Id="rId33" Type="http://schemas.openxmlformats.org/officeDocument/2006/relationships/oleObject" Target="../embeddings/oleObject21.bin"/><Relationship Id="rId38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19.wmf"/><Relationship Id="rId37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17.wmf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9" Type="http://schemas.openxmlformats.org/officeDocument/2006/relationships/oleObject" Target="../embeddings/oleObject52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38.wmf"/><Relationship Id="rId42" Type="http://schemas.openxmlformats.org/officeDocument/2006/relationships/image" Target="../media/image42.wmf"/><Relationship Id="rId47" Type="http://schemas.openxmlformats.org/officeDocument/2006/relationships/oleObject" Target="../embeddings/oleObject56.bin"/><Relationship Id="rId50" Type="http://schemas.openxmlformats.org/officeDocument/2006/relationships/image" Target="../media/image46.wmf"/><Relationship Id="rId55" Type="http://schemas.openxmlformats.org/officeDocument/2006/relationships/oleObject" Target="../embeddings/oleObject60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40.wmf"/><Relationship Id="rId46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47.bin"/><Relationship Id="rId41" Type="http://schemas.openxmlformats.org/officeDocument/2006/relationships/oleObject" Target="../embeddings/oleObject53.bin"/><Relationship Id="rId54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41.wmf"/><Relationship Id="rId45" Type="http://schemas.openxmlformats.org/officeDocument/2006/relationships/oleObject" Target="../embeddings/oleObject55.bin"/><Relationship Id="rId53" Type="http://schemas.openxmlformats.org/officeDocument/2006/relationships/oleObject" Target="../embeddings/oleObject59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35.wmf"/><Relationship Id="rId36" Type="http://schemas.openxmlformats.org/officeDocument/2006/relationships/image" Target="../media/image39.wmf"/><Relationship Id="rId49" Type="http://schemas.openxmlformats.org/officeDocument/2006/relationships/oleObject" Target="../embeddings/oleObject57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43.wmf"/><Relationship Id="rId52" Type="http://schemas.openxmlformats.org/officeDocument/2006/relationships/image" Target="../media/image47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1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36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45.wmf"/><Relationship Id="rId56" Type="http://schemas.openxmlformats.org/officeDocument/2006/relationships/image" Target="../media/image49.wmf"/><Relationship Id="rId8" Type="http://schemas.openxmlformats.org/officeDocument/2006/relationships/image" Target="../media/image8.wmf"/><Relationship Id="rId51" Type="http://schemas.openxmlformats.org/officeDocument/2006/relationships/oleObject" Target="../embeddings/oleObject58.bin"/><Relationship Id="rId3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66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57.wmf"/><Relationship Id="rId5" Type="http://schemas.openxmlformats.org/officeDocument/2006/relationships/image" Target="../media/image58.jpe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5.wmf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62600" y="228600"/>
            <a:ext cx="4852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1.4  Parametric Equations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133600" y="6613526"/>
            <a:ext cx="8261350" cy="244475"/>
            <a:chOff x="288" y="4166"/>
            <a:chExt cx="5204" cy="154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408" y="4166"/>
              <a:ext cx="20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Greg Kelly, Hanford High School, Richland, Washington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88" y="4166"/>
              <a:ext cx="10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Photo by Greg Kelly,  2005</a:t>
              </a:r>
            </a:p>
          </p:txBody>
        </p:sp>
      </p:grp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827214" y="6354764"/>
            <a:ext cx="2439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Mt. Washington Cog Railway, 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05" name="Group 33"/>
          <p:cNvGrpSpPr>
            <a:grpSpLocks/>
          </p:cNvGrpSpPr>
          <p:nvPr/>
        </p:nvGrpSpPr>
        <p:grpSpPr bwMode="auto">
          <a:xfrm>
            <a:off x="2133600" y="457200"/>
            <a:ext cx="3048000" cy="3352800"/>
            <a:chOff x="384" y="288"/>
            <a:chExt cx="1920" cy="211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 flipV="1">
              <a:off x="1328" y="288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384" y="14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06" name="Group 34"/>
          <p:cNvGrpSpPr>
            <a:grpSpLocks/>
          </p:cNvGrpSpPr>
          <p:nvPr/>
        </p:nvGrpSpPr>
        <p:grpSpPr bwMode="auto">
          <a:xfrm>
            <a:off x="2362200" y="990600"/>
            <a:ext cx="2590800" cy="2514600"/>
            <a:chOff x="528" y="624"/>
            <a:chExt cx="1632" cy="1584"/>
          </a:xfrm>
        </p:grpSpPr>
        <p:sp>
          <p:nvSpPr>
            <p:cNvPr id="28674" name="Oval 2"/>
            <p:cNvSpPr>
              <a:spLocks noChangeArrowheads="1"/>
            </p:cNvSpPr>
            <p:nvPr/>
          </p:nvSpPr>
          <p:spPr bwMode="auto">
            <a:xfrm>
              <a:off x="528" y="624"/>
              <a:ext cx="1584" cy="158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auto">
            <a:xfrm>
              <a:off x="2064" y="1413"/>
              <a:ext cx="96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8" y="0"/>
                </a:cxn>
                <a:cxn ang="0">
                  <a:pos x="96" y="75"/>
                </a:cxn>
              </a:cxnLst>
              <a:rect l="0" t="0" r="r" b="b"/>
              <a:pathLst>
                <a:path w="96" h="75">
                  <a:moveTo>
                    <a:pt x="0" y="75"/>
                  </a:moveTo>
                  <a:lnTo>
                    <a:pt x="48" y="0"/>
                  </a:lnTo>
                  <a:lnTo>
                    <a:pt x="96" y="75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0" name="Freeform 8"/>
          <p:cNvSpPr>
            <a:spLocks/>
          </p:cNvSpPr>
          <p:nvPr/>
        </p:nvSpPr>
        <p:spPr bwMode="auto">
          <a:xfrm>
            <a:off x="3629026" y="1219200"/>
            <a:ext cx="714375" cy="1023938"/>
          </a:xfrm>
          <a:custGeom>
            <a:avLst/>
            <a:gdLst/>
            <a:ahLst/>
            <a:cxnLst>
              <a:cxn ang="0">
                <a:pos x="0" y="645"/>
              </a:cxn>
              <a:cxn ang="0">
                <a:pos x="450" y="0"/>
              </a:cxn>
              <a:cxn ang="0">
                <a:pos x="450" y="642"/>
              </a:cxn>
              <a:cxn ang="0">
                <a:pos x="0" y="645"/>
              </a:cxn>
            </a:cxnLst>
            <a:rect l="0" t="0" r="r" b="b"/>
            <a:pathLst>
              <a:path w="450" h="645">
                <a:moveTo>
                  <a:pt x="0" y="645"/>
                </a:moveTo>
                <a:lnTo>
                  <a:pt x="450" y="0"/>
                </a:lnTo>
                <a:lnTo>
                  <a:pt x="450" y="642"/>
                </a:lnTo>
                <a:lnTo>
                  <a:pt x="0" y="64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3805239" y="2012951"/>
          <a:ext cx="1365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9" y="2012951"/>
                        <a:ext cx="136525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736725" y="192088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Circle: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80126" y="1004888"/>
            <a:ext cx="386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 we let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/>
              <a:t> = the angle, then:</a:t>
            </a:r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5562601" y="2052638"/>
          <a:ext cx="4670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5" imgW="2057400" imgH="203040" progId="Equation.DSMT4">
                  <p:embed/>
                </p:oleObj>
              </mc:Choice>
              <mc:Fallback>
                <p:oleObj name="Equation" r:id="rId5" imgW="205740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2052638"/>
                        <a:ext cx="46704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15001" y="335280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Since:</a:t>
            </a:r>
          </a:p>
        </p:txBody>
      </p:sp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7162801" y="3352801"/>
          <a:ext cx="23352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7" imgW="1028520" imgH="203040" progId="Equation.DSMT4">
                  <p:embed/>
                </p:oleObj>
              </mc:Choice>
              <mc:Fallback>
                <p:oleObj name="Equation" r:id="rId7" imgW="102852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3352801"/>
                        <a:ext cx="23352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7543801" y="4114801"/>
          <a:ext cx="15287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4114801"/>
                        <a:ext cx="152876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7539038" y="5043488"/>
          <a:ext cx="15287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043488"/>
                        <a:ext cx="152876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962400" y="475615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We could identify the parametric equations as a circle.</a:t>
            </a:r>
          </a:p>
        </p:txBody>
      </p:sp>
      <p:sp>
        <p:nvSpPr>
          <p:cNvPr id="28691" name="AutoShape 19"/>
          <p:cNvSpPr>
            <a:spLocks/>
          </p:cNvSpPr>
          <p:nvPr/>
        </p:nvSpPr>
        <p:spPr bwMode="auto">
          <a:xfrm>
            <a:off x="6934200" y="48768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08" name="Object 36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4" grpId="0" autoUpdateAnimBg="0"/>
      <p:bldP spid="28686" grpId="0" autoUpdateAnimBg="0"/>
      <p:bldP spid="28690" grpId="0" autoUpdateAnimBg="0"/>
      <p:bldP spid="286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76400" y="2286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Graph on your calculator:</a:t>
            </a: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2667000" y="762000"/>
            <a:ext cx="609600" cy="457200"/>
            <a:chOff x="1632" y="2208"/>
            <a:chExt cx="384" cy="288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1632" y="2208"/>
              <a:ext cx="384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1632" y="220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Y=</a:t>
              </a:r>
            </a:p>
          </p:txBody>
        </p:sp>
      </p:grp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667000" y="1371600"/>
            <a:ext cx="2438400" cy="1219200"/>
          </a:xfrm>
          <a:prstGeom prst="rect">
            <a:avLst/>
          </a:prstGeom>
          <a:solidFill>
            <a:srgbClr val="E1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2971800" y="1447800"/>
          <a:ext cx="1835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3" imgW="736560" imgH="203040" progId="Equation.DSMT4">
                  <p:embed/>
                </p:oleObj>
              </mc:Choice>
              <mc:Fallback>
                <p:oleObj name="Equation" r:id="rId3" imgW="736560" imgH="203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18351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2971800" y="2006600"/>
          <a:ext cx="1739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06600"/>
                        <a:ext cx="17399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819400" y="4038600"/>
            <a:ext cx="1524000" cy="457200"/>
            <a:chOff x="720" y="816"/>
            <a:chExt cx="960" cy="288"/>
          </a:xfrm>
        </p:grpSpPr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720" y="816"/>
              <a:ext cx="96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720" y="816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WINDOW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2667000" y="4953000"/>
            <a:ext cx="1295400" cy="457200"/>
            <a:chOff x="720" y="816"/>
            <a:chExt cx="960" cy="288"/>
          </a:xfrm>
        </p:grpSpPr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720" y="816"/>
              <a:ext cx="96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720" y="816"/>
              <a:ext cx="9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GRAPH</a:t>
              </a:r>
            </a:p>
          </p:txBody>
        </p:sp>
      </p:grp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905001" y="2819401"/>
            <a:ext cx="2884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 a [-4,4] x [-2,2] </a:t>
            </a:r>
          </a:p>
          <a:p>
            <a:r>
              <a:rPr lang="en-US"/>
              <a:t>window.</a:t>
            </a:r>
          </a:p>
        </p:txBody>
      </p:sp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2201" y="381000"/>
            <a:ext cx="36030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0" y="3581401"/>
            <a:ext cx="3733800" cy="25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81201" y="533401"/>
            <a:ext cx="8245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There are times when we need to describe motion (or a curve) that is not a function.</a:t>
            </a: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981201" y="1790701"/>
            <a:ext cx="2544763" cy="1374775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318" y="696"/>
              </a:cxn>
              <a:cxn ang="0">
                <a:pos x="360" y="492"/>
              </a:cxn>
              <a:cxn ang="0">
                <a:pos x="174" y="342"/>
              </a:cxn>
              <a:cxn ang="0">
                <a:pos x="144" y="120"/>
              </a:cxn>
              <a:cxn ang="0">
                <a:pos x="357" y="0"/>
              </a:cxn>
              <a:cxn ang="0">
                <a:pos x="576" y="120"/>
              </a:cxn>
              <a:cxn ang="0">
                <a:pos x="708" y="324"/>
              </a:cxn>
              <a:cxn ang="0">
                <a:pos x="858" y="372"/>
              </a:cxn>
              <a:cxn ang="0">
                <a:pos x="1017" y="279"/>
              </a:cxn>
              <a:cxn ang="0">
                <a:pos x="1164" y="114"/>
              </a:cxn>
              <a:cxn ang="0">
                <a:pos x="1284" y="186"/>
              </a:cxn>
              <a:cxn ang="0">
                <a:pos x="1200" y="432"/>
              </a:cxn>
              <a:cxn ang="0">
                <a:pos x="960" y="600"/>
              </a:cxn>
              <a:cxn ang="0">
                <a:pos x="912" y="792"/>
              </a:cxn>
              <a:cxn ang="0">
                <a:pos x="1068" y="864"/>
              </a:cxn>
              <a:cxn ang="0">
                <a:pos x="1284" y="804"/>
              </a:cxn>
              <a:cxn ang="0">
                <a:pos x="1486" y="682"/>
              </a:cxn>
              <a:cxn ang="0">
                <a:pos x="1595" y="463"/>
              </a:cxn>
              <a:cxn ang="0">
                <a:pos x="1536" y="120"/>
              </a:cxn>
            </a:cxnLst>
            <a:rect l="0" t="0" r="r" b="b"/>
            <a:pathLst>
              <a:path w="1603" h="866">
                <a:moveTo>
                  <a:pt x="0" y="744"/>
                </a:moveTo>
                <a:cubicBezTo>
                  <a:pt x="53" y="736"/>
                  <a:pt x="258" y="738"/>
                  <a:pt x="318" y="696"/>
                </a:cubicBezTo>
                <a:cubicBezTo>
                  <a:pt x="378" y="654"/>
                  <a:pt x="384" y="551"/>
                  <a:pt x="360" y="492"/>
                </a:cubicBezTo>
                <a:cubicBezTo>
                  <a:pt x="336" y="433"/>
                  <a:pt x="210" y="404"/>
                  <a:pt x="174" y="342"/>
                </a:cubicBezTo>
                <a:cubicBezTo>
                  <a:pt x="138" y="280"/>
                  <a:pt x="114" y="177"/>
                  <a:pt x="144" y="120"/>
                </a:cubicBezTo>
                <a:cubicBezTo>
                  <a:pt x="174" y="63"/>
                  <a:pt x="285" y="0"/>
                  <a:pt x="357" y="0"/>
                </a:cubicBezTo>
                <a:cubicBezTo>
                  <a:pt x="429" y="0"/>
                  <a:pt x="518" y="66"/>
                  <a:pt x="576" y="120"/>
                </a:cubicBezTo>
                <a:cubicBezTo>
                  <a:pt x="634" y="174"/>
                  <a:pt x="661" y="282"/>
                  <a:pt x="708" y="324"/>
                </a:cubicBezTo>
                <a:cubicBezTo>
                  <a:pt x="755" y="366"/>
                  <a:pt x="807" y="379"/>
                  <a:pt x="858" y="372"/>
                </a:cubicBezTo>
                <a:cubicBezTo>
                  <a:pt x="909" y="365"/>
                  <a:pt x="966" y="322"/>
                  <a:pt x="1017" y="279"/>
                </a:cubicBezTo>
                <a:cubicBezTo>
                  <a:pt x="1068" y="236"/>
                  <a:pt x="1120" y="129"/>
                  <a:pt x="1164" y="114"/>
                </a:cubicBezTo>
                <a:cubicBezTo>
                  <a:pt x="1208" y="99"/>
                  <a:pt x="1278" y="133"/>
                  <a:pt x="1284" y="186"/>
                </a:cubicBezTo>
                <a:cubicBezTo>
                  <a:pt x="1290" y="239"/>
                  <a:pt x="1254" y="363"/>
                  <a:pt x="1200" y="432"/>
                </a:cubicBezTo>
                <a:cubicBezTo>
                  <a:pt x="1146" y="501"/>
                  <a:pt x="1008" y="540"/>
                  <a:pt x="960" y="600"/>
                </a:cubicBezTo>
                <a:cubicBezTo>
                  <a:pt x="912" y="660"/>
                  <a:pt x="894" y="748"/>
                  <a:pt x="912" y="792"/>
                </a:cubicBezTo>
                <a:cubicBezTo>
                  <a:pt x="930" y="836"/>
                  <a:pt x="1006" y="862"/>
                  <a:pt x="1068" y="864"/>
                </a:cubicBezTo>
                <a:cubicBezTo>
                  <a:pt x="1130" y="866"/>
                  <a:pt x="1214" y="834"/>
                  <a:pt x="1284" y="804"/>
                </a:cubicBezTo>
                <a:cubicBezTo>
                  <a:pt x="1354" y="774"/>
                  <a:pt x="1434" y="739"/>
                  <a:pt x="1486" y="682"/>
                </a:cubicBezTo>
                <a:cubicBezTo>
                  <a:pt x="1538" y="625"/>
                  <a:pt x="1587" y="557"/>
                  <a:pt x="1595" y="463"/>
                </a:cubicBezTo>
                <a:cubicBezTo>
                  <a:pt x="1603" y="369"/>
                  <a:pt x="1548" y="191"/>
                  <a:pt x="1536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937126" y="1639888"/>
            <a:ext cx="5426075" cy="1262062"/>
            <a:chOff x="2150" y="1033"/>
            <a:chExt cx="3418" cy="795"/>
          </a:xfrm>
        </p:grpSpPr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2150" y="1033"/>
              <a:ext cx="3418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We can do this by writing equations for the x and y coordinates in terms of a third variable (usually </a:t>
              </a:r>
              <a:r>
                <a:rPr lang="en-US" sz="2800" i="1">
                  <a:latin typeface="Times New Roman" pitchFamily="18" charset="0"/>
                </a:rPr>
                <a:t>t</a:t>
              </a:r>
              <a:r>
                <a:rPr lang="en-US"/>
                <a:t> or     ).</a:t>
              </a:r>
            </a:p>
          </p:txBody>
        </p: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4416" y="1518"/>
            <a:ext cx="1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2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518"/>
                          <a:ext cx="184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2216150" y="3733800"/>
            <a:ext cx="3352800" cy="838200"/>
            <a:chOff x="436" y="2352"/>
            <a:chExt cx="2112" cy="528"/>
          </a:xfrm>
        </p:grpSpPr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36" y="2352"/>
              <a:ext cx="2112" cy="52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56" name="Object 8"/>
            <p:cNvGraphicFramePr>
              <a:graphicFrameLocks noChangeAspect="1"/>
            </p:cNvGraphicFramePr>
            <p:nvPr/>
          </p:nvGraphicFramePr>
          <p:xfrm>
            <a:off x="532" y="2400"/>
            <a:ext cx="89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Equation" r:id="rId5" imgW="571320" imgH="253800" progId="Equation.DSMT4">
                    <p:embed/>
                  </p:oleObj>
                </mc:Choice>
                <mc:Fallback>
                  <p:oleObj name="Equation" r:id="rId5" imgW="57132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" y="2400"/>
                          <a:ext cx="898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Object 9"/>
            <p:cNvGraphicFramePr>
              <a:graphicFrameLocks noChangeAspect="1"/>
            </p:cNvGraphicFramePr>
            <p:nvPr/>
          </p:nvGraphicFramePr>
          <p:xfrm>
            <a:off x="1540" y="2400"/>
            <a:ext cx="89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4" name="Equation" r:id="rId7" imgW="571320" imgH="253800" progId="Equation.DSMT4">
                    <p:embed/>
                  </p:oleObj>
                </mc:Choice>
                <mc:Fallback>
                  <p:oleObj name="Equation" r:id="rId7" imgW="571320" imgH="2538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2400"/>
                          <a:ext cx="898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559551" y="3657601"/>
            <a:ext cx="31470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These are called</a:t>
            </a:r>
          </a:p>
          <a:p>
            <a:r>
              <a:rPr lang="en-US"/>
              <a:t>parametric equations.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635750" y="4495800"/>
            <a:ext cx="2895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222500" y="5272088"/>
            <a:ext cx="7773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/>
              <a:t>” is the parameter.  (It is also the independent variable)</a:t>
            </a:r>
          </a:p>
        </p:txBody>
      </p:sp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9" imgW="190440" imgH="139680" progId="Equation.DSMT4">
                  <p:embed/>
                </p:oleObj>
              </mc:Choice>
              <mc:Fallback>
                <p:oleObj name="Equation" r:id="rId9" imgW="190440" imgH="1396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9" grpId="0" autoUpdateAnimBg="0"/>
      <p:bldP spid="27660" grpId="0" animBg="1"/>
      <p:bldP spid="276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0" y="609600"/>
          <a:ext cx="4108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Equation" r:id="rId3" imgW="1511280" imgH="241200" progId="Equation.3">
                  <p:embed/>
                </p:oleObj>
              </mc:Choice>
              <mc:Fallback>
                <p:oleObj name="Equation" r:id="rId3" imgW="15112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09600"/>
                        <a:ext cx="410845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28800" y="152401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Graph the plane curve represented by the parametric equations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4940300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We'll make a chart and choose some </a:t>
            </a:r>
            <a:r>
              <a:rPr lang="en-US" b="1" i="1">
                <a:solidFill>
                  <a:srgbClr val="FF3300"/>
                </a:solidFill>
              </a:rPr>
              <a:t>t</a:t>
            </a:r>
            <a:r>
              <a:rPr lang="en-US" b="1">
                <a:solidFill>
                  <a:srgbClr val="FF3300"/>
                </a:solidFill>
              </a:rPr>
              <a:t> values and find the corresponding </a:t>
            </a:r>
            <a:r>
              <a:rPr lang="en-US" b="1" i="1">
                <a:solidFill>
                  <a:srgbClr val="FF3300"/>
                </a:solidFill>
              </a:rPr>
              <a:t>x</a:t>
            </a:r>
            <a:r>
              <a:rPr lang="en-US" b="1">
                <a:solidFill>
                  <a:srgbClr val="FF3300"/>
                </a:solidFill>
              </a:rPr>
              <a:t> and </a:t>
            </a:r>
            <a:r>
              <a:rPr lang="en-US" b="1" i="1">
                <a:solidFill>
                  <a:srgbClr val="FF3300"/>
                </a:solidFill>
              </a:rPr>
              <a:t>y</a:t>
            </a:r>
            <a:r>
              <a:rPr lang="en-US" b="1">
                <a:solidFill>
                  <a:srgbClr val="FF3300"/>
                </a:solidFill>
              </a:rPr>
              <a:t> values.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2098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581400" y="1524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524000" y="2133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76400" y="16002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t</a:t>
            </a: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590800" y="1752600"/>
          <a:ext cx="2667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2667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810000" y="1676401"/>
          <a:ext cx="330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76401"/>
                        <a:ext cx="3302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2600" y="22098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3048000" y="1143000"/>
            <a:ext cx="228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4343400" y="1143000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2286000" y="2209801"/>
          <a:ext cx="12192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3" name="Equation" r:id="rId9" imgW="634680" imgH="253800" progId="Equation.3">
                  <p:embed/>
                </p:oleObj>
              </mc:Choice>
              <mc:Fallback>
                <p:oleObj name="Equation" r:id="rId9" imgW="6346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1"/>
                        <a:ext cx="12192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3657601" y="2209800"/>
          <a:ext cx="11668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" name="Equation" r:id="rId11" imgW="520560" imgH="215640" progId="Equation.3">
                  <p:embed/>
                </p:oleObj>
              </mc:Choice>
              <mc:Fallback>
                <p:oleObj name="Equation" r:id="rId11" imgW="5205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2209800"/>
                        <a:ext cx="116681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5562600" y="685800"/>
            <a:ext cx="8382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934200" y="685800"/>
            <a:ext cx="3733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</a:rPr>
              <a:t>The </a:t>
            </a:r>
            <a:r>
              <a:rPr lang="en-US" sz="2200" b="1" i="1">
                <a:solidFill>
                  <a:schemeClr val="accent2"/>
                </a:solidFill>
              </a:rPr>
              <a:t>t</a:t>
            </a:r>
            <a:r>
              <a:rPr lang="en-US" sz="2200" b="1">
                <a:solidFill>
                  <a:schemeClr val="accent2"/>
                </a:solidFill>
              </a:rPr>
              <a:t> values we pick must be greater than or equal to 0.  Let's start with 0.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6477000" y="9144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85"/>
          <p:cNvGrpSpPr>
            <a:grpSpLocks/>
          </p:cNvGrpSpPr>
          <p:nvPr/>
        </p:nvGrpSpPr>
        <p:grpSpPr bwMode="auto">
          <a:xfrm>
            <a:off x="7239000" y="3124200"/>
            <a:ext cx="3124200" cy="3352800"/>
            <a:chOff x="2688" y="1920"/>
            <a:chExt cx="1968" cy="2112"/>
          </a:xfrm>
        </p:grpSpPr>
        <p:sp>
          <p:nvSpPr>
            <p:cNvPr id="4331" name="Line 235"/>
            <p:cNvSpPr>
              <a:spLocks noChangeShapeType="1"/>
            </p:cNvSpPr>
            <p:nvPr/>
          </p:nvSpPr>
          <p:spPr bwMode="auto">
            <a:xfrm>
              <a:off x="2832" y="1920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Line 236"/>
            <p:cNvSpPr>
              <a:spLocks noChangeShapeType="1"/>
            </p:cNvSpPr>
            <p:nvPr/>
          </p:nvSpPr>
          <p:spPr bwMode="auto">
            <a:xfrm>
              <a:off x="2688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Line 237"/>
            <p:cNvSpPr>
              <a:spLocks noChangeShapeType="1"/>
            </p:cNvSpPr>
            <p:nvPr/>
          </p:nvSpPr>
          <p:spPr bwMode="auto">
            <a:xfrm>
              <a:off x="297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Line 238"/>
            <p:cNvSpPr>
              <a:spLocks noChangeShapeType="1"/>
            </p:cNvSpPr>
            <p:nvPr/>
          </p:nvSpPr>
          <p:spPr bwMode="auto">
            <a:xfrm>
              <a:off x="3120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Line 239"/>
            <p:cNvSpPr>
              <a:spLocks noChangeShapeType="1"/>
            </p:cNvSpPr>
            <p:nvPr/>
          </p:nvSpPr>
          <p:spPr bwMode="auto">
            <a:xfrm>
              <a:off x="3264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Line 240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Line 241"/>
            <p:cNvSpPr>
              <a:spLocks noChangeShapeType="1"/>
            </p:cNvSpPr>
            <p:nvPr/>
          </p:nvSpPr>
          <p:spPr bwMode="auto">
            <a:xfrm>
              <a:off x="3552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Line 242"/>
            <p:cNvSpPr>
              <a:spLocks noChangeShapeType="1"/>
            </p:cNvSpPr>
            <p:nvPr/>
          </p:nvSpPr>
          <p:spPr bwMode="auto">
            <a:xfrm>
              <a:off x="369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Line 243"/>
            <p:cNvSpPr>
              <a:spLocks noChangeShapeType="1"/>
            </p:cNvSpPr>
            <p:nvPr/>
          </p:nvSpPr>
          <p:spPr bwMode="auto">
            <a:xfrm>
              <a:off x="3840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Line 244"/>
            <p:cNvSpPr>
              <a:spLocks noChangeShapeType="1"/>
            </p:cNvSpPr>
            <p:nvPr/>
          </p:nvSpPr>
          <p:spPr bwMode="auto">
            <a:xfrm>
              <a:off x="3984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Line 245"/>
            <p:cNvSpPr>
              <a:spLocks noChangeShapeType="1"/>
            </p:cNvSpPr>
            <p:nvPr/>
          </p:nvSpPr>
          <p:spPr bwMode="auto">
            <a:xfrm>
              <a:off x="4128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Line 246"/>
            <p:cNvSpPr>
              <a:spLocks noChangeShapeType="1"/>
            </p:cNvSpPr>
            <p:nvPr/>
          </p:nvSpPr>
          <p:spPr bwMode="auto">
            <a:xfrm>
              <a:off x="4272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Line 247"/>
            <p:cNvSpPr>
              <a:spLocks noChangeShapeType="1"/>
            </p:cNvSpPr>
            <p:nvPr/>
          </p:nvSpPr>
          <p:spPr bwMode="auto">
            <a:xfrm>
              <a:off x="441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Line 248"/>
            <p:cNvSpPr>
              <a:spLocks noChangeShapeType="1"/>
            </p:cNvSpPr>
            <p:nvPr/>
          </p:nvSpPr>
          <p:spPr bwMode="auto">
            <a:xfrm>
              <a:off x="2760" y="28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Line 249"/>
            <p:cNvSpPr>
              <a:spLocks noChangeShapeType="1"/>
            </p:cNvSpPr>
            <p:nvPr/>
          </p:nvSpPr>
          <p:spPr bwMode="auto">
            <a:xfrm>
              <a:off x="2763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Line 250"/>
            <p:cNvSpPr>
              <a:spLocks noChangeShapeType="1"/>
            </p:cNvSpPr>
            <p:nvPr/>
          </p:nvSpPr>
          <p:spPr bwMode="auto">
            <a:xfrm>
              <a:off x="2766" y="26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Line 251"/>
            <p:cNvSpPr>
              <a:spLocks noChangeShapeType="1"/>
            </p:cNvSpPr>
            <p:nvPr/>
          </p:nvSpPr>
          <p:spPr bwMode="auto">
            <a:xfrm>
              <a:off x="2769" y="250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Line 252"/>
            <p:cNvSpPr>
              <a:spLocks noChangeShapeType="1"/>
            </p:cNvSpPr>
            <p:nvPr/>
          </p:nvSpPr>
          <p:spPr bwMode="auto">
            <a:xfrm>
              <a:off x="2766" y="239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Line 253"/>
            <p:cNvSpPr>
              <a:spLocks noChangeShapeType="1"/>
            </p:cNvSpPr>
            <p:nvPr/>
          </p:nvSpPr>
          <p:spPr bwMode="auto">
            <a:xfrm>
              <a:off x="2769" y="22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Line 254"/>
            <p:cNvSpPr>
              <a:spLocks noChangeShapeType="1"/>
            </p:cNvSpPr>
            <p:nvPr/>
          </p:nvSpPr>
          <p:spPr bwMode="auto">
            <a:xfrm>
              <a:off x="2760" y="219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Line 255"/>
            <p:cNvSpPr>
              <a:spLocks noChangeShapeType="1"/>
            </p:cNvSpPr>
            <p:nvPr/>
          </p:nvSpPr>
          <p:spPr bwMode="auto">
            <a:xfrm>
              <a:off x="2769" y="209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Line 256"/>
            <p:cNvSpPr>
              <a:spLocks noChangeShapeType="1"/>
            </p:cNvSpPr>
            <p:nvPr/>
          </p:nvSpPr>
          <p:spPr bwMode="auto">
            <a:xfrm>
              <a:off x="2757" y="383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Line 257"/>
            <p:cNvSpPr>
              <a:spLocks noChangeShapeType="1"/>
            </p:cNvSpPr>
            <p:nvPr/>
          </p:nvSpPr>
          <p:spPr bwMode="auto">
            <a:xfrm>
              <a:off x="2760" y="37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Line 258"/>
            <p:cNvSpPr>
              <a:spLocks noChangeShapeType="1"/>
            </p:cNvSpPr>
            <p:nvPr/>
          </p:nvSpPr>
          <p:spPr bwMode="auto">
            <a:xfrm>
              <a:off x="2763" y="360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Line 259"/>
            <p:cNvSpPr>
              <a:spLocks noChangeShapeType="1"/>
            </p:cNvSpPr>
            <p:nvPr/>
          </p:nvSpPr>
          <p:spPr bwMode="auto">
            <a:xfrm>
              <a:off x="2766" y="348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Line 260"/>
            <p:cNvSpPr>
              <a:spLocks noChangeShapeType="1"/>
            </p:cNvSpPr>
            <p:nvPr/>
          </p:nvSpPr>
          <p:spPr bwMode="auto">
            <a:xfrm>
              <a:off x="2763" y="33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Line 261"/>
            <p:cNvSpPr>
              <a:spLocks noChangeShapeType="1"/>
            </p:cNvSpPr>
            <p:nvPr/>
          </p:nvSpPr>
          <p:spPr bwMode="auto">
            <a:xfrm>
              <a:off x="2766" y="327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Line 262"/>
            <p:cNvSpPr>
              <a:spLocks noChangeShapeType="1"/>
            </p:cNvSpPr>
            <p:nvPr/>
          </p:nvSpPr>
          <p:spPr bwMode="auto">
            <a:xfrm>
              <a:off x="2757" y="31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Line 263"/>
            <p:cNvSpPr>
              <a:spLocks noChangeShapeType="1"/>
            </p:cNvSpPr>
            <p:nvPr/>
          </p:nvSpPr>
          <p:spPr bwMode="auto">
            <a:xfrm>
              <a:off x="2766" y="307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0" name="Oval 264"/>
          <p:cNvSpPr>
            <a:spLocks noChangeArrowheads="1"/>
          </p:cNvSpPr>
          <p:nvPr/>
        </p:nvSpPr>
        <p:spPr bwMode="auto">
          <a:xfrm>
            <a:off x="7391400" y="472757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1" name="Line 265"/>
          <p:cNvSpPr>
            <a:spLocks noChangeShapeType="1"/>
          </p:cNvSpPr>
          <p:nvPr/>
        </p:nvSpPr>
        <p:spPr bwMode="auto">
          <a:xfrm>
            <a:off x="4876800" y="1524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362" name="Object 266"/>
          <p:cNvGraphicFramePr>
            <a:graphicFrameLocks noChangeAspect="1"/>
          </p:cNvGraphicFramePr>
          <p:nvPr/>
        </p:nvGraphicFramePr>
        <p:xfrm>
          <a:off x="5094289" y="1673226"/>
          <a:ext cx="746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5" name="Equation" r:id="rId13" imgW="355320" imgH="215640" progId="Equation.3">
                  <p:embed/>
                </p:oleObj>
              </mc:Choice>
              <mc:Fallback>
                <p:oleObj name="Equation" r:id="rId13" imgW="3553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9" y="1673226"/>
                        <a:ext cx="7461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3" name="Object 267"/>
          <p:cNvGraphicFramePr>
            <a:graphicFrameLocks noChangeAspect="1"/>
          </p:cNvGraphicFramePr>
          <p:nvPr/>
        </p:nvGraphicFramePr>
        <p:xfrm>
          <a:off x="5105400" y="2209801"/>
          <a:ext cx="666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6" name="Equation" r:id="rId15" imgW="317160" imgH="215640" progId="Equation.3">
                  <p:embed/>
                </p:oleObj>
              </mc:Choice>
              <mc:Fallback>
                <p:oleObj name="Equation" r:id="rId15" imgW="3171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09801"/>
                        <a:ext cx="666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4" name="Text Box 268"/>
          <p:cNvSpPr txBox="1">
            <a:spLocks noChangeArrowheads="1"/>
          </p:cNvSpPr>
          <p:nvPr/>
        </p:nvSpPr>
        <p:spPr bwMode="auto">
          <a:xfrm>
            <a:off x="1752600" y="27432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graphicFrame>
        <p:nvGraphicFramePr>
          <p:cNvPr id="4365" name="Object 269"/>
          <p:cNvGraphicFramePr>
            <a:graphicFrameLocks noChangeAspect="1"/>
          </p:cNvGraphicFramePr>
          <p:nvPr/>
        </p:nvGraphicFramePr>
        <p:xfrm>
          <a:off x="2212975" y="2819401"/>
          <a:ext cx="13652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7" name="Equation" r:id="rId17" imgW="711000" imgH="253800" progId="Equation.3">
                  <p:embed/>
                </p:oleObj>
              </mc:Choice>
              <mc:Fallback>
                <p:oleObj name="Equation" r:id="rId17" imgW="71100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819401"/>
                        <a:ext cx="13652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6" name="Object 270"/>
          <p:cNvGraphicFramePr>
            <a:graphicFrameLocks noChangeAspect="1"/>
          </p:cNvGraphicFramePr>
          <p:nvPr/>
        </p:nvGraphicFramePr>
        <p:xfrm>
          <a:off x="3684588" y="2819400"/>
          <a:ext cx="1111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Equation" r:id="rId19" imgW="495000" imgH="215640" progId="Equation.3">
                  <p:embed/>
                </p:oleObj>
              </mc:Choice>
              <mc:Fallback>
                <p:oleObj name="Equation" r:id="rId19" imgW="4950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819400"/>
                        <a:ext cx="11112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7" name="Object 271"/>
          <p:cNvGraphicFramePr>
            <a:graphicFrameLocks noChangeAspect="1"/>
          </p:cNvGraphicFramePr>
          <p:nvPr/>
        </p:nvGraphicFramePr>
        <p:xfrm>
          <a:off x="4846638" y="2792413"/>
          <a:ext cx="8810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21" imgW="419040" imgH="241200" progId="Equation.3">
                  <p:embed/>
                </p:oleObj>
              </mc:Choice>
              <mc:Fallback>
                <p:oleObj name="Equation" r:id="rId21" imgW="41904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2792413"/>
                        <a:ext cx="8810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8" name="Oval 272"/>
          <p:cNvSpPr>
            <a:spLocks noChangeArrowheads="1"/>
          </p:cNvSpPr>
          <p:nvPr/>
        </p:nvSpPr>
        <p:spPr bwMode="auto">
          <a:xfrm>
            <a:off x="7753350" y="397192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69" name="Object 273"/>
          <p:cNvGraphicFramePr>
            <a:graphicFrameLocks noChangeAspect="1"/>
          </p:cNvGraphicFramePr>
          <p:nvPr/>
        </p:nvGraphicFramePr>
        <p:xfrm>
          <a:off x="6705600" y="4724401"/>
          <a:ext cx="666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Equation" r:id="rId23" imgW="317160" imgH="215640" progId="Equation.3">
                  <p:embed/>
                </p:oleObj>
              </mc:Choice>
              <mc:Fallback>
                <p:oleObj name="Equation" r:id="rId23" imgW="31716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24401"/>
                        <a:ext cx="666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0" name="Object 274"/>
          <p:cNvGraphicFramePr>
            <a:graphicFrameLocks noChangeAspect="1"/>
          </p:cNvGraphicFramePr>
          <p:nvPr/>
        </p:nvGraphicFramePr>
        <p:xfrm>
          <a:off x="8077201" y="3886200"/>
          <a:ext cx="881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Equation" r:id="rId24" imgW="419040" imgH="241200" progId="Equation.3">
                  <p:embed/>
                </p:oleObj>
              </mc:Choice>
              <mc:Fallback>
                <p:oleObj name="Equation" r:id="rId24" imgW="41904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3886200"/>
                        <a:ext cx="8810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1" name="Text Box 275"/>
          <p:cNvSpPr txBox="1">
            <a:spLocks noChangeArrowheads="1"/>
          </p:cNvSpPr>
          <p:nvPr/>
        </p:nvSpPr>
        <p:spPr bwMode="auto">
          <a:xfrm>
            <a:off x="1752600" y="33528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graphicFrame>
        <p:nvGraphicFramePr>
          <p:cNvPr id="4372" name="Object 276"/>
          <p:cNvGraphicFramePr>
            <a:graphicFrameLocks noChangeAspect="1"/>
          </p:cNvGraphicFramePr>
          <p:nvPr/>
        </p:nvGraphicFramePr>
        <p:xfrm>
          <a:off x="2209801" y="3352801"/>
          <a:ext cx="1217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2" name="Equation" r:id="rId25" imgW="634680" imgH="253800" progId="Equation.3">
                  <p:embed/>
                </p:oleObj>
              </mc:Choice>
              <mc:Fallback>
                <p:oleObj name="Equation" r:id="rId25" imgW="634680" imgH="253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352801"/>
                        <a:ext cx="1217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" name="Object 277"/>
          <p:cNvGraphicFramePr>
            <a:graphicFrameLocks noChangeAspect="1"/>
          </p:cNvGraphicFramePr>
          <p:nvPr/>
        </p:nvGraphicFramePr>
        <p:xfrm>
          <a:off x="3643314" y="3352800"/>
          <a:ext cx="11398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Equation" r:id="rId27" imgW="507960" imgH="215640" progId="Equation.3">
                  <p:embed/>
                </p:oleObj>
              </mc:Choice>
              <mc:Fallback>
                <p:oleObj name="Equation" r:id="rId27" imgW="50796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4" y="3352800"/>
                        <a:ext cx="11398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" name="Object 278"/>
          <p:cNvGraphicFramePr>
            <a:graphicFrameLocks noChangeAspect="1"/>
          </p:cNvGraphicFramePr>
          <p:nvPr/>
        </p:nvGraphicFramePr>
        <p:xfrm>
          <a:off x="4953000" y="3352801"/>
          <a:ext cx="6683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4" name="Equation" r:id="rId29" imgW="317160" imgH="215640" progId="Equation.3">
                  <p:embed/>
                </p:oleObj>
              </mc:Choice>
              <mc:Fallback>
                <p:oleObj name="Equation" r:id="rId29" imgW="31716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1"/>
                        <a:ext cx="6683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5" name="Oval 279"/>
          <p:cNvSpPr>
            <a:spLocks noChangeArrowheads="1"/>
          </p:cNvSpPr>
          <p:nvPr/>
        </p:nvSpPr>
        <p:spPr bwMode="auto">
          <a:xfrm>
            <a:off x="7834313" y="333375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6" name="Text Box 280"/>
          <p:cNvSpPr txBox="1">
            <a:spLocks noChangeArrowheads="1"/>
          </p:cNvSpPr>
          <p:nvPr/>
        </p:nvSpPr>
        <p:spPr bwMode="auto">
          <a:xfrm>
            <a:off x="1752600" y="38862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graphicFrame>
        <p:nvGraphicFramePr>
          <p:cNvPr id="4377" name="Object 281"/>
          <p:cNvGraphicFramePr>
            <a:graphicFrameLocks noChangeAspect="1"/>
          </p:cNvGraphicFramePr>
          <p:nvPr/>
        </p:nvGraphicFramePr>
        <p:xfrm>
          <a:off x="2189164" y="3886201"/>
          <a:ext cx="14128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Equation" r:id="rId31" imgW="736560" imgH="253800" progId="Equation.3">
                  <p:embed/>
                </p:oleObj>
              </mc:Choice>
              <mc:Fallback>
                <p:oleObj name="Equation" r:id="rId31" imgW="736560" imgH="253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3886201"/>
                        <a:ext cx="14128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8" name="Object 282"/>
          <p:cNvGraphicFramePr>
            <a:graphicFrameLocks noChangeAspect="1"/>
          </p:cNvGraphicFramePr>
          <p:nvPr/>
        </p:nvGraphicFramePr>
        <p:xfrm>
          <a:off x="3586163" y="3886200"/>
          <a:ext cx="12827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3" imgW="571320" imgH="215640" progId="Equation.3">
                  <p:embed/>
                </p:oleObj>
              </mc:Choice>
              <mc:Fallback>
                <p:oleObj name="Equation" r:id="rId33" imgW="57132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3886200"/>
                        <a:ext cx="12827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9" name="Object 283"/>
          <p:cNvGraphicFramePr>
            <a:graphicFrameLocks noChangeAspect="1"/>
          </p:cNvGraphicFramePr>
          <p:nvPr/>
        </p:nvGraphicFramePr>
        <p:xfrm>
          <a:off x="8153400" y="3200401"/>
          <a:ext cx="6683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35" imgW="317160" imgH="215640" progId="Equation.3">
                  <p:embed/>
                </p:oleObj>
              </mc:Choice>
              <mc:Fallback>
                <p:oleObj name="Equation" r:id="rId35" imgW="31716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200401"/>
                        <a:ext cx="6683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0" name="Object 284"/>
          <p:cNvGraphicFramePr>
            <a:graphicFrameLocks noChangeAspect="1"/>
          </p:cNvGraphicFramePr>
          <p:nvPr/>
        </p:nvGraphicFramePr>
        <p:xfrm>
          <a:off x="4876800" y="381000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36" imgW="482400" imgH="241200" progId="Equation.3">
                  <p:embed/>
                </p:oleObj>
              </mc:Choice>
              <mc:Fallback>
                <p:oleObj name="Equation" r:id="rId36" imgW="48240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10000"/>
                        <a:ext cx="1016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" name="Oval 286"/>
          <p:cNvSpPr>
            <a:spLocks noChangeArrowheads="1"/>
          </p:cNvSpPr>
          <p:nvPr/>
        </p:nvSpPr>
        <p:spPr bwMode="auto">
          <a:xfrm>
            <a:off x="7943850" y="25908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83" name="Object 287"/>
          <p:cNvGraphicFramePr>
            <a:graphicFrameLocks noChangeAspect="1"/>
          </p:cNvGraphicFramePr>
          <p:nvPr/>
        </p:nvGraphicFramePr>
        <p:xfrm>
          <a:off x="8229600" y="236220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38" imgW="482400" imgH="241200" progId="Equation.3">
                  <p:embed/>
                </p:oleObj>
              </mc:Choice>
              <mc:Fallback>
                <p:oleObj name="Equation" r:id="rId38" imgW="48240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362200"/>
                        <a:ext cx="1016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5" name="Freeform 289"/>
          <p:cNvSpPr>
            <a:spLocks/>
          </p:cNvSpPr>
          <p:nvPr/>
        </p:nvSpPr>
        <p:spPr bwMode="auto">
          <a:xfrm>
            <a:off x="7467600" y="1981200"/>
            <a:ext cx="6096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44" y="1584"/>
              </a:cxn>
              <a:cxn ang="0">
                <a:pos x="240" y="1296"/>
              </a:cxn>
              <a:cxn ang="0">
                <a:pos x="288" y="912"/>
              </a:cxn>
              <a:cxn ang="0">
                <a:pos x="336" y="432"/>
              </a:cxn>
              <a:cxn ang="0">
                <a:pos x="384" y="0"/>
              </a:cxn>
            </a:cxnLst>
            <a:rect l="0" t="0" r="r" b="b"/>
            <a:pathLst>
              <a:path w="384" h="1776">
                <a:moveTo>
                  <a:pt x="0" y="1776"/>
                </a:moveTo>
                <a:cubicBezTo>
                  <a:pt x="52" y="1720"/>
                  <a:pt x="104" y="1664"/>
                  <a:pt x="144" y="1584"/>
                </a:cubicBezTo>
                <a:cubicBezTo>
                  <a:pt x="184" y="1504"/>
                  <a:pt x="216" y="1408"/>
                  <a:pt x="240" y="1296"/>
                </a:cubicBezTo>
                <a:cubicBezTo>
                  <a:pt x="264" y="1184"/>
                  <a:pt x="272" y="1056"/>
                  <a:pt x="288" y="912"/>
                </a:cubicBezTo>
                <a:cubicBezTo>
                  <a:pt x="304" y="768"/>
                  <a:pt x="320" y="584"/>
                  <a:pt x="336" y="432"/>
                </a:cubicBezTo>
                <a:cubicBezTo>
                  <a:pt x="352" y="280"/>
                  <a:pt x="368" y="140"/>
                  <a:pt x="384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6" name="Oval 290"/>
          <p:cNvSpPr>
            <a:spLocks noChangeArrowheads="1"/>
          </p:cNvSpPr>
          <p:nvPr/>
        </p:nvSpPr>
        <p:spPr bwMode="auto">
          <a:xfrm>
            <a:off x="7391400" y="4724400"/>
            <a:ext cx="152400" cy="141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7" name="Line 291"/>
          <p:cNvSpPr>
            <a:spLocks noChangeShapeType="1"/>
          </p:cNvSpPr>
          <p:nvPr/>
        </p:nvSpPr>
        <p:spPr bwMode="auto">
          <a:xfrm flipV="1">
            <a:off x="7696200" y="4397376"/>
            <a:ext cx="50800" cy="9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8" name="Line 292"/>
          <p:cNvSpPr>
            <a:spLocks noChangeShapeType="1"/>
          </p:cNvSpPr>
          <p:nvPr/>
        </p:nvSpPr>
        <p:spPr bwMode="auto">
          <a:xfrm rot="21044961" flipV="1">
            <a:off x="7940676" y="2955925"/>
            <a:ext cx="34925" cy="1079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9" name="Text Box 293"/>
          <p:cNvSpPr txBox="1">
            <a:spLocks noChangeArrowheads="1"/>
          </p:cNvSpPr>
          <p:nvPr/>
        </p:nvSpPr>
        <p:spPr bwMode="auto">
          <a:xfrm>
            <a:off x="5791200" y="5305425"/>
            <a:ext cx="4876800" cy="156966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see the "path" of the particle.  The orientation is the direction it would be moving over time (shown by the arrows)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/>
      <p:bldP spid="4102" grpId="0" animBg="1"/>
      <p:bldP spid="4103" grpId="0" animBg="1"/>
      <p:bldP spid="4104" grpId="0" autoUpdateAnimBg="0"/>
      <p:bldP spid="4108" grpId="0" autoUpdateAnimBg="0"/>
      <p:bldP spid="4109" grpId="0" animBg="1"/>
      <p:bldP spid="4110" grpId="0" animBg="1"/>
      <p:bldP spid="4113" grpId="0" animBg="1"/>
      <p:bldP spid="4114" grpId="0" autoUpdateAnimBg="0"/>
      <p:bldP spid="4115" grpId="0" animBg="1"/>
      <p:bldP spid="4360" grpId="0" animBg="1"/>
      <p:bldP spid="4361" grpId="0" animBg="1"/>
      <p:bldP spid="4364" grpId="0" autoUpdateAnimBg="0"/>
      <p:bldP spid="4368" grpId="0" animBg="1"/>
      <p:bldP spid="4371" grpId="0" autoUpdateAnimBg="0"/>
      <p:bldP spid="4375" grpId="0" animBg="1"/>
      <p:bldP spid="4376" grpId="0" autoUpdateAnimBg="0"/>
      <p:bldP spid="4382" grpId="0" animBg="1"/>
      <p:bldP spid="4385" grpId="0" animBg="1"/>
      <p:bldP spid="4386" grpId="0" animBg="1"/>
      <p:bldP spid="4387" grpId="0" animBg="1"/>
      <p:bldP spid="4388" grpId="0" animBg="1"/>
      <p:bldP spid="438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828800" y="1371600"/>
          <a:ext cx="4108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3" imgW="1511280" imgH="241200" progId="Equation.3">
                  <p:embed/>
                </p:oleObj>
              </mc:Choice>
              <mc:Fallback>
                <p:oleObj name="Equation" r:id="rId3" imgW="15112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410845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8800" y="15240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We could take these parametric equations and find an equivalent rectangular equation with substitution.  This is called "eliminating the parameter."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72200" y="1295400"/>
            <a:ext cx="449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Solve for the parameter</a:t>
            </a:r>
            <a:r>
              <a:rPr lang="en-US" sz="2200" b="1" i="1">
                <a:solidFill>
                  <a:srgbClr val="FF3300"/>
                </a:solidFill>
              </a:rPr>
              <a:t> t</a:t>
            </a:r>
            <a:r>
              <a:rPr lang="en-US" sz="2200" b="1">
                <a:solidFill>
                  <a:srgbClr val="FF3300"/>
                </a:solidFill>
              </a:rPr>
              <a:t> in one of equations (whichever one is easier).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124200"/>
            <a:ext cx="3124200" cy="3352800"/>
            <a:chOff x="2688" y="1920"/>
            <a:chExt cx="1968" cy="2112"/>
          </a:xfrm>
        </p:grpSpPr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832" y="1920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2688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297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3120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3264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3552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369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840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3984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4128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4272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4416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2760" y="28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2763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2766" y="26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2769" y="250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>
              <a:off x="2766" y="239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2769" y="22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2760" y="219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2769" y="209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>
              <a:off x="2757" y="383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2760" y="37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>
              <a:off x="2763" y="360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2766" y="348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>
              <a:off x="2763" y="33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2766" y="327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>
              <a:off x="2757" y="31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2766" y="307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7391400" y="472757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7753350" y="397192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26" name="Object 58"/>
          <p:cNvGraphicFramePr>
            <a:graphicFrameLocks noChangeAspect="1"/>
          </p:cNvGraphicFramePr>
          <p:nvPr/>
        </p:nvGraphicFramePr>
        <p:xfrm>
          <a:off x="6705600" y="4724401"/>
          <a:ext cx="666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5" imgW="317160" imgH="215640" progId="Equation.3">
                  <p:embed/>
                </p:oleObj>
              </mc:Choice>
              <mc:Fallback>
                <p:oleObj name="Equation" r:id="rId5" imgW="317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24401"/>
                        <a:ext cx="666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8077201" y="3886200"/>
          <a:ext cx="881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Equation" r:id="rId7" imgW="419040" imgH="241200" progId="Equation.3">
                  <p:embed/>
                </p:oleObj>
              </mc:Choice>
              <mc:Fallback>
                <p:oleObj name="Equation" r:id="rId7" imgW="4190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3886200"/>
                        <a:ext cx="8810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7834313" y="333375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36" name="Object 68"/>
          <p:cNvGraphicFramePr>
            <a:graphicFrameLocks noChangeAspect="1"/>
          </p:cNvGraphicFramePr>
          <p:nvPr/>
        </p:nvGraphicFramePr>
        <p:xfrm>
          <a:off x="8153400" y="3200401"/>
          <a:ext cx="6683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9" imgW="317160" imgH="215640" progId="Equation.3">
                  <p:embed/>
                </p:oleObj>
              </mc:Choice>
              <mc:Fallback>
                <p:oleObj name="Equation" r:id="rId9" imgW="317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200401"/>
                        <a:ext cx="6683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7943850" y="25908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39" name="Object 71"/>
          <p:cNvGraphicFramePr>
            <a:graphicFrameLocks noChangeAspect="1"/>
          </p:cNvGraphicFramePr>
          <p:nvPr/>
        </p:nvGraphicFramePr>
        <p:xfrm>
          <a:off x="8229600" y="236220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11" imgW="482400" imgH="241200" progId="Equation.3">
                  <p:embed/>
                </p:oleObj>
              </mc:Choice>
              <mc:Fallback>
                <p:oleObj name="Equation" r:id="rId11" imgW="4824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362200"/>
                        <a:ext cx="1016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0" name="Freeform 72"/>
          <p:cNvSpPr>
            <a:spLocks/>
          </p:cNvSpPr>
          <p:nvPr/>
        </p:nvSpPr>
        <p:spPr bwMode="auto">
          <a:xfrm>
            <a:off x="7467600" y="1981200"/>
            <a:ext cx="6096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44" y="1584"/>
              </a:cxn>
              <a:cxn ang="0">
                <a:pos x="240" y="1296"/>
              </a:cxn>
              <a:cxn ang="0">
                <a:pos x="288" y="912"/>
              </a:cxn>
              <a:cxn ang="0">
                <a:pos x="336" y="432"/>
              </a:cxn>
              <a:cxn ang="0">
                <a:pos x="384" y="0"/>
              </a:cxn>
            </a:cxnLst>
            <a:rect l="0" t="0" r="r" b="b"/>
            <a:pathLst>
              <a:path w="384" h="1776">
                <a:moveTo>
                  <a:pt x="0" y="1776"/>
                </a:moveTo>
                <a:cubicBezTo>
                  <a:pt x="52" y="1720"/>
                  <a:pt x="104" y="1664"/>
                  <a:pt x="144" y="1584"/>
                </a:cubicBezTo>
                <a:cubicBezTo>
                  <a:pt x="184" y="1504"/>
                  <a:pt x="216" y="1408"/>
                  <a:pt x="240" y="1296"/>
                </a:cubicBezTo>
                <a:cubicBezTo>
                  <a:pt x="264" y="1184"/>
                  <a:pt x="272" y="1056"/>
                  <a:pt x="288" y="912"/>
                </a:cubicBezTo>
                <a:cubicBezTo>
                  <a:pt x="304" y="768"/>
                  <a:pt x="320" y="584"/>
                  <a:pt x="336" y="432"/>
                </a:cubicBezTo>
                <a:cubicBezTo>
                  <a:pt x="352" y="280"/>
                  <a:pt x="368" y="140"/>
                  <a:pt x="384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7391400" y="4724400"/>
            <a:ext cx="152400" cy="141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 flipV="1">
            <a:off x="7696200" y="4397376"/>
            <a:ext cx="50800" cy="9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 rot="21044961" flipV="1">
            <a:off x="7940676" y="2955925"/>
            <a:ext cx="34925" cy="1079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45" name="Object 77"/>
          <p:cNvGraphicFramePr>
            <a:graphicFrameLocks noChangeAspect="1"/>
          </p:cNvGraphicFramePr>
          <p:nvPr/>
        </p:nvGraphicFramePr>
        <p:xfrm>
          <a:off x="1905001" y="2514600"/>
          <a:ext cx="796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13" imgW="355320" imgH="393480" progId="Equation.3">
                  <p:embed/>
                </p:oleObj>
              </mc:Choice>
              <mc:Fallback>
                <p:oleObj name="Equation" r:id="rId13" imgW="3553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514600"/>
                        <a:ext cx="7969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6" name="Line 78"/>
          <p:cNvSpPr>
            <a:spLocks noChangeShapeType="1"/>
          </p:cNvSpPr>
          <p:nvPr/>
        </p:nvSpPr>
        <p:spPr bwMode="auto">
          <a:xfrm flipH="1" flipV="1">
            <a:off x="4724400" y="1981200"/>
            <a:ext cx="1524000" cy="2286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7" name="AutoShape 79"/>
          <p:cNvSpPr>
            <a:spLocks noChangeArrowheads="1"/>
          </p:cNvSpPr>
          <p:nvPr/>
        </p:nvSpPr>
        <p:spPr bwMode="auto">
          <a:xfrm>
            <a:off x="3581401" y="1524001"/>
            <a:ext cx="1077913" cy="434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200400" y="2667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Substitute for </a:t>
            </a:r>
            <a:r>
              <a:rPr lang="en-US" sz="2200" b="1" i="1">
                <a:solidFill>
                  <a:srgbClr val="FF3300"/>
                </a:solidFill>
              </a:rPr>
              <a:t>t </a:t>
            </a:r>
            <a:r>
              <a:rPr lang="en-US" sz="2200" b="1">
                <a:solidFill>
                  <a:srgbClr val="FF3300"/>
                </a:solidFill>
              </a:rPr>
              <a:t>in the other equation.</a:t>
            </a:r>
          </a:p>
        </p:txBody>
      </p:sp>
      <p:sp>
        <p:nvSpPr>
          <p:cNvPr id="7249" name="Line 81"/>
          <p:cNvSpPr>
            <a:spLocks noChangeShapeType="1"/>
          </p:cNvSpPr>
          <p:nvPr/>
        </p:nvSpPr>
        <p:spPr bwMode="auto">
          <a:xfrm flipH="1" flipV="1">
            <a:off x="3124200" y="1905000"/>
            <a:ext cx="5334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50" name="Object 82"/>
          <p:cNvGraphicFramePr>
            <a:graphicFrameLocks noChangeAspect="1"/>
          </p:cNvGraphicFramePr>
          <p:nvPr/>
        </p:nvGraphicFramePr>
        <p:xfrm>
          <a:off x="1828800" y="3657600"/>
          <a:ext cx="1905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15" imgW="723600" imgH="482400" progId="Equation.3">
                  <p:embed/>
                </p:oleObj>
              </mc:Choice>
              <mc:Fallback>
                <p:oleObj name="Equation" r:id="rId15" imgW="72360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1905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1" name="Line 83"/>
          <p:cNvSpPr>
            <a:spLocks noChangeShapeType="1"/>
          </p:cNvSpPr>
          <p:nvPr/>
        </p:nvSpPr>
        <p:spPr bwMode="auto">
          <a:xfrm>
            <a:off x="2743200" y="3124200"/>
            <a:ext cx="533400" cy="762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52" name="Object 84"/>
          <p:cNvGraphicFramePr>
            <a:graphicFrameLocks noChangeAspect="1"/>
          </p:cNvGraphicFramePr>
          <p:nvPr/>
        </p:nvGraphicFramePr>
        <p:xfrm>
          <a:off x="4724401" y="3352800"/>
          <a:ext cx="12033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Equation" r:id="rId17" imgW="457200" imgH="393480" progId="Equation.3">
                  <p:embed/>
                </p:oleObj>
              </mc:Choice>
              <mc:Fallback>
                <p:oleObj name="Equation" r:id="rId17" imgW="4572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3352800"/>
                        <a:ext cx="1203325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3" name="AutoShape 85"/>
          <p:cNvSpPr>
            <a:spLocks noChangeArrowheads="1"/>
          </p:cNvSpPr>
          <p:nvPr/>
        </p:nvSpPr>
        <p:spPr bwMode="auto">
          <a:xfrm>
            <a:off x="1752600" y="4038600"/>
            <a:ext cx="381000" cy="533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2076450" y="3760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255" name="AutoShape 87"/>
          <p:cNvSpPr>
            <a:spLocks noChangeArrowheads="1"/>
          </p:cNvSpPr>
          <p:nvPr/>
        </p:nvSpPr>
        <p:spPr bwMode="auto">
          <a:xfrm>
            <a:off x="2438400" y="3700463"/>
            <a:ext cx="1447800" cy="12192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38862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2</a:t>
            </a:r>
          </a:p>
        </p:txBody>
      </p:sp>
      <p:graphicFrame>
        <p:nvGraphicFramePr>
          <p:cNvPr id="7257" name="Object 89"/>
          <p:cNvGraphicFramePr>
            <a:graphicFrameLocks noChangeAspect="1"/>
          </p:cNvGraphicFramePr>
          <p:nvPr/>
        </p:nvGraphicFramePr>
        <p:xfrm>
          <a:off x="4800601" y="4419601"/>
          <a:ext cx="13382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19" imgW="507960" imgH="228600" progId="Equation.3">
                  <p:embed/>
                </p:oleObj>
              </mc:Choice>
              <mc:Fallback>
                <p:oleObj name="Equation" r:id="rId19" imgW="5079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4419601"/>
                        <a:ext cx="1338263" cy="6016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1752600" y="5334001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We recognize this as a parabola opening up.  Since our domain for </a:t>
            </a:r>
            <a:r>
              <a:rPr lang="en-US" sz="2000" b="1" i="1">
                <a:solidFill>
                  <a:schemeClr val="accent2"/>
                </a:solidFill>
              </a:rPr>
              <a:t>t</a:t>
            </a:r>
            <a:r>
              <a:rPr lang="en-US" sz="2000" b="1">
                <a:solidFill>
                  <a:schemeClr val="accent2"/>
                </a:solidFill>
              </a:rPr>
              <a:t> started at 0, it is only the right half.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246" grpId="0" animBg="1"/>
      <p:bldP spid="7247" grpId="0" animBg="1"/>
      <p:bldP spid="7248" grpId="0" autoUpdateAnimBg="0"/>
      <p:bldP spid="7249" grpId="0" animBg="1"/>
      <p:bldP spid="7251" grpId="0" animBg="1"/>
      <p:bldP spid="7253" grpId="0" animBg="1"/>
      <p:bldP spid="7254" grpId="0" autoUpdateAnimBg="0"/>
      <p:bldP spid="7255" grpId="0" animBg="1"/>
      <p:bldP spid="7256" grpId="0" autoUpdateAnimBg="0"/>
      <p:bldP spid="72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310313" y="1385888"/>
            <a:ext cx="3810000" cy="3886200"/>
            <a:chOff x="960" y="1727"/>
            <a:chExt cx="2400" cy="2448"/>
          </a:xfrm>
        </p:grpSpPr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>
              <a:off x="960" y="3043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 flipH="1">
              <a:off x="1315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 flipH="1">
              <a:off x="15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 flipH="1">
              <a:off x="1849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 flipH="1">
              <a:off x="23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 flipH="1">
              <a:off x="2649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 flipH="1">
              <a:off x="2915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 flipH="1">
              <a:off x="31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86"/>
            <p:cNvSpPr>
              <a:spLocks noChangeShapeType="1"/>
            </p:cNvSpPr>
            <p:nvPr/>
          </p:nvSpPr>
          <p:spPr bwMode="auto">
            <a:xfrm rot="-16200000">
              <a:off x="900" y="2951"/>
              <a:ext cx="24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87"/>
            <p:cNvSpPr>
              <a:spLocks noChangeShapeType="1"/>
            </p:cNvSpPr>
            <p:nvPr/>
          </p:nvSpPr>
          <p:spPr bwMode="auto">
            <a:xfrm rot="5400000" flipH="1">
              <a:off x="2120" y="1861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Line 88"/>
            <p:cNvSpPr>
              <a:spLocks noChangeShapeType="1"/>
            </p:cNvSpPr>
            <p:nvPr/>
          </p:nvSpPr>
          <p:spPr bwMode="auto">
            <a:xfrm rot="5400000" flipH="1">
              <a:off x="2120" y="2133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89"/>
            <p:cNvSpPr>
              <a:spLocks noChangeShapeType="1"/>
            </p:cNvSpPr>
            <p:nvPr/>
          </p:nvSpPr>
          <p:spPr bwMode="auto">
            <a:xfrm rot="5400000" flipH="1">
              <a:off x="2120" y="2405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90"/>
            <p:cNvSpPr>
              <a:spLocks noChangeShapeType="1"/>
            </p:cNvSpPr>
            <p:nvPr/>
          </p:nvSpPr>
          <p:spPr bwMode="auto">
            <a:xfrm rot="5400000" flipH="1">
              <a:off x="2120" y="2677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Line 91"/>
            <p:cNvSpPr>
              <a:spLocks noChangeShapeType="1"/>
            </p:cNvSpPr>
            <p:nvPr/>
          </p:nvSpPr>
          <p:spPr bwMode="auto">
            <a:xfrm rot="5400000" flipH="1">
              <a:off x="2121" y="3221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 rot="5400000" flipH="1">
              <a:off x="2121" y="3493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93"/>
            <p:cNvSpPr>
              <a:spLocks noChangeShapeType="1"/>
            </p:cNvSpPr>
            <p:nvPr/>
          </p:nvSpPr>
          <p:spPr bwMode="auto">
            <a:xfrm rot="5400000" flipH="1">
              <a:off x="2121" y="3765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685800"/>
          <a:ext cx="593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3" imgW="2184120" imgH="203040" progId="Equation.3">
                  <p:embed/>
                </p:oleObj>
              </mc:Choice>
              <mc:Fallback>
                <p:oleObj name="Equation" r:id="rId3" imgW="2184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59372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152401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Graph the plane curve represented by the parametric equations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079626" y="1614488"/>
            <a:ext cx="4763" cy="432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3506789" y="1524000"/>
            <a:ext cx="1587" cy="440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524000" y="2133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0" y="16002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t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667000" y="1752600"/>
          <a:ext cx="2667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2667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038600" y="1676401"/>
          <a:ext cx="330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1"/>
                        <a:ext cx="3302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11313" y="22098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2819400" y="1066800"/>
            <a:ext cx="1524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4191000" y="1066800"/>
            <a:ext cx="7620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2130426" y="2282826"/>
          <a:ext cx="12684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9" imgW="660240" imgH="177480" progId="Equation.3">
                  <p:embed/>
                </p:oleObj>
              </mc:Choice>
              <mc:Fallback>
                <p:oleObj name="Equation" r:id="rId9" imgW="6602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6" y="2282826"/>
                        <a:ext cx="126841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3516314" y="2251075"/>
          <a:ext cx="14509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1" name="Equation" r:id="rId11" imgW="647640" imgH="177480" progId="Equation.3">
                  <p:embed/>
                </p:oleObj>
              </mc:Choice>
              <mc:Fallback>
                <p:oleObj name="Equation" r:id="rId11" imgW="6476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4" y="2251075"/>
                        <a:ext cx="14509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056314" y="569913"/>
            <a:ext cx="1944687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382000" y="533400"/>
            <a:ext cx="228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</a:rPr>
              <a:t>The </a:t>
            </a:r>
            <a:r>
              <a:rPr lang="en-US" sz="2200" b="1" i="1">
                <a:solidFill>
                  <a:schemeClr val="accent2"/>
                </a:solidFill>
              </a:rPr>
              <a:t>t</a:t>
            </a:r>
            <a:r>
              <a:rPr lang="en-US" sz="2200" b="1">
                <a:solidFill>
                  <a:schemeClr val="accent2"/>
                </a:solidFill>
              </a:rPr>
              <a:t> values we pick must be from 0 to 2 </a:t>
            </a:r>
            <a:r>
              <a:rPr lang="en-US" sz="2200" b="1">
                <a:solidFill>
                  <a:schemeClr val="accent2"/>
                </a:solidFill>
                <a:sym typeface="Symbol" pitchFamily="18" charset="2"/>
              </a:rPr>
              <a:t></a:t>
            </a:r>
            <a:endParaRPr lang="en-US" sz="2200" b="1">
              <a:solidFill>
                <a:schemeClr val="accent2"/>
              </a:solidFill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 flipV="1">
            <a:off x="8001000" y="9906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5181600" y="16764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43" name="Object 51"/>
          <p:cNvGraphicFramePr>
            <a:graphicFrameLocks noChangeAspect="1"/>
          </p:cNvGraphicFramePr>
          <p:nvPr/>
        </p:nvGraphicFramePr>
        <p:xfrm>
          <a:off x="5334001" y="1676401"/>
          <a:ext cx="746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2" name="Equation" r:id="rId13" imgW="355320" imgH="215640" progId="Equation.3">
                  <p:embed/>
                </p:oleObj>
              </mc:Choice>
              <mc:Fallback>
                <p:oleObj name="Equation" r:id="rId13" imgW="3553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1676401"/>
                        <a:ext cx="7461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4" name="Object 52"/>
          <p:cNvGraphicFramePr>
            <a:graphicFrameLocks noChangeAspect="1"/>
          </p:cNvGraphicFramePr>
          <p:nvPr/>
        </p:nvGraphicFramePr>
        <p:xfrm>
          <a:off x="5334000" y="2209801"/>
          <a:ext cx="6937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Equation" r:id="rId15" imgW="330120" imgH="215640" progId="Equation.3">
                  <p:embed/>
                </p:oleObj>
              </mc:Choice>
              <mc:Fallback>
                <p:oleObj name="Equation" r:id="rId15" imgW="330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1"/>
                        <a:ext cx="6937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6" name="Object 54"/>
          <p:cNvGraphicFramePr>
            <a:graphicFrameLocks noChangeAspect="1"/>
          </p:cNvGraphicFramePr>
          <p:nvPr/>
        </p:nvGraphicFramePr>
        <p:xfrm>
          <a:off x="2133600" y="2590800"/>
          <a:ext cx="1371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17" imgW="825480" imgH="393480" progId="Equation.3">
                  <p:embed/>
                </p:oleObj>
              </mc:Choice>
              <mc:Fallback>
                <p:oleObj name="Equation" r:id="rId17" imgW="825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0800"/>
                        <a:ext cx="13716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3505200" y="2667000"/>
          <a:ext cx="16335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19" imgW="888840" imgH="393480" progId="Equation.3">
                  <p:embed/>
                </p:oleObj>
              </mc:Choice>
              <mc:Fallback>
                <p:oleObj name="Equation" r:id="rId19" imgW="8888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16335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8" name="Object 56"/>
          <p:cNvGraphicFramePr>
            <a:graphicFrameLocks noChangeAspect="1"/>
          </p:cNvGraphicFramePr>
          <p:nvPr/>
        </p:nvGraphicFramePr>
        <p:xfrm>
          <a:off x="5181600" y="2743200"/>
          <a:ext cx="124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21" imgW="622080" imgH="241200" progId="Equation.3">
                  <p:embed/>
                </p:oleObj>
              </mc:Choice>
              <mc:Fallback>
                <p:oleObj name="Equation" r:id="rId21" imgW="62208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244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8670925" y="2249489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55" name="Object 63"/>
          <p:cNvGraphicFramePr>
            <a:graphicFrameLocks noChangeAspect="1"/>
          </p:cNvGraphicFramePr>
          <p:nvPr/>
        </p:nvGraphicFramePr>
        <p:xfrm>
          <a:off x="5257801" y="3352801"/>
          <a:ext cx="695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23" imgW="330120" imgH="215640" progId="Equation.3">
                  <p:embed/>
                </p:oleObj>
              </mc:Choice>
              <mc:Fallback>
                <p:oleObj name="Equation" r:id="rId23" imgW="33012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3352801"/>
                        <a:ext cx="6953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8094663" y="167957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61" name="Object 69"/>
          <p:cNvGraphicFramePr>
            <a:graphicFrameLocks noChangeAspect="1"/>
          </p:cNvGraphicFramePr>
          <p:nvPr/>
        </p:nvGraphicFramePr>
        <p:xfrm>
          <a:off x="5257800" y="3962401"/>
          <a:ext cx="909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8" name="Equation" r:id="rId25" imgW="431640" imgH="215640" progId="Equation.3">
                  <p:embed/>
                </p:oleObj>
              </mc:Choice>
              <mc:Fallback>
                <p:oleObj name="Equation" r:id="rId25" imgW="43164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1"/>
                        <a:ext cx="9096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7232650" y="34036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6705600" y="5305426"/>
            <a:ext cx="3962400" cy="120032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Make the orientation arrows based where the curve was as </a:t>
            </a:r>
            <a:r>
              <a:rPr lang="en-US" b="1" i="1"/>
              <a:t>t</a:t>
            </a:r>
            <a:r>
              <a:rPr lang="en-US" b="1"/>
              <a:t> increased.</a:t>
            </a:r>
          </a:p>
        </p:txBody>
      </p:sp>
      <p:graphicFrame>
        <p:nvGraphicFramePr>
          <p:cNvPr id="8286" name="Object 94"/>
          <p:cNvGraphicFramePr>
            <a:graphicFrameLocks noChangeAspect="1"/>
          </p:cNvGraphicFramePr>
          <p:nvPr/>
        </p:nvGraphicFramePr>
        <p:xfrm>
          <a:off x="1676400" y="2667000"/>
          <a:ext cx="2682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9" name="Equation" r:id="rId27" imgW="164880" imgH="393480" progId="Equation.3">
                  <p:embed/>
                </p:oleObj>
              </mc:Choice>
              <mc:Fallback>
                <p:oleObj name="Equation" r:id="rId27" imgW="1648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0"/>
                        <a:ext cx="268288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7" name="Object 95"/>
          <p:cNvGraphicFramePr>
            <a:graphicFrameLocks noChangeAspect="1"/>
          </p:cNvGraphicFramePr>
          <p:nvPr/>
        </p:nvGraphicFramePr>
        <p:xfrm>
          <a:off x="1708150" y="3276600"/>
          <a:ext cx="2682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0" name="Equation" r:id="rId29" imgW="164880" imgH="393480" progId="Equation.3">
                  <p:embed/>
                </p:oleObj>
              </mc:Choice>
              <mc:Fallback>
                <p:oleObj name="Equation" r:id="rId29" imgW="16488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276600"/>
                        <a:ext cx="268288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8" name="Object 96"/>
          <p:cNvGraphicFramePr>
            <a:graphicFrameLocks noChangeAspect="1"/>
          </p:cNvGraphicFramePr>
          <p:nvPr/>
        </p:nvGraphicFramePr>
        <p:xfrm>
          <a:off x="2133600" y="3200400"/>
          <a:ext cx="1181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1" name="Equation" r:id="rId31" imgW="711000" imgH="393480" progId="Equation.3">
                  <p:embed/>
                </p:oleObj>
              </mc:Choice>
              <mc:Fallback>
                <p:oleObj name="Equation" r:id="rId31" imgW="71100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11811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9" name="Object 97"/>
          <p:cNvGraphicFramePr>
            <a:graphicFrameLocks noChangeAspect="1"/>
          </p:cNvGraphicFramePr>
          <p:nvPr/>
        </p:nvGraphicFramePr>
        <p:xfrm>
          <a:off x="3679825" y="3200400"/>
          <a:ext cx="128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Equation" r:id="rId33" imgW="698400" imgH="393480" progId="Equation.3">
                  <p:embed/>
                </p:oleObj>
              </mc:Choice>
              <mc:Fallback>
                <p:oleObj name="Equation" r:id="rId33" imgW="69840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3200400"/>
                        <a:ext cx="1282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0" name="Object 98"/>
          <p:cNvGraphicFramePr>
            <a:graphicFrameLocks noChangeAspect="1"/>
          </p:cNvGraphicFramePr>
          <p:nvPr/>
        </p:nvGraphicFramePr>
        <p:xfrm>
          <a:off x="1716088" y="4094164"/>
          <a:ext cx="227012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35" imgW="139680" imgH="139680" progId="Equation.3">
                  <p:embed/>
                </p:oleObj>
              </mc:Choice>
              <mc:Fallback>
                <p:oleObj name="Equation" r:id="rId35" imgW="139680" imgH="1396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094164"/>
                        <a:ext cx="227012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1" name="Object 99"/>
          <p:cNvGraphicFramePr>
            <a:graphicFrameLocks noChangeAspect="1"/>
          </p:cNvGraphicFramePr>
          <p:nvPr/>
        </p:nvGraphicFramePr>
        <p:xfrm>
          <a:off x="2146301" y="4067175"/>
          <a:ext cx="1285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Equation" r:id="rId37" imgW="774360" imgH="177480" progId="Equation.3">
                  <p:embed/>
                </p:oleObj>
              </mc:Choice>
              <mc:Fallback>
                <p:oleObj name="Equation" r:id="rId37" imgW="77436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1" y="4067175"/>
                        <a:ext cx="12858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2" name="Object 100"/>
          <p:cNvGraphicFramePr>
            <a:graphicFrameLocks noChangeAspect="1"/>
          </p:cNvGraphicFramePr>
          <p:nvPr/>
        </p:nvGraphicFramePr>
        <p:xfrm>
          <a:off x="3692525" y="4056064"/>
          <a:ext cx="1212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Equation" r:id="rId39" imgW="660240" imgH="177480" progId="Equation.3">
                  <p:embed/>
                </p:oleObj>
              </mc:Choice>
              <mc:Fallback>
                <p:oleObj name="Equation" r:id="rId39" imgW="660240" imgH="177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4056064"/>
                        <a:ext cx="1212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8915400" y="3376614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3" name="Object 101"/>
          <p:cNvGraphicFramePr>
            <a:graphicFrameLocks noChangeAspect="1"/>
          </p:cNvGraphicFramePr>
          <p:nvPr/>
        </p:nvGraphicFramePr>
        <p:xfrm>
          <a:off x="1622426" y="5243514"/>
          <a:ext cx="392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" name="Equation" r:id="rId41" imgW="241200" imgH="393480" progId="Equation.3">
                  <p:embed/>
                </p:oleObj>
              </mc:Choice>
              <mc:Fallback>
                <p:oleObj name="Equation" r:id="rId41" imgW="24120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6" y="5243514"/>
                        <a:ext cx="392113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" name="Object 102"/>
          <p:cNvGraphicFramePr>
            <a:graphicFrameLocks noChangeAspect="1"/>
          </p:cNvGraphicFramePr>
          <p:nvPr/>
        </p:nvGraphicFramePr>
        <p:xfrm>
          <a:off x="2112963" y="5257800"/>
          <a:ext cx="1308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" name="Equation" r:id="rId43" imgW="787320" imgH="393480" progId="Equation.3">
                  <p:embed/>
                </p:oleObj>
              </mc:Choice>
              <mc:Fallback>
                <p:oleObj name="Equation" r:id="rId43" imgW="787320" imgH="393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5257800"/>
                        <a:ext cx="1308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" name="Object 103"/>
          <p:cNvGraphicFramePr>
            <a:graphicFrameLocks noChangeAspect="1"/>
          </p:cNvGraphicFramePr>
          <p:nvPr/>
        </p:nvGraphicFramePr>
        <p:xfrm>
          <a:off x="3546475" y="5257800"/>
          <a:ext cx="15636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" name="Equation" r:id="rId45" imgW="850680" imgH="393480" progId="Equation.3">
                  <p:embed/>
                </p:oleObj>
              </mc:Choice>
              <mc:Fallback>
                <p:oleObj name="Equation" r:id="rId45" imgW="850680" imgH="393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5257800"/>
                        <a:ext cx="156368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" name="Object 104"/>
          <p:cNvGraphicFramePr>
            <a:graphicFrameLocks noChangeAspect="1"/>
          </p:cNvGraphicFramePr>
          <p:nvPr/>
        </p:nvGraphicFramePr>
        <p:xfrm>
          <a:off x="5257801" y="5334001"/>
          <a:ext cx="855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47" imgW="406080" imgH="215640" progId="Equation.3">
                  <p:embed/>
                </p:oleObj>
              </mc:Choice>
              <mc:Fallback>
                <p:oleObj name="Equation" r:id="rId47" imgW="406080" imgH="215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5334001"/>
                        <a:ext cx="8556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" name="Object 105"/>
          <p:cNvGraphicFramePr>
            <a:graphicFrameLocks noChangeAspect="1"/>
          </p:cNvGraphicFramePr>
          <p:nvPr/>
        </p:nvGraphicFramePr>
        <p:xfrm>
          <a:off x="1620838" y="4430714"/>
          <a:ext cx="3921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49" imgW="241200" imgH="393480" progId="Equation.3">
                  <p:embed/>
                </p:oleObj>
              </mc:Choice>
              <mc:Fallback>
                <p:oleObj name="Equation" r:id="rId49" imgW="241200" imgH="3934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430714"/>
                        <a:ext cx="392112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" name="Object 106"/>
          <p:cNvGraphicFramePr>
            <a:graphicFrameLocks noChangeAspect="1"/>
          </p:cNvGraphicFramePr>
          <p:nvPr/>
        </p:nvGraphicFramePr>
        <p:xfrm>
          <a:off x="2057400" y="4562476"/>
          <a:ext cx="1397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51" imgW="990360" imgH="393480" progId="Equation.3">
                  <p:embed/>
                </p:oleObj>
              </mc:Choice>
              <mc:Fallback>
                <p:oleObj name="Equation" r:id="rId51" imgW="990360" imgH="393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62476"/>
                        <a:ext cx="13970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" name="Object 107"/>
          <p:cNvGraphicFramePr>
            <a:graphicFrameLocks noChangeAspect="1"/>
          </p:cNvGraphicFramePr>
          <p:nvPr/>
        </p:nvGraphicFramePr>
        <p:xfrm>
          <a:off x="3524250" y="4600576"/>
          <a:ext cx="1619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Equation" r:id="rId53" imgW="1041120" imgH="393480" progId="Equation.3">
                  <p:embed/>
                </p:oleObj>
              </mc:Choice>
              <mc:Fallback>
                <p:oleObj name="Equation" r:id="rId53" imgW="104112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600576"/>
                        <a:ext cx="16192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" name="Object 108"/>
          <p:cNvGraphicFramePr>
            <a:graphicFrameLocks noChangeAspect="1"/>
          </p:cNvGraphicFramePr>
          <p:nvPr/>
        </p:nvGraphicFramePr>
        <p:xfrm>
          <a:off x="5187950" y="4679950"/>
          <a:ext cx="1371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55" imgW="812520" imgH="241200" progId="Equation.3">
                  <p:embed/>
                </p:oleObj>
              </mc:Choice>
              <mc:Fallback>
                <p:oleObj name="Equation" r:id="rId55" imgW="812520" imgH="241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679950"/>
                        <a:ext cx="13716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1" name="Oval 109"/>
          <p:cNvSpPr>
            <a:spLocks noChangeArrowheads="1"/>
          </p:cNvSpPr>
          <p:nvPr/>
        </p:nvSpPr>
        <p:spPr bwMode="auto">
          <a:xfrm>
            <a:off x="7573963" y="4557714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2" name="Oval 110"/>
          <p:cNvSpPr>
            <a:spLocks noChangeArrowheads="1"/>
          </p:cNvSpPr>
          <p:nvPr/>
        </p:nvSpPr>
        <p:spPr bwMode="auto">
          <a:xfrm>
            <a:off x="8077200" y="51054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3" name="Text Box 111"/>
          <p:cNvSpPr txBox="1">
            <a:spLocks noChangeArrowheads="1"/>
          </p:cNvSpPr>
          <p:nvPr/>
        </p:nvSpPr>
        <p:spPr bwMode="auto">
          <a:xfrm>
            <a:off x="1814513" y="5926139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You could fill in with more points to better see the curve.</a:t>
            </a:r>
          </a:p>
        </p:txBody>
      </p:sp>
      <p:sp>
        <p:nvSpPr>
          <p:cNvPr id="8307" name="Oval 115"/>
          <p:cNvSpPr>
            <a:spLocks noChangeArrowheads="1"/>
          </p:cNvSpPr>
          <p:nvPr/>
        </p:nvSpPr>
        <p:spPr bwMode="auto">
          <a:xfrm>
            <a:off x="8918575" y="3416300"/>
            <a:ext cx="152400" cy="141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8" name="Freeform 116"/>
          <p:cNvSpPr>
            <a:spLocks/>
          </p:cNvSpPr>
          <p:nvPr/>
        </p:nvSpPr>
        <p:spPr bwMode="auto">
          <a:xfrm>
            <a:off x="7302500" y="1689100"/>
            <a:ext cx="1727200" cy="3505200"/>
          </a:xfrm>
          <a:custGeom>
            <a:avLst/>
            <a:gdLst/>
            <a:ahLst/>
            <a:cxnLst>
              <a:cxn ang="0">
                <a:pos x="1064" y="1144"/>
              </a:cxn>
              <a:cxn ang="0">
                <a:pos x="1064" y="760"/>
              </a:cxn>
              <a:cxn ang="0">
                <a:pos x="920" y="376"/>
              </a:cxn>
              <a:cxn ang="0">
                <a:pos x="536" y="40"/>
              </a:cxn>
              <a:cxn ang="0">
                <a:pos x="344" y="136"/>
              </a:cxn>
              <a:cxn ang="0">
                <a:pos x="104" y="472"/>
              </a:cxn>
              <a:cxn ang="0">
                <a:pos x="8" y="1144"/>
              </a:cxn>
              <a:cxn ang="0">
                <a:pos x="56" y="1528"/>
              </a:cxn>
              <a:cxn ang="0">
                <a:pos x="200" y="1864"/>
              </a:cxn>
              <a:cxn ang="0">
                <a:pos x="536" y="2200"/>
              </a:cxn>
              <a:cxn ang="0">
                <a:pos x="872" y="1912"/>
              </a:cxn>
              <a:cxn ang="0">
                <a:pos x="1016" y="1528"/>
              </a:cxn>
              <a:cxn ang="0">
                <a:pos x="1064" y="1144"/>
              </a:cxn>
            </a:cxnLst>
            <a:rect l="0" t="0" r="r" b="b"/>
            <a:pathLst>
              <a:path w="1088" h="2208">
                <a:moveTo>
                  <a:pt x="1064" y="1144"/>
                </a:moveTo>
                <a:cubicBezTo>
                  <a:pt x="1072" y="1016"/>
                  <a:pt x="1088" y="888"/>
                  <a:pt x="1064" y="760"/>
                </a:cubicBezTo>
                <a:cubicBezTo>
                  <a:pt x="1040" y="632"/>
                  <a:pt x="1008" y="496"/>
                  <a:pt x="920" y="376"/>
                </a:cubicBezTo>
                <a:cubicBezTo>
                  <a:pt x="832" y="256"/>
                  <a:pt x="632" y="80"/>
                  <a:pt x="536" y="40"/>
                </a:cubicBezTo>
                <a:cubicBezTo>
                  <a:pt x="440" y="0"/>
                  <a:pt x="416" y="64"/>
                  <a:pt x="344" y="136"/>
                </a:cubicBezTo>
                <a:cubicBezTo>
                  <a:pt x="272" y="208"/>
                  <a:pt x="160" y="304"/>
                  <a:pt x="104" y="472"/>
                </a:cubicBezTo>
                <a:cubicBezTo>
                  <a:pt x="48" y="640"/>
                  <a:pt x="16" y="968"/>
                  <a:pt x="8" y="1144"/>
                </a:cubicBezTo>
                <a:cubicBezTo>
                  <a:pt x="0" y="1320"/>
                  <a:pt x="24" y="1408"/>
                  <a:pt x="56" y="1528"/>
                </a:cubicBezTo>
                <a:cubicBezTo>
                  <a:pt x="88" y="1648"/>
                  <a:pt x="120" y="1752"/>
                  <a:pt x="200" y="1864"/>
                </a:cubicBezTo>
                <a:cubicBezTo>
                  <a:pt x="280" y="1976"/>
                  <a:pt x="424" y="2192"/>
                  <a:pt x="536" y="2200"/>
                </a:cubicBezTo>
                <a:cubicBezTo>
                  <a:pt x="648" y="2208"/>
                  <a:pt x="792" y="2024"/>
                  <a:pt x="872" y="1912"/>
                </a:cubicBezTo>
                <a:cubicBezTo>
                  <a:pt x="952" y="1800"/>
                  <a:pt x="984" y="1656"/>
                  <a:pt x="1016" y="1528"/>
                </a:cubicBezTo>
                <a:cubicBezTo>
                  <a:pt x="1048" y="1400"/>
                  <a:pt x="1056" y="1272"/>
                  <a:pt x="1064" y="1144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6" name="Line 114"/>
          <p:cNvSpPr>
            <a:spLocks noChangeShapeType="1"/>
          </p:cNvSpPr>
          <p:nvPr/>
        </p:nvSpPr>
        <p:spPr bwMode="auto">
          <a:xfrm rot="21044961" flipV="1">
            <a:off x="8839200" y="4006851"/>
            <a:ext cx="101600" cy="250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H="1" flipV="1">
            <a:off x="8839200" y="2362200"/>
            <a:ext cx="762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 rot="21044961" flipH="1">
            <a:off x="7640639" y="1914526"/>
            <a:ext cx="238125" cy="169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" name="Line 113"/>
          <p:cNvSpPr>
            <a:spLocks noChangeShapeType="1"/>
          </p:cNvSpPr>
          <p:nvPr/>
        </p:nvSpPr>
        <p:spPr bwMode="auto">
          <a:xfrm rot="21044961">
            <a:off x="7339013" y="3857626"/>
            <a:ext cx="50800" cy="3159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8" grpId="0" animBg="1"/>
      <p:bldP spid="8209" grpId="0" autoUpdateAnimBg="0"/>
      <p:bldP spid="8210" grpId="0" animBg="1"/>
      <p:bldP spid="8249" grpId="0" animBg="1"/>
      <p:bldP spid="8256" grpId="0" animBg="1"/>
      <p:bldP spid="8262" grpId="0" animBg="1"/>
      <p:bldP spid="8268" grpId="0" animBg="1" autoUpdateAnimBg="0"/>
      <p:bldP spid="8241" grpId="0" animBg="1"/>
      <p:bldP spid="8301" grpId="0" animBg="1"/>
      <p:bldP spid="8302" grpId="0" animBg="1"/>
      <p:bldP spid="8303" grpId="0" autoUpdateAnimBg="0"/>
      <p:bldP spid="8307" grpId="0" animBg="1"/>
      <p:bldP spid="8308" grpId="0" animBg="1"/>
      <p:bldP spid="8306" grpId="0" animBg="1"/>
      <p:bldP spid="8266" grpId="0" animBg="1"/>
      <p:bldP spid="8267" grpId="0" animBg="1"/>
      <p:bldP spid="83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310313" y="1385888"/>
            <a:ext cx="3810000" cy="3886200"/>
            <a:chOff x="960" y="1727"/>
            <a:chExt cx="2400" cy="2448"/>
          </a:xfrm>
        </p:grpSpPr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960" y="3043"/>
              <a:ext cx="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 flipH="1">
              <a:off x="1315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 flipH="1">
              <a:off x="15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 flipH="1">
              <a:off x="1849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>
              <a:off x="23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 flipH="1">
              <a:off x="2649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 flipH="1">
              <a:off x="2915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 flipH="1">
              <a:off x="3182" y="2952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 rot="-16200000">
              <a:off x="900" y="2951"/>
              <a:ext cx="24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rot="5400000" flipH="1">
              <a:off x="2120" y="1861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 rot="5400000" flipH="1">
              <a:off x="2120" y="2133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43"/>
            <p:cNvSpPr>
              <a:spLocks noChangeShapeType="1"/>
            </p:cNvSpPr>
            <p:nvPr/>
          </p:nvSpPr>
          <p:spPr bwMode="auto">
            <a:xfrm rot="5400000" flipH="1">
              <a:off x="2120" y="2405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 rot="5400000" flipH="1">
              <a:off x="2120" y="2677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 rot="5400000" flipH="1">
              <a:off x="2121" y="3221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6"/>
            <p:cNvSpPr>
              <a:spLocks noChangeShapeType="1"/>
            </p:cNvSpPr>
            <p:nvPr/>
          </p:nvSpPr>
          <p:spPr bwMode="auto">
            <a:xfrm rot="5400000" flipH="1">
              <a:off x="2121" y="3493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 rot="5400000" flipH="1">
              <a:off x="2121" y="3765"/>
              <a:ext cx="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56" name="AutoShape 92"/>
          <p:cNvSpPr>
            <a:spLocks noChangeArrowheads="1"/>
          </p:cNvSpPr>
          <p:nvPr/>
        </p:nvSpPr>
        <p:spPr bwMode="auto">
          <a:xfrm>
            <a:off x="3429000" y="49530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AutoShape 91"/>
          <p:cNvSpPr>
            <a:spLocks noChangeArrowheads="1"/>
          </p:cNvSpPr>
          <p:nvPr/>
        </p:nvSpPr>
        <p:spPr bwMode="auto">
          <a:xfrm>
            <a:off x="5454650" y="57658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AutoShape 90"/>
          <p:cNvSpPr>
            <a:spLocks noChangeArrowheads="1"/>
          </p:cNvSpPr>
          <p:nvPr/>
        </p:nvSpPr>
        <p:spPr bwMode="auto">
          <a:xfrm>
            <a:off x="2286000" y="49530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3886200" y="5867401"/>
            <a:ext cx="381000" cy="866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05000" y="914400"/>
          <a:ext cx="593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3" imgW="2184120" imgH="203040" progId="Equation.3">
                  <p:embed/>
                </p:oleObj>
              </mc:Choice>
              <mc:Fallback>
                <p:oleObj name="Equation" r:id="rId3" imgW="2184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14400"/>
                        <a:ext cx="59372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28800" y="152401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Let's eliminate the parameter.   Based on our curve we'd expect to get the equation of an ellipse.</a:t>
            </a: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8670925" y="2249489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8094663" y="1679575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7232650" y="34036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55"/>
          <p:cNvSpPr>
            <a:spLocks noChangeArrowheads="1"/>
          </p:cNvSpPr>
          <p:nvPr/>
        </p:nvSpPr>
        <p:spPr bwMode="auto">
          <a:xfrm>
            <a:off x="8915400" y="3376614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Oval 64"/>
          <p:cNvSpPr>
            <a:spLocks noChangeArrowheads="1"/>
          </p:cNvSpPr>
          <p:nvPr/>
        </p:nvSpPr>
        <p:spPr bwMode="auto">
          <a:xfrm>
            <a:off x="7573963" y="4557714"/>
            <a:ext cx="152400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Oval 65"/>
          <p:cNvSpPr>
            <a:spLocks noChangeArrowheads="1"/>
          </p:cNvSpPr>
          <p:nvPr/>
        </p:nvSpPr>
        <p:spPr bwMode="auto">
          <a:xfrm>
            <a:off x="8077200" y="5105400"/>
            <a:ext cx="152400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6" name="Oval 72"/>
          <p:cNvSpPr>
            <a:spLocks noChangeArrowheads="1"/>
          </p:cNvSpPr>
          <p:nvPr/>
        </p:nvSpPr>
        <p:spPr bwMode="auto">
          <a:xfrm>
            <a:off x="8918575" y="3416300"/>
            <a:ext cx="152400" cy="141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1752600" y="16764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When you want to eliminate the parameter and you have trig functions, it is not easy to solve for </a:t>
            </a:r>
            <a:r>
              <a:rPr lang="en-US" b="1" i="1">
                <a:solidFill>
                  <a:srgbClr val="A50021"/>
                </a:solidFill>
              </a:rPr>
              <a:t>t</a:t>
            </a:r>
            <a:r>
              <a:rPr lang="en-US" b="1">
                <a:solidFill>
                  <a:srgbClr val="A50021"/>
                </a:solidFill>
              </a:rPr>
              <a:t>.  Instead you solve for cos </a:t>
            </a:r>
            <a:r>
              <a:rPr lang="en-US" b="1" i="1">
                <a:solidFill>
                  <a:srgbClr val="A50021"/>
                </a:solidFill>
              </a:rPr>
              <a:t>t</a:t>
            </a:r>
            <a:r>
              <a:rPr lang="en-US" b="1">
                <a:solidFill>
                  <a:srgbClr val="A50021"/>
                </a:solidFill>
              </a:rPr>
              <a:t> and sin </a:t>
            </a:r>
            <a:r>
              <a:rPr lang="en-US" b="1" i="1">
                <a:solidFill>
                  <a:srgbClr val="A50021"/>
                </a:solidFill>
              </a:rPr>
              <a:t>t </a:t>
            </a:r>
            <a:r>
              <a:rPr lang="en-US" b="1">
                <a:solidFill>
                  <a:srgbClr val="A50021"/>
                </a:solidFill>
              </a:rPr>
              <a:t>and substitute them in the Pythagorean Identity:</a:t>
            </a:r>
          </a:p>
        </p:txBody>
      </p:sp>
      <p:graphicFrame>
        <p:nvGraphicFramePr>
          <p:cNvPr id="11339" name="Object 75"/>
          <p:cNvGraphicFramePr>
            <a:graphicFrameLocks noChangeAspect="1"/>
          </p:cNvGraphicFramePr>
          <p:nvPr/>
        </p:nvGraphicFramePr>
        <p:xfrm>
          <a:off x="2209800" y="4267200"/>
          <a:ext cx="26670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5" imgW="1028520" imgH="203040" progId="Equation.3">
                  <p:embed/>
                </p:oleObj>
              </mc:Choice>
              <mc:Fallback>
                <p:oleObj name="Equation" r:id="rId5" imgW="1028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26670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2590800" y="13716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1828800" y="13716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28956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19050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2514600" y="990600"/>
            <a:ext cx="6858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4724400" y="13716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3886200" y="13716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39624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49530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4648200" y="990600"/>
            <a:ext cx="6858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/>
        </p:nvGraphicFramePr>
        <p:xfrm>
          <a:off x="1752600" y="5791200"/>
          <a:ext cx="5124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7" imgW="2082600" imgH="393480" progId="Equation.3">
                  <p:embed/>
                </p:oleObj>
              </mc:Choice>
              <mc:Fallback>
                <p:oleObj name="Equation" r:id="rId7" imgW="2082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512445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2" name="Object 88"/>
          <p:cNvGraphicFramePr>
            <a:graphicFrameLocks noChangeAspect="1"/>
          </p:cNvGraphicFramePr>
          <p:nvPr/>
        </p:nvGraphicFramePr>
        <p:xfrm>
          <a:off x="2073276" y="4759325"/>
          <a:ext cx="2633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9" imgW="1015920" imgH="469800" progId="Equation.3">
                  <p:embed/>
                </p:oleObj>
              </mc:Choice>
              <mc:Fallback>
                <p:oleObj name="Equation" r:id="rId9" imgW="101592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6" y="4759325"/>
                        <a:ext cx="26336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7" name="Object 93"/>
          <p:cNvGraphicFramePr>
            <a:graphicFrameLocks noChangeAspect="1"/>
          </p:cNvGraphicFramePr>
          <p:nvPr/>
        </p:nvGraphicFramePr>
        <p:xfrm>
          <a:off x="5105400" y="4419601"/>
          <a:ext cx="20399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11" imgW="787320" imgH="431640" progId="Equation.3">
                  <p:embed/>
                </p:oleObj>
              </mc:Choice>
              <mc:Fallback>
                <p:oleObj name="Equation" r:id="rId11" imgW="7873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19601"/>
                        <a:ext cx="2039938" cy="1120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6934200" y="5486401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Here is the rectangular version of our ellipse.  You can see it matches!</a:t>
            </a:r>
          </a:p>
        </p:txBody>
      </p:sp>
      <p:sp>
        <p:nvSpPr>
          <p:cNvPr id="11359" name="Freeform 95"/>
          <p:cNvSpPr>
            <a:spLocks/>
          </p:cNvSpPr>
          <p:nvPr/>
        </p:nvSpPr>
        <p:spPr bwMode="auto">
          <a:xfrm>
            <a:off x="7302500" y="1689100"/>
            <a:ext cx="1727200" cy="3505200"/>
          </a:xfrm>
          <a:custGeom>
            <a:avLst/>
            <a:gdLst/>
            <a:ahLst/>
            <a:cxnLst>
              <a:cxn ang="0">
                <a:pos x="1064" y="1144"/>
              </a:cxn>
              <a:cxn ang="0">
                <a:pos x="1064" y="760"/>
              </a:cxn>
              <a:cxn ang="0">
                <a:pos x="920" y="376"/>
              </a:cxn>
              <a:cxn ang="0">
                <a:pos x="536" y="40"/>
              </a:cxn>
              <a:cxn ang="0">
                <a:pos x="344" y="136"/>
              </a:cxn>
              <a:cxn ang="0">
                <a:pos x="104" y="472"/>
              </a:cxn>
              <a:cxn ang="0">
                <a:pos x="8" y="1144"/>
              </a:cxn>
              <a:cxn ang="0">
                <a:pos x="56" y="1528"/>
              </a:cxn>
              <a:cxn ang="0">
                <a:pos x="200" y="1864"/>
              </a:cxn>
              <a:cxn ang="0">
                <a:pos x="536" y="2200"/>
              </a:cxn>
              <a:cxn ang="0">
                <a:pos x="872" y="1912"/>
              </a:cxn>
              <a:cxn ang="0">
                <a:pos x="1016" y="1528"/>
              </a:cxn>
              <a:cxn ang="0">
                <a:pos x="1064" y="1144"/>
              </a:cxn>
            </a:cxnLst>
            <a:rect l="0" t="0" r="r" b="b"/>
            <a:pathLst>
              <a:path w="1088" h="2208">
                <a:moveTo>
                  <a:pt x="1064" y="1144"/>
                </a:moveTo>
                <a:cubicBezTo>
                  <a:pt x="1072" y="1016"/>
                  <a:pt x="1088" y="888"/>
                  <a:pt x="1064" y="760"/>
                </a:cubicBezTo>
                <a:cubicBezTo>
                  <a:pt x="1040" y="632"/>
                  <a:pt x="1008" y="496"/>
                  <a:pt x="920" y="376"/>
                </a:cubicBezTo>
                <a:cubicBezTo>
                  <a:pt x="832" y="256"/>
                  <a:pt x="632" y="80"/>
                  <a:pt x="536" y="40"/>
                </a:cubicBezTo>
                <a:cubicBezTo>
                  <a:pt x="440" y="0"/>
                  <a:pt x="416" y="64"/>
                  <a:pt x="344" y="136"/>
                </a:cubicBezTo>
                <a:cubicBezTo>
                  <a:pt x="272" y="208"/>
                  <a:pt x="160" y="304"/>
                  <a:pt x="104" y="472"/>
                </a:cubicBezTo>
                <a:cubicBezTo>
                  <a:pt x="48" y="640"/>
                  <a:pt x="16" y="968"/>
                  <a:pt x="8" y="1144"/>
                </a:cubicBezTo>
                <a:cubicBezTo>
                  <a:pt x="0" y="1320"/>
                  <a:pt x="24" y="1408"/>
                  <a:pt x="56" y="1528"/>
                </a:cubicBezTo>
                <a:cubicBezTo>
                  <a:pt x="88" y="1648"/>
                  <a:pt x="120" y="1752"/>
                  <a:pt x="200" y="1864"/>
                </a:cubicBezTo>
                <a:cubicBezTo>
                  <a:pt x="280" y="1976"/>
                  <a:pt x="424" y="2192"/>
                  <a:pt x="536" y="2200"/>
                </a:cubicBezTo>
                <a:cubicBezTo>
                  <a:pt x="648" y="2208"/>
                  <a:pt x="792" y="2024"/>
                  <a:pt x="872" y="1912"/>
                </a:cubicBezTo>
                <a:cubicBezTo>
                  <a:pt x="952" y="1800"/>
                  <a:pt x="984" y="1656"/>
                  <a:pt x="1016" y="1528"/>
                </a:cubicBezTo>
                <a:cubicBezTo>
                  <a:pt x="1048" y="1400"/>
                  <a:pt x="1056" y="1272"/>
                  <a:pt x="1064" y="1144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 rot="21044961" flipH="1">
            <a:off x="7621589" y="1914526"/>
            <a:ext cx="238125" cy="169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 flipH="1" flipV="1">
            <a:off x="8839200" y="2362200"/>
            <a:ext cx="762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 rot="21044961">
            <a:off x="7339013" y="3857626"/>
            <a:ext cx="50800" cy="3159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 rot="21044961" flipV="1">
            <a:off x="8839200" y="4006851"/>
            <a:ext cx="101600" cy="250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" grpId="0" animBg="1"/>
      <p:bldP spid="11355" grpId="0" animBg="1"/>
      <p:bldP spid="11354" grpId="0" animBg="1"/>
      <p:bldP spid="11353" grpId="0" animBg="1"/>
      <p:bldP spid="11337" grpId="0" autoUpdateAnimBg="0"/>
      <p:bldP spid="11340" grpId="0" animBg="1"/>
      <p:bldP spid="11341" grpId="0" animBg="1"/>
      <p:bldP spid="11342" grpId="0" autoUpdateAnimBg="0"/>
      <p:bldP spid="11343" grpId="0" autoUpdateAnimBg="0"/>
      <p:bldP spid="11344" grpId="0" animBg="1"/>
      <p:bldP spid="11345" grpId="0" animBg="1"/>
      <p:bldP spid="11346" grpId="0" animBg="1"/>
      <p:bldP spid="11347" grpId="0" autoUpdateAnimBg="0"/>
      <p:bldP spid="11348" grpId="0" autoUpdateAnimBg="0"/>
      <p:bldP spid="11349" grpId="0" animBg="1"/>
      <p:bldP spid="113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76400" y="212726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Example 1: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33801" y="304801"/>
          <a:ext cx="3235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3" imgW="1422360" imgH="241200" progId="Equation.DSMT4">
                  <p:embed/>
                </p:oleObj>
              </mc:Choice>
              <mc:Fallback>
                <p:oleObj name="Equation" r:id="rId3" imgW="14223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304801"/>
                        <a:ext cx="3235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1" name="Group 51"/>
          <p:cNvGrpSpPr>
            <a:grpSpLocks/>
          </p:cNvGrpSpPr>
          <p:nvPr/>
        </p:nvGrpSpPr>
        <p:grpSpPr bwMode="auto">
          <a:xfrm>
            <a:off x="2133601" y="1066800"/>
            <a:ext cx="5170489" cy="1295400"/>
            <a:chOff x="384" y="672"/>
            <a:chExt cx="3257" cy="816"/>
          </a:xfrm>
        </p:grpSpPr>
        <p:pic>
          <p:nvPicPr>
            <p:cNvPr id="30724" name="Picture 4" descr="TI89phot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672"/>
              <a:ext cx="398" cy="816"/>
            </a:xfrm>
            <a:prstGeom prst="rect">
              <a:avLst/>
            </a:prstGeom>
            <a:noFill/>
          </p:spPr>
        </p:pic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1190" y="841"/>
              <a:ext cx="2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To graph on the </a:t>
              </a:r>
              <a:r>
                <a:rPr lang="en-US" dirty="0"/>
                <a:t>TI-84 Plus:</a:t>
              </a:r>
              <a:endParaRPr lang="en-US" dirty="0"/>
            </a:p>
          </p:txBody>
        </p:sp>
      </p:grp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455988" y="22098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MODE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495801" y="2209800"/>
            <a:ext cx="1725613" cy="457200"/>
          </a:xfrm>
          <a:prstGeom prst="rect">
            <a:avLst/>
          </a:prstGeom>
          <a:solidFill>
            <a:srgbClr val="E1FFE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Graph…….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6477000" y="2057400"/>
            <a:ext cx="457200" cy="762000"/>
            <a:chOff x="2736" y="1104"/>
            <a:chExt cx="288" cy="480"/>
          </a:xfrm>
        </p:grpSpPr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2736" y="1104"/>
              <a:ext cx="288" cy="4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2850" y="1232"/>
              <a:ext cx="102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126"/>
                </a:cxn>
                <a:cxn ang="0">
                  <a:pos x="0" y="232"/>
                </a:cxn>
                <a:cxn ang="0">
                  <a:pos x="0" y="0"/>
                </a:cxn>
              </a:cxnLst>
              <a:rect l="0" t="0" r="r" b="b"/>
              <a:pathLst>
                <a:path w="102" h="232">
                  <a:moveTo>
                    <a:pt x="0" y="0"/>
                  </a:moveTo>
                  <a:lnTo>
                    <a:pt x="102" y="126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391400" y="2209800"/>
            <a:ext cx="609600" cy="4572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8534400" y="2209800"/>
            <a:ext cx="990600" cy="457200"/>
            <a:chOff x="4032" y="1200"/>
            <a:chExt cx="624" cy="288"/>
          </a:xfrm>
        </p:grpSpPr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>
              <a:off x="4032" y="1200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036" y="1232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ENTER</a:t>
              </a:r>
            </a:p>
          </p:txBody>
        </p:sp>
      </p:grp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010400" y="2819400"/>
            <a:ext cx="1512888" cy="336550"/>
          </a:xfrm>
          <a:prstGeom prst="rect">
            <a:avLst/>
          </a:prstGeom>
          <a:solidFill>
            <a:srgbClr val="E1FFE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PARAMETRIC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2913063" y="3505200"/>
            <a:ext cx="609600" cy="457200"/>
            <a:chOff x="1632" y="2208"/>
            <a:chExt cx="384" cy="288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632" y="2208"/>
              <a:ext cx="384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1632" y="220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Y=</a:t>
              </a:r>
            </a:p>
          </p:txBody>
        </p:sp>
      </p:grp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751263" y="3200400"/>
            <a:ext cx="1981200" cy="1219200"/>
          </a:xfrm>
          <a:prstGeom prst="rect">
            <a:avLst/>
          </a:prstGeom>
          <a:solidFill>
            <a:srgbClr val="E1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3979863" y="3276600"/>
          <a:ext cx="167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6" imgW="672840" imgH="203040" progId="Equation.DSMT4">
                  <p:embed/>
                </p:oleObj>
              </mc:Choice>
              <mc:Fallback>
                <p:oleObj name="Equation" r:id="rId6" imgW="672840" imgH="2030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3276600"/>
                        <a:ext cx="1676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979864" y="3835400"/>
          <a:ext cx="1044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4" y="3835400"/>
                        <a:ext cx="104457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AutoShape 25"/>
          <p:cNvSpPr>
            <a:spLocks noChangeAspect="1" noChangeArrowheads="1"/>
          </p:cNvSpPr>
          <p:nvPr/>
        </p:nvSpPr>
        <p:spPr bwMode="auto">
          <a:xfrm>
            <a:off x="6037263" y="3505200"/>
            <a:ext cx="812800" cy="452438"/>
          </a:xfrm>
          <a:prstGeom prst="roundRect">
            <a:avLst>
              <a:gd name="adj" fmla="val 16667"/>
            </a:avLst>
          </a:prstGeom>
          <a:solidFill>
            <a:srgbClr val="FEC02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2nd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7027863" y="3505200"/>
            <a:ext cx="533400" cy="457200"/>
            <a:chOff x="3696" y="2256"/>
            <a:chExt cx="336" cy="288"/>
          </a:xfrm>
        </p:grpSpPr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3696" y="2256"/>
              <a:ext cx="336" cy="28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FEC024"/>
                </a:solidFill>
              </a:endParaRPr>
            </a:p>
          </p:txBody>
        </p:sp>
        <p:graphicFrame>
          <p:nvGraphicFramePr>
            <p:cNvPr id="30747" name="Object 27"/>
            <p:cNvGraphicFramePr>
              <a:graphicFrameLocks noChangeAspect="1"/>
            </p:cNvGraphicFramePr>
            <p:nvPr/>
          </p:nvGraphicFramePr>
          <p:xfrm>
            <a:off x="3725" y="2274"/>
            <a:ext cx="24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6" name="Equation" r:id="rId10" imgW="228600" imgH="215640" progId="Equation.DSMT4">
                    <p:embed/>
                  </p:oleObj>
                </mc:Choice>
                <mc:Fallback>
                  <p:oleObj name="Equation" r:id="rId10" imgW="228600" imgH="21564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5" y="2274"/>
                          <a:ext cx="242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7713663" y="35052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8628063" y="35052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9525000" y="3505200"/>
            <a:ext cx="990600" cy="457200"/>
            <a:chOff x="4032" y="1200"/>
            <a:chExt cx="624" cy="288"/>
          </a:xfrm>
        </p:grpSpPr>
        <p:sp>
          <p:nvSpPr>
            <p:cNvPr id="30753" name="AutoShape 33"/>
            <p:cNvSpPr>
              <a:spLocks noChangeArrowheads="1"/>
            </p:cNvSpPr>
            <p:nvPr/>
          </p:nvSpPr>
          <p:spPr bwMode="auto">
            <a:xfrm>
              <a:off x="4032" y="1200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4036" y="1232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ENTER</a:t>
              </a:r>
            </a:p>
          </p:txBody>
        </p:sp>
      </p:grpSp>
      <p:sp>
        <p:nvSpPr>
          <p:cNvPr id="30755" name="Line 35"/>
          <p:cNvSpPr>
            <a:spLocks noChangeShapeType="1"/>
          </p:cNvSpPr>
          <p:nvPr/>
        </p:nvSpPr>
        <p:spPr bwMode="auto">
          <a:xfrm flipH="1" flipV="1">
            <a:off x="5638800" y="3581400"/>
            <a:ext cx="30480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2743200" y="4800602"/>
            <a:ext cx="1295400" cy="461963"/>
            <a:chOff x="720" y="816"/>
            <a:chExt cx="960" cy="291"/>
          </a:xfrm>
        </p:grpSpPr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720" y="816"/>
              <a:ext cx="96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Text Box 47"/>
            <p:cNvSpPr txBox="1">
              <a:spLocks noChangeArrowheads="1"/>
            </p:cNvSpPr>
            <p:nvPr/>
          </p:nvSpPr>
          <p:spPr bwMode="auto">
            <a:xfrm>
              <a:off x="720" y="816"/>
              <a:ext cx="8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MODE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30772" name="Object 52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12" imgW="190440" imgH="139680" progId="Equation.DSMT4">
                  <p:embed/>
                </p:oleObj>
              </mc:Choice>
              <mc:Fallback>
                <p:oleObj name="Equation" r:id="rId12" imgW="190440" imgH="13968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3" name="Picture 53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2000"/>
          </a:blip>
          <a:srcRect/>
          <a:stretch>
            <a:fillRect/>
          </a:stretch>
        </p:blipFill>
        <p:spPr bwMode="auto">
          <a:xfrm>
            <a:off x="6248400" y="4419601"/>
            <a:ext cx="3276600" cy="221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 autoUpdateAnimBg="0"/>
      <p:bldP spid="30727" grpId="0" animBg="1" autoUpdateAnimBg="0"/>
      <p:bldP spid="30731" grpId="0" animBg="1" autoUpdateAnimBg="0"/>
      <p:bldP spid="30735" grpId="0" animBg="1" autoUpdateAnimBg="0"/>
      <p:bldP spid="30742" grpId="0" animBg="1"/>
      <p:bldP spid="30745" grpId="0" animBg="1" autoUpdateAnimBg="0"/>
      <p:bldP spid="30748" grpId="0" animBg="1" autoUpdateAnimBg="0"/>
      <p:bldP spid="30751" grpId="0" animBg="1" autoUpdateAnimBg="0"/>
      <p:bldP spid="307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819401" y="1523998"/>
            <a:ext cx="1600201" cy="461963"/>
            <a:chOff x="576" y="-1392"/>
            <a:chExt cx="1008" cy="291"/>
          </a:xfrm>
        </p:grpSpPr>
        <p:sp>
          <p:nvSpPr>
            <p:cNvPr id="5" name="Rectangle 40"/>
            <p:cNvSpPr>
              <a:spLocks noChangeArrowheads="1"/>
            </p:cNvSpPr>
            <p:nvPr/>
          </p:nvSpPr>
          <p:spPr bwMode="auto">
            <a:xfrm>
              <a:off x="624" y="-1392"/>
              <a:ext cx="96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1"/>
            <p:cNvSpPr txBox="1">
              <a:spLocks noChangeArrowheads="1"/>
            </p:cNvSpPr>
            <p:nvPr/>
          </p:nvSpPr>
          <p:spPr bwMode="auto">
            <a:xfrm>
              <a:off x="576" y="-1392"/>
              <a:ext cx="9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WINDOW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590800" y="5105400"/>
            <a:ext cx="1295400" cy="533400"/>
            <a:chOff x="494" y="2400"/>
            <a:chExt cx="960" cy="336"/>
          </a:xfrm>
        </p:grpSpPr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494" y="2448"/>
              <a:ext cx="96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494" y="2400"/>
              <a:ext cx="9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GRAPH</a:t>
              </a:r>
            </a:p>
          </p:txBody>
        </p:sp>
      </p:grp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1066800"/>
            <a:ext cx="3048000" cy="2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0" y="4267200"/>
            <a:ext cx="3048000" cy="2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752601" y="533400"/>
            <a:ext cx="472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We can confirm this algebraically:</a:t>
            </a: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2362201" y="1600201"/>
          <a:ext cx="2079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600201"/>
                        <a:ext cx="2079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Freeform 11"/>
          <p:cNvSpPr>
            <a:spLocks/>
          </p:cNvSpPr>
          <p:nvPr/>
        </p:nvSpPr>
        <p:spPr bwMode="auto">
          <a:xfrm>
            <a:off x="3124200" y="2133600"/>
            <a:ext cx="609600" cy="354012"/>
          </a:xfrm>
          <a:custGeom>
            <a:avLst/>
            <a:gdLst/>
            <a:ahLst/>
            <a:cxnLst>
              <a:cxn ang="0">
                <a:pos x="384" y="48"/>
              </a:cxn>
              <a:cxn ang="0">
                <a:pos x="285" y="186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384" h="223">
                <a:moveTo>
                  <a:pt x="384" y="48"/>
                </a:moveTo>
                <a:cubicBezTo>
                  <a:pt x="368" y="71"/>
                  <a:pt x="333" y="162"/>
                  <a:pt x="285" y="186"/>
                </a:cubicBezTo>
                <a:cubicBezTo>
                  <a:pt x="237" y="210"/>
                  <a:pt x="144" y="223"/>
                  <a:pt x="96" y="192"/>
                </a:cubicBezTo>
                <a:cubicBezTo>
                  <a:pt x="48" y="161"/>
                  <a:pt x="24" y="80"/>
                  <a:pt x="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2667001" y="3048000"/>
          <a:ext cx="10969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5" imgW="482400" imgH="253800" progId="Equation.DSMT4">
                  <p:embed/>
                </p:oleObj>
              </mc:Choice>
              <mc:Fallback>
                <p:oleObj name="Equation" r:id="rId5" imgW="4824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48000"/>
                        <a:ext cx="10969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2514601" y="4114800"/>
          <a:ext cx="9810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4114800"/>
                        <a:ext cx="98107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2438400" y="5029200"/>
          <a:ext cx="8080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80803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5334001" y="1371601"/>
          <a:ext cx="9509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1371601"/>
                        <a:ext cx="9509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7239001" y="1295401"/>
          <a:ext cx="8080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1295401"/>
                        <a:ext cx="8080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AutoShape 17"/>
          <p:cNvSpPr>
            <a:spLocks/>
          </p:cNvSpPr>
          <p:nvPr/>
        </p:nvSpPr>
        <p:spPr bwMode="auto">
          <a:xfrm rot="5400000">
            <a:off x="6667500" y="876300"/>
            <a:ext cx="304800" cy="2362200"/>
          </a:xfrm>
          <a:prstGeom prst="rightBrace">
            <a:avLst>
              <a:gd name="adj1" fmla="val 64583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562601" y="22860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parabolic function</a:t>
            </a:r>
          </a:p>
        </p:txBody>
      </p:sp>
      <p:graphicFrame>
        <p:nvGraphicFramePr>
          <p:cNvPr id="31764" name="Object 20"/>
          <p:cNvGraphicFramePr>
            <a:graphicFrameLocks noChangeAspect="1"/>
          </p:cNvGraphicFramePr>
          <p:nvPr/>
        </p:nvGraphicFramePr>
        <p:xfrm>
          <a:off x="10210800" y="6477001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14" imgW="190440" imgH="139680" progId="Equation.DSMT4">
                  <p:embed/>
                </p:oleObj>
              </mc:Choice>
              <mc:Fallback>
                <p:oleObj name="Equation" r:id="rId14" imgW="190440" imgH="1396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6477001"/>
                        <a:ext cx="2921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724400" y="2743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equation on x-y describes where the particle has been, but it doesn’t tell us when the particle was at a particular point. The </a:t>
            </a:r>
            <a:r>
              <a:rPr lang="en-US" b="1" dirty="0"/>
              <a:t>parametric equations </a:t>
            </a:r>
            <a:r>
              <a:rPr lang="en-US" dirty="0"/>
              <a:t>have an advantage, they tell us when the particle was at a point. They also indicate the direction of the motion.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utoUpdateAnimBg="0"/>
      <p:bldP spid="31755" grpId="0" animBg="1"/>
      <p:bldP spid="31761" grpId="0" animBg="1"/>
      <p:bldP spid="31762" grpId="0" autoUpdateAnimBg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497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1.4</dc:title>
  <dc:subject>Parametric Equations</dc:subject>
  <dc:creator>Gregory Kelly</dc:creator>
  <cp:lastModifiedBy>Kothe, Cesar</cp:lastModifiedBy>
  <cp:revision>65</cp:revision>
  <dcterms:created xsi:type="dcterms:W3CDTF">2003-03-10T20:30:45Z</dcterms:created>
  <dcterms:modified xsi:type="dcterms:W3CDTF">2018-02-19T13:56:22Z</dcterms:modified>
</cp:coreProperties>
</file>