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67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0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5" Type="http://schemas.openxmlformats.org/officeDocument/2006/relationships/image" Target="../media/image4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Relationship Id="rId14" Type="http://schemas.openxmlformats.org/officeDocument/2006/relationships/image" Target="../media/image4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4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54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2" Type="http://schemas.openxmlformats.org/officeDocument/2006/relationships/image" Target="../media/image56.wmf"/><Relationship Id="rId16" Type="http://schemas.openxmlformats.org/officeDocument/2006/relationships/image" Target="../media/image69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5" Type="http://schemas.openxmlformats.org/officeDocument/2006/relationships/image" Target="../media/image68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image" Target="../media/image6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12" Type="http://schemas.openxmlformats.org/officeDocument/2006/relationships/image" Target="../media/image86.wmf"/><Relationship Id="rId2" Type="http://schemas.openxmlformats.org/officeDocument/2006/relationships/image" Target="../media/image76.wmf"/><Relationship Id="rId16" Type="http://schemas.openxmlformats.org/officeDocument/2006/relationships/image" Target="../media/image90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5" Type="http://schemas.openxmlformats.org/officeDocument/2006/relationships/image" Target="../media/image79.wmf"/><Relationship Id="rId15" Type="http://schemas.openxmlformats.org/officeDocument/2006/relationships/image" Target="../media/image89.wmf"/><Relationship Id="rId10" Type="http://schemas.openxmlformats.org/officeDocument/2006/relationships/image" Target="../media/image84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Relationship Id="rId14" Type="http://schemas.openxmlformats.org/officeDocument/2006/relationships/image" Target="../media/image8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9DC21-2AE5-41FC-960C-652A914E3B09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F6B63-72E6-4C5E-BDCA-4AB25F0C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58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49:56.3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10567 5908 0,'0'0'0,"-32"0"16,32 33-16,-65-33 15,33 0-15,-33 64 16,33-32 0,0 1-16,-33-1 15,33 0-15,-33 33 16,65-65-16,-32 32 15,-1 0-15,1 33 16,0-33-16,32 1 16,-65 31-16,65-64 15,0 32-15,-32 1 16,32-1-16,0-32 15,-32 32 1,32-32-16,0 33 16,0-33 77,0-33-77</inkml:trace>
  <inkml:trace contextRef="#ctx0" brushRef="#br0" timeOffset="888">9985 5779 0,'0'0'78,"0"0"-78,65 0 15,-65 0 1,32 0-16,-32 0 16,65 0-16,-65 0 15,65 0-15,-65 0 16,32 0-1,-32 0-15,32 0 16,-32 0 0,33 0-1,-1 0 1,-32 0-1,32 0-15,-32 0 32,33 0-17,-1 0 1,-32 0 31,32 0-47,-32 0 15,33 0 1,-33-32 15,32 32 0,0 0-15,-32 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51:24.6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13508 8879 0,'0'0'78,"0"0"-63,0 32 1,0-32-16,0 32 15,0-32-15,0 33 16,0-33 15,0 32-15,0 0-1,0-32-15,0 33 16,0-33-16,0 32 16,0 0-1,0-32 1,0 32 15,0-32-15,0 33-1,0-33 1,0 32-1,0 0 1,0-32-16,0 33 16,0-33 15,0 32 0,0 0-31,0-32 16,0 32-1,0-32 1,0 33-1,0-33 17,0 32-17,0 0-15,0-32 78,0 33-62</inkml:trace>
  <inkml:trace contextRef="#ctx0" brushRef="#br0" timeOffset="2992">9145 8976 0,'0'0'94,"0"32"-79,0-32-15,0 32 16,0 1-16,0 31 15,0-32-15,0-32 16,0 33 0,0-1-16,0-32 15,0 32 1,0-32-1,33 33 1,-33-1 0,0-32-16,0 32 15,0-32-15,0 32 16,0-32-16,0 33 31,0-1 0,0-32-15,0 32-1,0-32 32</inkml:trace>
  <inkml:trace contextRef="#ctx0" brushRef="#br0" timeOffset="4360">10309 8911 0,'0'0'31,"0"0"-31,0 0 16,0 32-16,0 1 15,0-1-15,0-32 16,0 32 0,0 1-1,0-33-15,0 32 16,0 0-1,0 0 1,0-32-16,0 33 16,0-33-16,0 32 15,0-32-15,0 32 16,0 1-1,0-33-15,0 32 16,0-32 15,0 32-31,0 0 31,0-32-15,0 33 0,0-33-16,0 32 15,0-32 1,0 32-1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52:23.1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10567 5908 0,'0'0'0,"-32"0"16,32 33-16,-65-33 15,33 0-15,-33 64 16,33-32 0,0 1-16,-33-1 15,33 0-15,-33 33 16,65-65-16,-32 32 15,-1 0-15,1 33 16,0-33-16,32 1 16,-65 31-16,65-64 15,0 32-15,-32 1 16,32-1-16,0-32 15,-32 32 1,32-32-16,0 33 16,0-33 77,0-33-77</inkml:trace>
  <inkml:trace contextRef="#ctx0" brushRef="#br0" timeOffset="1">9985 5779 0,'0'0'78,"0"0"-78,65 0 15,-65 0 1,32 0-16,-32 0 16,65 0-16,-65 0 15,65 0-15,-65 0 16,32 0-1,-32 0-15,32 0 16,-32 0 0,33 0-1,-1 0 1,-32 0-1,32 0-15,-32 0 32,33 0-17,-1 0 1,-32 0 31,32 0-47,-32 0 15,33 0 1,-33-32 15,32 32 0,0 0-15,-32 0-1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54:27.0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10567 5908 0,'0'0'0,"-32"0"16,32 33-16,-65-33 15,33 0-15,-33 64 16,33-32 0,0 1-16,-33-1 15,33 0-15,-33 33 16,65-65-16,-32 32 15,-1 0-15,1 33 16,0-33-16,32 1 16,-65 31-16,65-64 15,0 32-15,-32 1 16,32-1-16,0-32 15,-32 32 1,32-32-16,0 33 16,0-33 77,0-33-77</inkml:trace>
  <inkml:trace contextRef="#ctx0" brushRef="#br0" timeOffset="1">9985 5779 0,'0'0'78,"0"0"-78,65 0 15,-65 0 1,32 0-16,-32 0 16,65 0-16,-65 0 15,65 0-15,-65 0 16,32 0-1,-32 0-15,32 0 16,-32 0 0,33 0-1,-1 0 1,-32 0-1,32 0-15,-32 0 32,33 0-17,-1 0 1,-32 0 31,32 0-47,-32 0 15,33 0 1,-33-32 15,32 32 0,0 0-15,-32 0-1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56:09.6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12215 7878 0,'0'0'62,"0"32"-62,0-32 16,0 32-16,0-32 15,0 33-15,0-1 16,0 0-16,0 1 16,0-1-16,0-32 15,0 32-15,0 0 16,0-32-16,0 33 15,0-1-15,0-32 16,0 32-16,0-32 16,0 33-1,0-1-15,33-32 31,-33 32-15,0-32 0,0 32-16,0-32 31,0 33-16,0-1-15,0 0 32,0-32 202,0 33-219,0-1 1,0-32 109,0 32-94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57:29.1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10567 5908 0,'0'0'0,"-32"0"16,32 33-16,-65-33 15,33 0-15,-33 64 16,33-32 0,0 1-16,-33-1 15,33 0-15,-33 33 16,65-65-16,-32 32 15,-1 0-15,1 33 16,0-33-16,32 1 16,-65 31-16,65-64 15,0 32-15,-32 1 16,32-1-16,0-32 15,-32 32 1,32-32-16,0 33 16,0-33 77,0-33-77</inkml:trace>
  <inkml:trace contextRef="#ctx0" brushRef="#br0" timeOffset="1">9985 5779 0,'0'0'78,"0"0"-78,65 0 15,-65 0 1,32 0-16,-32 0 16,65 0-16,-65 0 15,65 0-15,-65 0 16,32 0-1,-32 0-15,32 0 16,-32 0 0,33 0-1,-1 0 1,-32 0-1,32 0-15,-32 0 32,33 0-17,-1 0 1,-32 0 31,32 0-47,-32 0 15,33 0 1,-33-32 15,32 32 0,0 0-15,-32 0-1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57:29.1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12215 7878 0,'0'0'62,"0"32"-62,0-32 16,0 32-16,0-32 15,0 33-15,0-1 16,0 0-16,0 1 16,0-1-16,0-32 15,0 32-15,0 0 16,0-32-16,0 33 15,0-1-15,0-32 16,0 32-16,0-32 16,0 33-1,0-1-15,33-32 31,-33 32-15,0-32 0,0 32-16,0-32 31,0 33-16,0-1-15,0 0 32,0-32 202,0 33-219,0-1 1,0-32 109,0 32-94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58:39.9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10567 5908 0,'0'0'0,"-32"0"16,32 33-16,-65-33 15,33 0-15,-33 64 16,33-32 0,0 1-16,-33-1 15,33 0-15,-33 33 16,65-65-16,-32 32 15,-1 0-15,1 33 16,0-33-16,32 1 16,-65 31-16,65-64 15,0 32-15,-32 1 16,32-1-16,0-32 15,-32 32 1,32-32-16,0 33 16,0-33 77,0-33-77</inkml:trace>
  <inkml:trace contextRef="#ctx0" brushRef="#br0" timeOffset="1">9985 5779 0,'0'0'78,"0"0"-78,65 0 15,-65 0 1,32 0-16,-32 0 16,65 0-16,-65 0 15,65 0-15,-65 0 16,32 0-1,-32 0-15,32 0 16,-32 0 0,33 0-1,-1 0 1,-32 0-1,32 0-15,-32 0 32,33 0-17,-1 0 1,-32 0 31,32 0-47,-32 0 15,33 0 1,-33-32 15,32 32 0,0 0-15,-32 0-1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9T18:58:39.9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12215 7878 0,'0'0'62,"0"32"-62,0-32 16,0 32-16,0-32 15,0 33-15,0-1 16,0 0-16,0 1 16,0-1-16,0-32 15,0 32-15,0 0 16,0-32-16,0 33 15,0-1-15,0-32 16,0 32-16,0-32 16,0 33-1,0-1-15,33-32 31,-33 32-15,0-32 0,0 32-16,0-32 31,0 33-16,0-1-15,0 0 32,0-32 202,0 33-219,0-1 1,0-32 109,0 32-94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6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0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3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3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9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1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0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0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7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8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6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2376-482E-46ED-9984-28ADDC5483EA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E33FD-7C30-4818-AFF9-531C68885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8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82.wmf"/><Relationship Id="rId26" Type="http://schemas.openxmlformats.org/officeDocument/2006/relationships/image" Target="../media/image86.wmf"/><Relationship Id="rId3" Type="http://schemas.openxmlformats.org/officeDocument/2006/relationships/oleObject" Target="../embeddings/oleObject78.bin"/><Relationship Id="rId21" Type="http://schemas.openxmlformats.org/officeDocument/2006/relationships/oleObject" Target="../embeddings/oleObject87.bin"/><Relationship Id="rId34" Type="http://schemas.openxmlformats.org/officeDocument/2006/relationships/image" Target="../media/image90.wmf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79.wmf"/><Relationship Id="rId17" Type="http://schemas.openxmlformats.org/officeDocument/2006/relationships/oleObject" Target="../embeddings/oleObject85.bin"/><Relationship Id="rId25" Type="http://schemas.openxmlformats.org/officeDocument/2006/relationships/oleObject" Target="../embeddings/oleObject89.bin"/><Relationship Id="rId3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1.wmf"/><Relationship Id="rId20" Type="http://schemas.openxmlformats.org/officeDocument/2006/relationships/image" Target="../media/image83.wmf"/><Relationship Id="rId29" Type="http://schemas.openxmlformats.org/officeDocument/2006/relationships/oleObject" Target="../embeddings/oleObject91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82.bin"/><Relationship Id="rId24" Type="http://schemas.openxmlformats.org/officeDocument/2006/relationships/image" Target="../media/image85.wmf"/><Relationship Id="rId32" Type="http://schemas.openxmlformats.org/officeDocument/2006/relationships/image" Target="../media/image89.wmf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23" Type="http://schemas.openxmlformats.org/officeDocument/2006/relationships/oleObject" Target="../embeddings/oleObject88.bin"/><Relationship Id="rId28" Type="http://schemas.openxmlformats.org/officeDocument/2006/relationships/image" Target="../media/image87.wmf"/><Relationship Id="rId10" Type="http://schemas.openxmlformats.org/officeDocument/2006/relationships/image" Target="../media/image78.wmf"/><Relationship Id="rId19" Type="http://schemas.openxmlformats.org/officeDocument/2006/relationships/oleObject" Target="../embeddings/oleObject86.bin"/><Relationship Id="rId31" Type="http://schemas.openxmlformats.org/officeDocument/2006/relationships/oleObject" Target="../embeddings/oleObject92.bin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80.wmf"/><Relationship Id="rId22" Type="http://schemas.openxmlformats.org/officeDocument/2006/relationships/image" Target="../media/image84.wmf"/><Relationship Id="rId27" Type="http://schemas.openxmlformats.org/officeDocument/2006/relationships/oleObject" Target="../embeddings/oleObject90.bin"/><Relationship Id="rId30" Type="http://schemas.openxmlformats.org/officeDocument/2006/relationships/image" Target="../media/image8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2.wmf"/><Relationship Id="rId5" Type="http://schemas.openxmlformats.org/officeDocument/2006/relationships/oleObject" Target="../embeddings/oleObject95.bin"/><Relationship Id="rId4" Type="http://schemas.openxmlformats.org/officeDocument/2006/relationships/image" Target="../media/image9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2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11.bin"/><Relationship Id="rId27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19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2.bin"/><Relationship Id="rId34" Type="http://schemas.openxmlformats.org/officeDocument/2006/relationships/oleObject" Target="../embeddings/oleObject28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4.bin"/><Relationship Id="rId33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20" Type="http://schemas.openxmlformats.org/officeDocument/2006/relationships/image" Target="../media/image28.emf"/><Relationship Id="rId29" Type="http://schemas.openxmlformats.org/officeDocument/2006/relationships/customXml" Target="../ink/ink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1.wmf"/><Relationship Id="rId32" Type="http://schemas.openxmlformats.org/officeDocument/2006/relationships/oleObject" Target="../embeddings/oleObject27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3.bin"/><Relationship Id="rId28" Type="http://schemas.openxmlformats.org/officeDocument/2006/relationships/image" Target="../media/image23.wmf"/><Relationship Id="rId10" Type="http://schemas.openxmlformats.org/officeDocument/2006/relationships/image" Target="../media/image27.emf"/><Relationship Id="rId19" Type="http://schemas.openxmlformats.org/officeDocument/2006/relationships/customXml" Target="../ink/ink2.xml"/><Relationship Id="rId31" Type="http://schemas.openxmlformats.org/officeDocument/2006/relationships/image" Target="../media/image24.wmf"/><Relationship Id="rId4" Type="http://schemas.openxmlformats.org/officeDocument/2006/relationships/image" Target="../media/image13.wmf"/><Relationship Id="rId9" Type="http://schemas.openxmlformats.org/officeDocument/2006/relationships/customXml" Target="../ink/ink1.xml"/><Relationship Id="rId14" Type="http://schemas.openxmlformats.org/officeDocument/2006/relationships/image" Target="../media/image17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25.bin"/><Relationship Id="rId30" Type="http://schemas.openxmlformats.org/officeDocument/2006/relationships/oleObject" Target="../embeddings/oleObject26.bin"/><Relationship Id="rId35" Type="http://schemas.openxmlformats.org/officeDocument/2006/relationships/image" Target="../media/image2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2.wmf"/><Relationship Id="rId26" Type="http://schemas.openxmlformats.org/officeDocument/2006/relationships/image" Target="../media/image35.wmf"/><Relationship Id="rId39" Type="http://schemas.openxmlformats.org/officeDocument/2006/relationships/oleObject" Target="../embeddings/oleObject43.bin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6.bin"/><Relationship Id="rId34" Type="http://schemas.openxmlformats.org/officeDocument/2006/relationships/customXml" Target="../ink/ink9.xml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7.emf"/><Relationship Id="rId17" Type="http://schemas.openxmlformats.org/officeDocument/2006/relationships/oleObject" Target="../embeddings/oleObject34.bin"/><Relationship Id="rId25" Type="http://schemas.openxmlformats.org/officeDocument/2006/relationships/oleObject" Target="../embeddings/oleObject37.bin"/><Relationship Id="rId33" Type="http://schemas.openxmlformats.org/officeDocument/2006/relationships/customXml" Target="../ink/ink8.xml"/><Relationship Id="rId38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emf"/><Relationship Id="rId20" Type="http://schemas.openxmlformats.org/officeDocument/2006/relationships/image" Target="../media/image33.wmf"/><Relationship Id="rId29" Type="http://schemas.openxmlformats.org/officeDocument/2006/relationships/oleObject" Target="../embeddings/oleObject3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customXml" Target="../ink/ink4.xml"/><Relationship Id="rId24" Type="http://schemas.openxmlformats.org/officeDocument/2006/relationships/customXml" Target="../ink/ink7.xml"/><Relationship Id="rId32" Type="http://schemas.openxmlformats.org/officeDocument/2006/relationships/image" Target="../media/image38.wmf"/><Relationship Id="rId37" Type="http://schemas.openxmlformats.org/officeDocument/2006/relationships/oleObject" Target="../embeddings/oleObject42.bin"/><Relationship Id="rId40" Type="http://schemas.openxmlformats.org/officeDocument/2006/relationships/image" Target="../media/image41.wmf"/><Relationship Id="rId5" Type="http://schemas.openxmlformats.org/officeDocument/2006/relationships/oleObject" Target="../embeddings/oleObject30.bin"/><Relationship Id="rId15" Type="http://schemas.openxmlformats.org/officeDocument/2006/relationships/customXml" Target="../ink/ink5.xml"/><Relationship Id="rId23" Type="http://schemas.openxmlformats.org/officeDocument/2006/relationships/customXml" Target="../ink/ink6.xml"/><Relationship Id="rId28" Type="http://schemas.openxmlformats.org/officeDocument/2006/relationships/image" Target="../media/image36.wmf"/><Relationship Id="rId36" Type="http://schemas.openxmlformats.org/officeDocument/2006/relationships/image" Target="../media/image39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35.bin"/><Relationship Id="rId31" Type="http://schemas.openxmlformats.org/officeDocument/2006/relationships/oleObject" Target="../embeddings/oleObject40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1.wmf"/><Relationship Id="rId22" Type="http://schemas.openxmlformats.org/officeDocument/2006/relationships/image" Target="../media/image34.wmf"/><Relationship Id="rId27" Type="http://schemas.openxmlformats.org/officeDocument/2006/relationships/oleObject" Target="../embeddings/oleObject38.bin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4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49.wmf"/><Relationship Id="rId26" Type="http://schemas.openxmlformats.org/officeDocument/2006/relationships/image" Target="../media/image53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52.w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54.wmf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7.wmf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5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2.bin"/><Relationship Id="rId18" Type="http://schemas.openxmlformats.org/officeDocument/2006/relationships/image" Target="../media/image62.wmf"/><Relationship Id="rId26" Type="http://schemas.openxmlformats.org/officeDocument/2006/relationships/image" Target="../media/image66.wmf"/><Relationship Id="rId3" Type="http://schemas.openxmlformats.org/officeDocument/2006/relationships/oleObject" Target="../embeddings/oleObject57.bin"/><Relationship Id="rId21" Type="http://schemas.openxmlformats.org/officeDocument/2006/relationships/oleObject" Target="../embeddings/oleObject66.bin"/><Relationship Id="rId34" Type="http://schemas.openxmlformats.org/officeDocument/2006/relationships/image" Target="../media/image69.wmf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64.bin"/><Relationship Id="rId25" Type="http://schemas.openxmlformats.org/officeDocument/2006/relationships/oleObject" Target="../embeddings/oleObject68.bin"/><Relationship Id="rId33" Type="http://schemas.openxmlformats.org/officeDocument/2006/relationships/oleObject" Target="../embeddings/oleObject7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29" Type="http://schemas.openxmlformats.org/officeDocument/2006/relationships/oleObject" Target="../embeddings/oleObject7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61.bin"/><Relationship Id="rId24" Type="http://schemas.openxmlformats.org/officeDocument/2006/relationships/image" Target="../media/image65.wmf"/><Relationship Id="rId32" Type="http://schemas.openxmlformats.org/officeDocument/2006/relationships/image" Target="../media/image68.wmf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23" Type="http://schemas.openxmlformats.org/officeDocument/2006/relationships/oleObject" Target="../embeddings/oleObject67.bin"/><Relationship Id="rId28" Type="http://schemas.openxmlformats.org/officeDocument/2006/relationships/image" Target="../media/image54.wmf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65.bin"/><Relationship Id="rId31" Type="http://schemas.openxmlformats.org/officeDocument/2006/relationships/oleObject" Target="../embeddings/oleObject71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0.wmf"/><Relationship Id="rId22" Type="http://schemas.openxmlformats.org/officeDocument/2006/relationships/image" Target="../media/image64.wmf"/><Relationship Id="rId27" Type="http://schemas.openxmlformats.org/officeDocument/2006/relationships/oleObject" Target="../embeddings/oleObject69.bin"/><Relationship Id="rId30" Type="http://schemas.openxmlformats.org/officeDocument/2006/relationships/image" Target="../media/image6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3.2</a:t>
            </a:r>
            <a:br>
              <a:rPr lang="en-US" dirty="0" smtClean="0"/>
            </a:br>
            <a:r>
              <a:rPr lang="en-US" dirty="0" smtClean="0"/>
              <a:t>Division of Polynomials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Factor Theorem:</a:t>
            </a:r>
            <a:br>
              <a:rPr lang="en-US" sz="3600" dirty="0" smtClean="0"/>
            </a:br>
            <a:r>
              <a:rPr lang="en-US" sz="3600" dirty="0" smtClean="0"/>
              <a:t>If ‘c’ is a zero then x-c is a factor </a:t>
            </a:r>
            <a:r>
              <a:rPr lang="en-US" sz="3600" dirty="0" smtClean="0"/>
              <a:t>of </a:t>
            </a:r>
            <a:r>
              <a:rPr lang="en-US" sz="3600" dirty="0" smtClean="0"/>
              <a:t>P(x).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 P(x) =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+ 21x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-157x + 135.  Show that P(1) = 0 and then use this to factor P(x) completely. 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508526"/>
              </p:ext>
            </p:extLst>
          </p:nvPr>
        </p:nvGraphicFramePr>
        <p:xfrm>
          <a:off x="304800" y="2743200"/>
          <a:ext cx="111918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6" name="Equation" r:id="rId3" imgW="419040" imgH="203040" progId="Equation.DSMT4">
                  <p:embed/>
                </p:oleObj>
              </mc:Choice>
              <mc:Fallback>
                <p:oleObj name="Equation" r:id="rId3" imgW="419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743200"/>
                        <a:ext cx="1119188" cy="542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314640"/>
              </p:ext>
            </p:extLst>
          </p:nvPr>
        </p:nvGraphicFramePr>
        <p:xfrm>
          <a:off x="1460677" y="2728912"/>
          <a:ext cx="34829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" name="Equation" r:id="rId5" imgW="1600200" imgH="228600" progId="Equation.DSMT4">
                  <p:embed/>
                </p:oleObj>
              </mc:Choice>
              <mc:Fallback>
                <p:oleObj name="Equation" r:id="rId5" imgW="1600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677" y="2728912"/>
                        <a:ext cx="3482975" cy="557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821312"/>
              </p:ext>
            </p:extLst>
          </p:nvPr>
        </p:nvGraphicFramePr>
        <p:xfrm>
          <a:off x="5005564" y="2797174"/>
          <a:ext cx="5238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8" name="Equation" r:id="rId7" imgW="241200" imgH="177480" progId="Equation.DSMT4">
                  <p:embed/>
                </p:oleObj>
              </mc:Choice>
              <mc:Fallback>
                <p:oleObj name="Equation" r:id="rId7" imgW="2412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564" y="2797174"/>
                        <a:ext cx="523875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688609"/>
              </p:ext>
            </p:extLst>
          </p:nvPr>
        </p:nvGraphicFramePr>
        <p:xfrm>
          <a:off x="1905000" y="3421061"/>
          <a:ext cx="434022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" name="Equation" r:id="rId9" imgW="1993680" imgH="279360" progId="Equation.DSMT4">
                  <p:embed/>
                </p:oleObj>
              </mc:Choice>
              <mc:Fallback>
                <p:oleObj name="Equation" r:id="rId9" imgW="1993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21061"/>
                        <a:ext cx="4340225" cy="681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1294691" y="3948530"/>
            <a:ext cx="3972810" cy="2295901"/>
            <a:chOff x="2169853" y="2688924"/>
            <a:chExt cx="4820683" cy="28069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4684303"/>
                </p:ext>
              </p:extLst>
            </p:nvPr>
          </p:nvGraphicFramePr>
          <p:xfrm>
            <a:off x="2169853" y="2688924"/>
            <a:ext cx="421861" cy="716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0" name="Equation" r:id="rId11" imgW="126720" imgH="215640" progId="Equation.DSMT4">
                    <p:embed/>
                  </p:oleObj>
                </mc:Choice>
                <mc:Fallback>
                  <p:oleObj name="Equation" r:id="rId11" imgW="1267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9853" y="2688924"/>
                          <a:ext cx="421861" cy="7161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3633025"/>
                </p:ext>
              </p:extLst>
            </p:nvPr>
          </p:nvGraphicFramePr>
          <p:xfrm>
            <a:off x="3055501" y="2701405"/>
            <a:ext cx="3726300" cy="6094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1" name="Equation" r:id="rId13" imgW="1231560" imgH="177480" progId="Equation.DSMT4">
                    <p:embed/>
                  </p:oleObj>
                </mc:Choice>
                <mc:Fallback>
                  <p:oleObj name="Equation" r:id="rId13" imgW="12315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055501" y="2701405"/>
                          <a:ext cx="3726300" cy="6094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" name="Straight Connector 10"/>
            <p:cNvCxnSpPr/>
            <p:nvPr/>
          </p:nvCxnSpPr>
          <p:spPr>
            <a:xfrm>
              <a:off x="2258218" y="3969543"/>
              <a:ext cx="45235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8200327"/>
                </p:ext>
              </p:extLst>
            </p:nvPr>
          </p:nvGraphicFramePr>
          <p:xfrm>
            <a:off x="2967342" y="4072757"/>
            <a:ext cx="304356" cy="5686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2" name="Equation" r:id="rId15" imgW="88560" imgH="164880" progId="Equation.DSMT4">
                    <p:embed/>
                  </p:oleObj>
                </mc:Choice>
                <mc:Fallback>
                  <p:oleObj name="Equation" r:id="rId15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2967342" y="4072757"/>
                          <a:ext cx="304356" cy="5686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9148377"/>
                </p:ext>
              </p:extLst>
            </p:nvPr>
          </p:nvGraphicFramePr>
          <p:xfrm>
            <a:off x="3741716" y="3335230"/>
            <a:ext cx="653017" cy="5667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3" name="Equation" r:id="rId17" imgW="190440" imgH="164880" progId="Equation.DSMT4">
                    <p:embed/>
                  </p:oleObj>
                </mc:Choice>
                <mc:Fallback>
                  <p:oleObj name="Equation" r:id="rId17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741716" y="3335230"/>
                          <a:ext cx="653017" cy="5667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7137770"/>
                </p:ext>
              </p:extLst>
            </p:nvPr>
          </p:nvGraphicFramePr>
          <p:xfrm>
            <a:off x="3589539" y="4045585"/>
            <a:ext cx="957372" cy="5667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4" name="Equation" r:id="rId19" imgW="279360" imgH="164880" progId="Equation.DSMT4">
                    <p:embed/>
                  </p:oleObj>
                </mc:Choice>
                <mc:Fallback>
                  <p:oleObj name="Equation" r:id="rId19" imgW="2793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589539" y="4045585"/>
                          <a:ext cx="957372" cy="5667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2944288"/>
                </p:ext>
              </p:extLst>
            </p:nvPr>
          </p:nvGraphicFramePr>
          <p:xfrm>
            <a:off x="4795404" y="3348816"/>
            <a:ext cx="959299" cy="5686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5" name="Equation" r:id="rId21" imgW="279360" imgH="164880" progId="Equation.DSMT4">
                    <p:embed/>
                  </p:oleObj>
                </mc:Choice>
                <mc:Fallback>
                  <p:oleObj name="Equation" r:id="rId21" imgW="2793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95404" y="3348816"/>
                          <a:ext cx="959299" cy="56867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3556120"/>
                </p:ext>
              </p:extLst>
            </p:nvPr>
          </p:nvGraphicFramePr>
          <p:xfrm>
            <a:off x="4589220" y="4050823"/>
            <a:ext cx="1221276" cy="6094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6" name="Equation" r:id="rId23" imgW="355320" imgH="177480" progId="Equation.DSMT4">
                    <p:embed/>
                  </p:oleObj>
                </mc:Choice>
                <mc:Fallback>
                  <p:oleObj name="Equation" r:id="rId23" imgW="3553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4589220" y="4050823"/>
                          <a:ext cx="1221276" cy="6094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7" name="Straight Arrow Connector 16"/>
            <p:cNvCxnSpPr/>
            <p:nvPr/>
          </p:nvCxnSpPr>
          <p:spPr>
            <a:xfrm flipV="1">
              <a:off x="5701173" y="3810420"/>
              <a:ext cx="359295" cy="4487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9191098"/>
                </p:ext>
              </p:extLst>
            </p:nvPr>
          </p:nvGraphicFramePr>
          <p:xfrm>
            <a:off x="5771336" y="3349438"/>
            <a:ext cx="1219200" cy="611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7" name="Equation" r:id="rId25" imgW="355320" imgH="177480" progId="Equation.DSMT4">
                    <p:embed/>
                  </p:oleObj>
                </mc:Choice>
                <mc:Fallback>
                  <p:oleObj name="Equation" r:id="rId25" imgW="35532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5771336" y="3349438"/>
                          <a:ext cx="1219200" cy="6111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8476257"/>
                </p:ext>
              </p:extLst>
            </p:nvPr>
          </p:nvGraphicFramePr>
          <p:xfrm>
            <a:off x="5984724" y="3991523"/>
            <a:ext cx="699248" cy="6094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8" name="Equation" r:id="rId27" imgW="203040" imgH="177480" progId="Equation.DSMT4">
                    <p:embed/>
                  </p:oleObj>
                </mc:Choice>
                <mc:Fallback>
                  <p:oleObj name="Equation" r:id="rId27" imgW="2030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5984724" y="3991523"/>
                          <a:ext cx="699248" cy="6094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6260042"/>
                </p:ext>
              </p:extLst>
            </p:nvPr>
          </p:nvGraphicFramePr>
          <p:xfrm>
            <a:off x="3267108" y="4799099"/>
            <a:ext cx="3091716" cy="696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9" name="Equation" r:id="rId29" imgW="901440" imgH="203040" progId="Equation.DSMT4">
                    <p:embed/>
                  </p:oleObj>
                </mc:Choice>
                <mc:Fallback>
                  <p:oleObj name="Equation" r:id="rId29" imgW="90144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3267108" y="4799099"/>
                          <a:ext cx="3091716" cy="6967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Straight Arrow Connector 20"/>
            <p:cNvCxnSpPr/>
            <p:nvPr/>
          </p:nvCxnSpPr>
          <p:spPr>
            <a:xfrm>
              <a:off x="3119140" y="3350023"/>
              <a:ext cx="0" cy="56673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3342963" y="3815961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4476490" y="3748886"/>
              <a:ext cx="511472" cy="485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93677"/>
              </p:ext>
            </p:extLst>
          </p:nvPr>
        </p:nvGraphicFramePr>
        <p:xfrm>
          <a:off x="2188546" y="6220849"/>
          <a:ext cx="2547938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" name="Equation" r:id="rId31" imgW="901440" imgH="203040" progId="Equation.DSMT4">
                  <p:embed/>
                </p:oleObj>
              </mc:Choice>
              <mc:Fallback>
                <p:oleObj name="Equation" r:id="rId31" imgW="901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188546" y="6220849"/>
                        <a:ext cx="2547938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725691"/>
              </p:ext>
            </p:extLst>
          </p:nvPr>
        </p:nvGraphicFramePr>
        <p:xfrm>
          <a:off x="5380802" y="5344038"/>
          <a:ext cx="3589337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" name="Equation" r:id="rId33" imgW="1269720" imgH="203040" progId="Equation.DSMT4">
                  <p:embed/>
                </p:oleObj>
              </mc:Choice>
              <mc:Fallback>
                <p:oleObj name="Equation" r:id="rId33" imgW="1269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380802" y="5344038"/>
                        <a:ext cx="3589337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5989436" y="4420708"/>
            <a:ext cx="23868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Factors: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Given that the zeros of a polynomial are 1, 3, and 4, write the third degree polynomial.  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978537"/>
              </p:ext>
            </p:extLst>
          </p:nvPr>
        </p:nvGraphicFramePr>
        <p:xfrm>
          <a:off x="1981200" y="1981200"/>
          <a:ext cx="3373438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3" imgW="1193760" imgH="203040" progId="Equation.DSMT4">
                  <p:embed/>
                </p:oleObj>
              </mc:Choice>
              <mc:Fallback>
                <p:oleObj name="Equation" r:id="rId3" imgW="1193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981200"/>
                        <a:ext cx="3373438" cy="569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063314"/>
              </p:ext>
            </p:extLst>
          </p:nvPr>
        </p:nvGraphicFramePr>
        <p:xfrm>
          <a:off x="1945481" y="2644244"/>
          <a:ext cx="344487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quation" r:id="rId5" imgW="1218960" imgH="228600" progId="Equation.DSMT4">
                  <p:embed/>
                </p:oleObj>
              </mc:Choice>
              <mc:Fallback>
                <p:oleObj name="Equation" r:id="rId5" imgW="1218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45481" y="2644244"/>
                        <a:ext cx="3444875" cy="64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391196"/>
              </p:ext>
            </p:extLst>
          </p:nvPr>
        </p:nvGraphicFramePr>
        <p:xfrm>
          <a:off x="2070100" y="3487738"/>
          <a:ext cx="3265488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quation" r:id="rId7" imgW="1155600" imgH="203040" progId="Equation.DSMT4">
                  <p:embed/>
                </p:oleObj>
              </mc:Choice>
              <mc:Fallback>
                <p:oleObj name="Equation" r:id="rId7" imgW="1155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70100" y="3487738"/>
                        <a:ext cx="3265488" cy="569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Homework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271</a:t>
            </a:r>
            <a:r>
              <a:rPr lang="en-US" dirty="0" smtClean="0"/>
              <a:t> </a:t>
            </a:r>
            <a:r>
              <a:rPr lang="en-US" dirty="0"/>
              <a:t>#13-65 </a:t>
            </a:r>
            <a:r>
              <a:rPr lang="en-US" i="1" u="sng" dirty="0"/>
              <a:t>EVERY OTHER ODD</a:t>
            </a:r>
          </a:p>
        </p:txBody>
      </p:sp>
    </p:spTree>
    <p:extLst>
      <p:ext uri="{BB962C8B-B14F-4D97-AF65-F5344CB8AC3E}">
        <p14:creationId xmlns:p14="http://schemas.microsoft.com/office/powerpoint/2010/main" val="118101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this?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799805"/>
              </p:ext>
            </p:extLst>
          </p:nvPr>
        </p:nvGraphicFramePr>
        <p:xfrm>
          <a:off x="1752600" y="2209800"/>
          <a:ext cx="2492374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Equation" r:id="rId3" imgW="558720" imgH="279360" progId="Equation.DSMT4">
                  <p:embed/>
                </p:oleObj>
              </mc:Choice>
              <mc:Fallback>
                <p:oleObj name="Equation" r:id="rId3" imgW="55872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09800"/>
                        <a:ext cx="2492374" cy="1246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876771"/>
              </p:ext>
            </p:extLst>
          </p:nvPr>
        </p:nvGraphicFramePr>
        <p:xfrm>
          <a:off x="3034882" y="1681866"/>
          <a:ext cx="438150" cy="681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4882" y="1681866"/>
                        <a:ext cx="438150" cy="681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097300"/>
              </p:ext>
            </p:extLst>
          </p:nvPr>
        </p:nvGraphicFramePr>
        <p:xfrm>
          <a:off x="2403057" y="3007429"/>
          <a:ext cx="106997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Equation" r:id="rId7" imgW="279360" imgH="215640" progId="Equation.DSMT4">
                  <p:embed/>
                </p:oleObj>
              </mc:Choice>
              <mc:Fallback>
                <p:oleObj name="Equation" r:id="rId7" imgW="2793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03057" y="3007429"/>
                        <a:ext cx="1069975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253623"/>
              </p:ext>
            </p:extLst>
          </p:nvPr>
        </p:nvGraphicFramePr>
        <p:xfrm>
          <a:off x="2742782" y="3758670"/>
          <a:ext cx="7302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Equation" r:id="rId9" imgW="190440" imgH="177480" progId="Equation.DSMT4">
                  <p:embed/>
                </p:oleObj>
              </mc:Choice>
              <mc:Fallback>
                <p:oleObj name="Equation" r:id="rId9" imgW="1904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42782" y="3758670"/>
                        <a:ext cx="730250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3581400" y="3161062"/>
            <a:ext cx="0" cy="5727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22579"/>
              </p:ext>
            </p:extLst>
          </p:nvPr>
        </p:nvGraphicFramePr>
        <p:xfrm>
          <a:off x="3308141" y="3758670"/>
          <a:ext cx="4381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1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08141" y="3758670"/>
                        <a:ext cx="438150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984707"/>
              </p:ext>
            </p:extLst>
          </p:nvPr>
        </p:nvGraphicFramePr>
        <p:xfrm>
          <a:off x="3371639" y="1690689"/>
          <a:ext cx="48736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71639" y="1690689"/>
                        <a:ext cx="487363" cy="681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312389"/>
              </p:ext>
            </p:extLst>
          </p:nvPr>
        </p:nvGraphicFramePr>
        <p:xfrm>
          <a:off x="2386603" y="4211102"/>
          <a:ext cx="131286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Equation" r:id="rId15" imgW="342720" imgH="215640" progId="Equation.DSMT4">
                  <p:embed/>
                </p:oleObj>
              </mc:Choice>
              <mc:Fallback>
                <p:oleObj name="Equation" r:id="rId15" imgW="3427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386603" y="4211102"/>
                        <a:ext cx="1312863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795850"/>
              </p:ext>
            </p:extLst>
          </p:nvPr>
        </p:nvGraphicFramePr>
        <p:xfrm>
          <a:off x="3030538" y="4894263"/>
          <a:ext cx="68103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Equation" r:id="rId17" imgW="177480" imgH="177480" progId="Equation.DSMT4">
                  <p:embed/>
                </p:oleObj>
              </mc:Choice>
              <mc:Fallback>
                <p:oleObj name="Equation" r:id="rId17" imgW="177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030538" y="4894263"/>
                        <a:ext cx="681037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3962400" y="3169618"/>
            <a:ext cx="0" cy="172464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469020"/>
              </p:ext>
            </p:extLst>
          </p:nvPr>
        </p:nvGraphicFramePr>
        <p:xfrm>
          <a:off x="3662363" y="4876800"/>
          <a:ext cx="34131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Equation" r:id="rId19" imgW="88560" imgH="164880" progId="Equation.DSMT4">
                  <p:embed/>
                </p:oleObj>
              </mc:Choice>
              <mc:Fallback>
                <p:oleObj name="Equation" r:id="rId19" imgW="885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662363" y="4876800"/>
                        <a:ext cx="341312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398991"/>
              </p:ext>
            </p:extLst>
          </p:nvPr>
        </p:nvGraphicFramePr>
        <p:xfrm>
          <a:off x="3718718" y="1690688"/>
          <a:ext cx="48736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Equation" r:id="rId21" imgW="126720" imgH="177480" progId="Equation.DSMT4">
                  <p:embed/>
                </p:oleObj>
              </mc:Choice>
              <mc:Fallback>
                <p:oleObj name="Equation" r:id="rId21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18718" y="1690688"/>
                        <a:ext cx="487363" cy="681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899096"/>
              </p:ext>
            </p:extLst>
          </p:nvPr>
        </p:nvGraphicFramePr>
        <p:xfrm>
          <a:off x="2690812" y="5380554"/>
          <a:ext cx="131286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Equation" r:id="rId22" imgW="342720" imgH="215640" progId="Equation.DSMT4">
                  <p:embed/>
                </p:oleObj>
              </mc:Choice>
              <mc:Fallback>
                <p:oleObj name="Equation" r:id="rId22" imgW="3427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690812" y="5380554"/>
                        <a:ext cx="1312863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385445"/>
              </p:ext>
            </p:extLst>
          </p:nvPr>
        </p:nvGraphicFramePr>
        <p:xfrm>
          <a:off x="3250178" y="6063179"/>
          <a:ext cx="779463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Equation" r:id="rId23" imgW="203040" imgH="177480" progId="Equation.DSMT4">
                  <p:embed/>
                </p:oleObj>
              </mc:Choice>
              <mc:Fallback>
                <p:oleObj name="Equation" r:id="rId23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250178" y="6063179"/>
                        <a:ext cx="779463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258981"/>
              </p:ext>
            </p:extLst>
          </p:nvPr>
        </p:nvGraphicFramePr>
        <p:xfrm>
          <a:off x="5638800" y="2488581"/>
          <a:ext cx="1071562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Equation" r:id="rId25" imgW="279360" imgH="177480" progId="Equation.DSMT4">
                  <p:embed/>
                </p:oleObj>
              </mc:Choice>
              <mc:Fallback>
                <p:oleObj name="Equation" r:id="rId25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638800" y="2488581"/>
                        <a:ext cx="1071562" cy="681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753780"/>
              </p:ext>
            </p:extLst>
          </p:nvPr>
        </p:nvGraphicFramePr>
        <p:xfrm>
          <a:off x="6685497" y="2387942"/>
          <a:ext cx="511594" cy="882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Equation" r:id="rId27" imgW="228600" imgH="393480" progId="Equation.DSMT4">
                  <p:embed/>
                </p:oleObj>
              </mc:Choice>
              <mc:Fallback>
                <p:oleObj name="Equation" r:id="rId27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685497" y="2387942"/>
                        <a:ext cx="511594" cy="882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687866"/>
              </p:ext>
            </p:extLst>
          </p:nvPr>
        </p:nvGraphicFramePr>
        <p:xfrm>
          <a:off x="1600200" y="1219200"/>
          <a:ext cx="4864159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Equation" r:id="rId3" imgW="1434960" imgH="330120" progId="Equation.DSMT4">
                  <p:embed/>
                </p:oleObj>
              </mc:Choice>
              <mc:Fallback>
                <p:oleObj name="Equation" r:id="rId3" imgW="1434960" imgH="330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19200"/>
                        <a:ext cx="4864159" cy="1119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562749"/>
              </p:ext>
            </p:extLst>
          </p:nvPr>
        </p:nvGraphicFramePr>
        <p:xfrm>
          <a:off x="2819400" y="609600"/>
          <a:ext cx="92551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Equation" r:id="rId5" imgW="241200" imgH="203040" progId="Equation.DSMT4">
                  <p:embed/>
                </p:oleObj>
              </mc:Choice>
              <mc:Fallback>
                <p:oleObj name="Equation" r:id="rId5" imgW="241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9400" y="609600"/>
                        <a:ext cx="925512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673682"/>
              </p:ext>
            </p:extLst>
          </p:nvPr>
        </p:nvGraphicFramePr>
        <p:xfrm>
          <a:off x="2438400" y="1905000"/>
          <a:ext cx="2486423" cy="732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Equation" r:id="rId7" imgW="863280" imgH="253800" progId="Equation.DSMT4">
                  <p:embed/>
                </p:oleObj>
              </mc:Choice>
              <mc:Fallback>
                <p:oleObj name="Equation" r:id="rId7" imgW="863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38400" y="1905000"/>
                        <a:ext cx="2486423" cy="732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/>
              <p14:cNvContentPartPr/>
              <p14:nvPr/>
            </p14:nvContentPartPr>
            <p14:xfrm>
              <a:off x="3560040" y="2068920"/>
              <a:ext cx="244440" cy="3142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550680" y="2059560"/>
                <a:ext cx="263160" cy="333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455604"/>
              </p:ext>
            </p:extLst>
          </p:nvPr>
        </p:nvGraphicFramePr>
        <p:xfrm>
          <a:off x="3560040" y="2492020"/>
          <a:ext cx="1302655" cy="632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8" name="Equation" r:id="rId11" imgW="419040" imgH="203040" progId="Equation.DSMT4">
                  <p:embed/>
                </p:oleObj>
              </mc:Choice>
              <mc:Fallback>
                <p:oleObj name="Equation" r:id="rId11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60040" y="2492020"/>
                        <a:ext cx="1302655" cy="632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5334000" y="1997266"/>
            <a:ext cx="0" cy="5727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774157"/>
              </p:ext>
            </p:extLst>
          </p:nvPr>
        </p:nvGraphicFramePr>
        <p:xfrm>
          <a:off x="4786541" y="2570004"/>
          <a:ext cx="9080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Equation" r:id="rId13" imgW="291960" imgH="177480" progId="Equation.DSMT4">
                  <p:embed/>
                </p:oleObj>
              </mc:Choice>
              <mc:Fallback>
                <p:oleObj name="Equation" r:id="rId13" imgW="291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786541" y="2570004"/>
                        <a:ext cx="908050" cy="554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716227"/>
              </p:ext>
            </p:extLst>
          </p:nvPr>
        </p:nvGraphicFramePr>
        <p:xfrm>
          <a:off x="3643356" y="658018"/>
          <a:ext cx="1411288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Equation" r:id="rId15" imgW="368280" imgH="177480" progId="Equation.DSMT4">
                  <p:embed/>
                </p:oleObj>
              </mc:Choice>
              <mc:Fallback>
                <p:oleObj name="Equation" r:id="rId15" imgW="368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643356" y="658018"/>
                        <a:ext cx="1411288" cy="68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006370"/>
              </p:ext>
            </p:extLst>
          </p:nvPr>
        </p:nvGraphicFramePr>
        <p:xfrm>
          <a:off x="3124200" y="2947987"/>
          <a:ext cx="28146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Equation" r:id="rId17" imgW="977760" imgH="253800" progId="Equation.DSMT4">
                  <p:embed/>
                </p:oleObj>
              </mc:Choice>
              <mc:Fallback>
                <p:oleObj name="Equation" r:id="rId17" imgW="977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24200" y="2947987"/>
                        <a:ext cx="2814638" cy="73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6" name="Ink 15"/>
              <p14:cNvContentPartPr/>
              <p14:nvPr/>
            </p14:nvContentPartPr>
            <p14:xfrm>
              <a:off x="3292200" y="3196440"/>
              <a:ext cx="1571040" cy="23292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282840" y="3187080"/>
                <a:ext cx="1589760" cy="2516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636727"/>
              </p:ext>
            </p:extLst>
          </p:nvPr>
        </p:nvGraphicFramePr>
        <p:xfrm>
          <a:off x="5054644" y="3581400"/>
          <a:ext cx="86836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Equation" r:id="rId21" imgW="279360" imgH="177480" progId="Equation.DSMT4">
                  <p:embed/>
                </p:oleObj>
              </mc:Choice>
              <mc:Fallback>
                <p:oleObj name="Equation" r:id="rId21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054644" y="3581400"/>
                        <a:ext cx="868362" cy="554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6248400" y="2004735"/>
            <a:ext cx="0" cy="157666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345610"/>
              </p:ext>
            </p:extLst>
          </p:nvPr>
        </p:nvGraphicFramePr>
        <p:xfrm>
          <a:off x="5953125" y="3600450"/>
          <a:ext cx="5905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Equation" r:id="rId23" imgW="190440" imgH="164880" progId="Equation.DSMT4">
                  <p:embed/>
                </p:oleObj>
              </mc:Choice>
              <mc:Fallback>
                <p:oleObj name="Equation" r:id="rId23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953125" y="3600450"/>
                        <a:ext cx="590550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990088"/>
              </p:ext>
            </p:extLst>
          </p:nvPr>
        </p:nvGraphicFramePr>
        <p:xfrm>
          <a:off x="5008674" y="670909"/>
          <a:ext cx="1071563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Equation" r:id="rId25" imgW="279360" imgH="177480" progId="Equation.DSMT4">
                  <p:embed/>
                </p:oleObj>
              </mc:Choice>
              <mc:Fallback>
                <p:oleObj name="Equation" r:id="rId25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008674" y="670909"/>
                        <a:ext cx="1071563" cy="68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701315"/>
              </p:ext>
            </p:extLst>
          </p:nvPr>
        </p:nvGraphicFramePr>
        <p:xfrm>
          <a:off x="4615884" y="4018478"/>
          <a:ext cx="2157413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Equation" r:id="rId27" imgW="749160" imgH="241200" progId="Equation.DSMT4">
                  <p:embed/>
                </p:oleObj>
              </mc:Choice>
              <mc:Fallback>
                <p:oleObj name="Equation" r:id="rId27" imgW="749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615884" y="4018478"/>
                        <a:ext cx="2157413" cy="69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3" name="Ink 22"/>
              <p14:cNvContentPartPr/>
              <p14:nvPr/>
            </p14:nvContentPartPr>
            <p14:xfrm>
              <a:off x="5831553" y="4197541"/>
              <a:ext cx="244440" cy="31428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22193" y="4188181"/>
                <a:ext cx="263160" cy="333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096785"/>
              </p:ext>
            </p:extLst>
          </p:nvPr>
        </p:nvGraphicFramePr>
        <p:xfrm>
          <a:off x="5905500" y="4665663"/>
          <a:ext cx="830263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Equation" r:id="rId30" imgW="266400" imgH="177480" progId="Equation.DSMT4">
                  <p:embed/>
                </p:oleObj>
              </mc:Choice>
              <mc:Fallback>
                <p:oleObj name="Equation" r:id="rId30" imgW="266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5905500" y="4665663"/>
                        <a:ext cx="830263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959136"/>
              </p:ext>
            </p:extLst>
          </p:nvPr>
        </p:nvGraphicFramePr>
        <p:xfrm>
          <a:off x="311149" y="5438921"/>
          <a:ext cx="34591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Equation" r:id="rId32" imgW="901440" imgH="203040" progId="Equation.DSMT4">
                  <p:embed/>
                </p:oleObj>
              </mc:Choice>
              <mc:Fallback>
                <p:oleObj name="Equation" r:id="rId32" imgW="901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311149" y="5438921"/>
                        <a:ext cx="3459163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166479"/>
              </p:ext>
            </p:extLst>
          </p:nvPr>
        </p:nvGraphicFramePr>
        <p:xfrm>
          <a:off x="3744912" y="5221288"/>
          <a:ext cx="1462087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Equation" r:id="rId34" imgW="469800" imgH="393480" progId="Equation.DSMT4">
                  <p:embed/>
                </p:oleObj>
              </mc:Choice>
              <mc:Fallback>
                <p:oleObj name="Equation" r:id="rId34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3744912" y="5221288"/>
                        <a:ext cx="1462087" cy="123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046719"/>
              </p:ext>
            </p:extLst>
          </p:nvPr>
        </p:nvGraphicFramePr>
        <p:xfrm>
          <a:off x="1219200" y="228600"/>
          <a:ext cx="684284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Equation" r:id="rId3" imgW="2209680" imgH="279360" progId="Equation.DSMT4">
                  <p:embed/>
                </p:oleObj>
              </mc:Choice>
              <mc:Fallback>
                <p:oleObj name="Equation" r:id="rId3" imgW="220968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"/>
                        <a:ext cx="6842843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02829"/>
              </p:ext>
            </p:extLst>
          </p:nvPr>
        </p:nvGraphicFramePr>
        <p:xfrm>
          <a:off x="948472" y="1940175"/>
          <a:ext cx="743267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" name="Equation" r:id="rId5" imgW="2400120" imgH="330120" progId="Equation.DSMT4">
                  <p:embed/>
                </p:oleObj>
              </mc:Choice>
              <mc:Fallback>
                <p:oleObj name="Equation" r:id="rId5" imgW="24001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472" y="1940175"/>
                        <a:ext cx="7432675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95666"/>
              </p:ext>
            </p:extLst>
          </p:nvPr>
        </p:nvGraphicFramePr>
        <p:xfrm>
          <a:off x="4167188" y="1295400"/>
          <a:ext cx="9747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" name="Equation" r:id="rId7" imgW="253800" imgH="203040" progId="Equation.DSMT4">
                  <p:embed/>
                </p:oleObj>
              </mc:Choice>
              <mc:Fallback>
                <p:oleObj name="Equation" r:id="rId7" imgW="253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67188" y="1295400"/>
                        <a:ext cx="974725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388958"/>
              </p:ext>
            </p:extLst>
          </p:nvPr>
        </p:nvGraphicFramePr>
        <p:xfrm>
          <a:off x="3124200" y="2593975"/>
          <a:ext cx="36925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8" name="Equation" r:id="rId9" imgW="1282680" imgH="253800" progId="Equation.DSMT4">
                  <p:embed/>
                </p:oleObj>
              </mc:Choice>
              <mc:Fallback>
                <p:oleObj name="Equation" r:id="rId9" imgW="1282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24200" y="2593975"/>
                        <a:ext cx="3692525" cy="73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/>
              <p14:cNvContentPartPr/>
              <p14:nvPr/>
            </p14:nvContentPartPr>
            <p14:xfrm>
              <a:off x="5456455" y="2800126"/>
              <a:ext cx="244440" cy="3142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447095" y="2790766"/>
                <a:ext cx="263160" cy="333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150908"/>
              </p:ext>
            </p:extLst>
          </p:nvPr>
        </p:nvGraphicFramePr>
        <p:xfrm>
          <a:off x="4534385" y="3176587"/>
          <a:ext cx="224948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Equation" r:id="rId13" imgW="723600" imgH="203040" progId="Equation.DSMT4">
                  <p:embed/>
                </p:oleObj>
              </mc:Choice>
              <mc:Fallback>
                <p:oleObj name="Equation" r:id="rId13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534385" y="3176587"/>
                        <a:ext cx="2249487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7162800" y="2702740"/>
            <a:ext cx="0" cy="5727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5" name="Ink 24"/>
              <p14:cNvContentPartPr/>
              <p14:nvPr/>
            </p14:nvContentPartPr>
            <p14:xfrm>
              <a:off x="4397400" y="2836080"/>
              <a:ext cx="12240" cy="25596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388040" y="2826720"/>
                <a:ext cx="30960" cy="2746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101493"/>
              </p:ext>
            </p:extLst>
          </p:nvPr>
        </p:nvGraphicFramePr>
        <p:xfrm>
          <a:off x="6778257" y="3348037"/>
          <a:ext cx="6699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0" name="Equation" r:id="rId17" imgW="215640" imgH="139680" progId="Equation.DSMT4">
                  <p:embed/>
                </p:oleObj>
              </mc:Choice>
              <mc:Fallback>
                <p:oleObj name="Equation" r:id="rId17" imgW="2156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778257" y="3348037"/>
                        <a:ext cx="669925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32260"/>
              </p:ext>
            </p:extLst>
          </p:nvPr>
        </p:nvGraphicFramePr>
        <p:xfrm>
          <a:off x="5125402" y="1402556"/>
          <a:ext cx="141287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" name="Equation" r:id="rId19" imgW="368280" imgH="177480" progId="Equation.DSMT4">
                  <p:embed/>
                </p:oleObj>
              </mc:Choice>
              <mc:Fallback>
                <p:oleObj name="Equation" r:id="rId19" imgW="368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125402" y="1402556"/>
                        <a:ext cx="1412875" cy="68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223403"/>
              </p:ext>
            </p:extLst>
          </p:nvPr>
        </p:nvGraphicFramePr>
        <p:xfrm>
          <a:off x="4130675" y="3656013"/>
          <a:ext cx="37655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Equation" r:id="rId21" imgW="1307880" imgH="253800" progId="Equation.DSMT4">
                  <p:embed/>
                </p:oleObj>
              </mc:Choice>
              <mc:Fallback>
                <p:oleObj name="Equation" r:id="rId21" imgW="1307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130675" y="3656013"/>
                        <a:ext cx="3765550" cy="73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9" name="Ink 28"/>
              <p14:cNvContentPartPr/>
              <p14:nvPr/>
            </p14:nvContentPartPr>
            <p14:xfrm>
              <a:off x="6694505" y="3855571"/>
              <a:ext cx="244440" cy="31428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85145" y="3846211"/>
                <a:ext cx="263160" cy="3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0" name="Ink 29"/>
              <p14:cNvContentPartPr/>
              <p14:nvPr/>
            </p14:nvContentPartPr>
            <p14:xfrm>
              <a:off x="5635450" y="3891525"/>
              <a:ext cx="12240" cy="25596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626090" y="3882165"/>
                <a:ext cx="30960" cy="2746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813507"/>
              </p:ext>
            </p:extLst>
          </p:nvPr>
        </p:nvGraphicFramePr>
        <p:xfrm>
          <a:off x="5688413" y="4316412"/>
          <a:ext cx="217011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3" name="Equation" r:id="rId25" imgW="698400" imgH="203040" progId="Equation.DSMT4">
                  <p:embed/>
                </p:oleObj>
              </mc:Choice>
              <mc:Fallback>
                <p:oleObj name="Equation" r:id="rId25" imgW="698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688413" y="4316412"/>
                        <a:ext cx="2170113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>
            <a:off x="8153400" y="2706582"/>
            <a:ext cx="0" cy="160983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430754"/>
              </p:ext>
            </p:extLst>
          </p:nvPr>
        </p:nvGraphicFramePr>
        <p:xfrm>
          <a:off x="7838281" y="4375149"/>
          <a:ext cx="6302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Equation" r:id="rId27" imgW="203040" imgH="164880" progId="Equation.DSMT4">
                  <p:embed/>
                </p:oleObj>
              </mc:Choice>
              <mc:Fallback>
                <p:oleObj name="Equation" r:id="rId27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7838281" y="4375149"/>
                        <a:ext cx="630237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592890"/>
              </p:ext>
            </p:extLst>
          </p:nvPr>
        </p:nvGraphicFramePr>
        <p:xfrm>
          <a:off x="6424929" y="1393972"/>
          <a:ext cx="1071562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Equation" r:id="rId29" imgW="279360" imgH="177480" progId="Equation.DSMT4">
                  <p:embed/>
                </p:oleObj>
              </mc:Choice>
              <mc:Fallback>
                <p:oleObj name="Equation" r:id="rId29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424929" y="1393972"/>
                        <a:ext cx="1071562" cy="68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378959"/>
              </p:ext>
            </p:extLst>
          </p:nvPr>
        </p:nvGraphicFramePr>
        <p:xfrm>
          <a:off x="5344999" y="4763672"/>
          <a:ext cx="33623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Equation" r:id="rId31" imgW="1168200" imgH="253800" progId="Equation.DSMT4">
                  <p:embed/>
                </p:oleObj>
              </mc:Choice>
              <mc:Fallback>
                <p:oleObj name="Equation" r:id="rId31" imgW="1168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344999" y="4763672"/>
                        <a:ext cx="3362325" cy="73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7" name="Ink 36"/>
              <p14:cNvContentPartPr/>
              <p14:nvPr/>
            </p14:nvContentPartPr>
            <p14:xfrm>
              <a:off x="7755156" y="4937386"/>
              <a:ext cx="244440" cy="31428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45796" y="4928026"/>
                <a:ext cx="263160" cy="3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8" name="Ink 37"/>
              <p14:cNvContentPartPr/>
              <p14:nvPr/>
            </p14:nvContentPartPr>
            <p14:xfrm>
              <a:off x="6793143" y="4999184"/>
              <a:ext cx="12240" cy="25596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783783" y="4989824"/>
                <a:ext cx="30960" cy="27468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120719"/>
              </p:ext>
            </p:extLst>
          </p:nvPr>
        </p:nvGraphicFramePr>
        <p:xfrm>
          <a:off x="7248412" y="5444331"/>
          <a:ext cx="14589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Equation" r:id="rId35" imgW="469800" imgH="177480" progId="Equation.DSMT4">
                  <p:embed/>
                </p:oleObj>
              </mc:Choice>
              <mc:Fallback>
                <p:oleObj name="Equation" r:id="rId35" imgW="469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7248412" y="5444331"/>
                        <a:ext cx="1458912" cy="55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159662"/>
              </p:ext>
            </p:extLst>
          </p:nvPr>
        </p:nvGraphicFramePr>
        <p:xfrm>
          <a:off x="-29427" y="5826835"/>
          <a:ext cx="34099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" name="Equation" r:id="rId37" imgW="888840" imgH="203040" progId="Equation.DSMT4">
                  <p:embed/>
                </p:oleObj>
              </mc:Choice>
              <mc:Fallback>
                <p:oleObj name="Equation" r:id="rId37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-29427" y="5826835"/>
                        <a:ext cx="3409950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213032"/>
              </p:ext>
            </p:extLst>
          </p:nvPr>
        </p:nvGraphicFramePr>
        <p:xfrm>
          <a:off x="3380523" y="5600615"/>
          <a:ext cx="2568575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name="Equation" r:id="rId39" imgW="825480" imgH="393480" progId="Equation.DSMT4">
                  <p:embed/>
                </p:oleObj>
              </mc:Choice>
              <mc:Fallback>
                <p:oleObj name="Equation" r:id="rId39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3380523" y="5600615"/>
                        <a:ext cx="2568575" cy="123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/>
              <a:t>Synthetic Division</a:t>
            </a:r>
            <a:r>
              <a:rPr lang="en-US" sz="4400" dirty="0"/>
              <a:t>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 The divisor must be a binomial.</a:t>
            </a:r>
          </a:p>
          <a:p>
            <a:endParaRPr lang="en-US" sz="3200" dirty="0"/>
          </a:p>
          <a:p>
            <a:r>
              <a:rPr lang="en-US" sz="3200" dirty="0"/>
              <a:t>2.  The divisor must be linear (degree = 1)</a:t>
            </a:r>
          </a:p>
          <a:p>
            <a:endParaRPr lang="en-US" sz="3200" dirty="0"/>
          </a:p>
          <a:p>
            <a:r>
              <a:rPr lang="en-US" sz="3200" dirty="0"/>
              <a:t>3.  The leading coefficient must be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86800" cy="4953000"/>
          </a:xfrm>
          <a:noFill/>
        </p:spPr>
        <p:txBody>
          <a:bodyPr>
            <a:normAutofit lnSpcReduction="10000"/>
          </a:bodyPr>
          <a:lstStyle/>
          <a:p>
            <a:pPr marL="609600" indent="-609600">
              <a:buClr>
                <a:srgbClr val="0000FF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Times New Roman" pitchFamily="18" charset="0"/>
              </a:rPr>
              <a:t>Determine the value of </a:t>
            </a:r>
            <a:r>
              <a:rPr lang="en-US" sz="3200" i="1" dirty="0">
                <a:latin typeface="Times New Roman" pitchFamily="18" charset="0"/>
              </a:rPr>
              <a:t>r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Times New Roman" pitchFamily="18" charset="0"/>
              </a:rPr>
              <a:t>Arrange polynomial in descending order of degree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AutoNum type="arabicPeriod"/>
            </a:pPr>
            <a:r>
              <a:rPr lang="en-US" sz="3200" dirty="0" smtClean="0">
                <a:latin typeface="Times New Roman" pitchFamily="18" charset="0"/>
              </a:rPr>
              <a:t>Place “0”in the position of any missing terms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AutoNum type="arabicPeriod"/>
            </a:pPr>
            <a:r>
              <a:rPr lang="en-US" sz="3200" dirty="0" smtClean="0">
                <a:latin typeface="Times New Roman" pitchFamily="18" charset="0"/>
              </a:rPr>
              <a:t>Write </a:t>
            </a:r>
            <a:r>
              <a:rPr lang="en-US" sz="3200" dirty="0">
                <a:latin typeface="Times New Roman" pitchFamily="18" charset="0"/>
              </a:rPr>
              <a:t>the coefficients in </a:t>
            </a:r>
            <a:r>
              <a:rPr lang="en-US" sz="3200" dirty="0" smtClean="0">
                <a:latin typeface="Times New Roman" pitchFamily="18" charset="0"/>
              </a:rPr>
              <a:t>order including the 0’s</a:t>
            </a:r>
            <a:endParaRPr lang="en-US" sz="3200" dirty="0">
              <a:latin typeface="Times New Roman" pitchFamily="18" charset="0"/>
            </a:endParaRPr>
          </a:p>
          <a:p>
            <a:pPr marL="609600" indent="-609600">
              <a:buClr>
                <a:srgbClr val="0000FF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Times New Roman" pitchFamily="18" charset="0"/>
              </a:rPr>
              <a:t>Use multiplication and addition to manipulate the coefficients of the quotient</a:t>
            </a:r>
          </a:p>
          <a:p>
            <a:pPr marL="609600" indent="-609600">
              <a:buClr>
                <a:srgbClr val="0000FF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Times New Roman" pitchFamily="18" charset="0"/>
              </a:rPr>
              <a:t>Write the quotient using the coefficients and </a:t>
            </a:r>
            <a:r>
              <a:rPr lang="en-US" sz="3200" dirty="0" smtClean="0">
                <a:latin typeface="Times New Roman" pitchFamily="18" charset="0"/>
              </a:rPr>
              <a:t>the variables; beginning </a:t>
            </a:r>
            <a:r>
              <a:rPr lang="en-US" sz="3200" dirty="0">
                <a:latin typeface="Times New Roman" pitchFamily="18" charset="0"/>
              </a:rPr>
              <a:t>with a degree less than the dividend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99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+mj-lt"/>
              </a:rPr>
              <a:t>Synthetic Division Steps</a:t>
            </a:r>
          </a:p>
        </p:txBody>
      </p:sp>
    </p:spTree>
    <p:extLst>
      <p:ext uri="{BB962C8B-B14F-4D97-AF65-F5344CB8AC3E}">
        <p14:creationId xmlns:p14="http://schemas.microsoft.com/office/powerpoint/2010/main" val="377076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36232"/>
              </p:ext>
            </p:extLst>
          </p:nvPr>
        </p:nvGraphicFramePr>
        <p:xfrm>
          <a:off x="609600" y="304800"/>
          <a:ext cx="7760346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1" name="Equation" r:id="rId3" imgW="1739880" imgH="279360" progId="Equation.DSMT4">
                  <p:embed/>
                </p:oleObj>
              </mc:Choice>
              <mc:Fallback>
                <p:oleObj name="Equation" r:id="rId3" imgW="173988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7760346" cy="1246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79766"/>
              </p:ext>
            </p:extLst>
          </p:nvPr>
        </p:nvGraphicFramePr>
        <p:xfrm>
          <a:off x="2127369" y="2688106"/>
          <a:ext cx="506145" cy="716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2" name="Equation" r:id="rId5" imgW="152280" imgH="215640" progId="Equation.DSMT4">
                  <p:embed/>
                </p:oleObj>
              </mc:Choice>
              <mc:Fallback>
                <p:oleObj name="Equation" r:id="rId5" imgW="1522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369" y="2688106"/>
                        <a:ext cx="506145" cy="7166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315216"/>
              </p:ext>
            </p:extLst>
          </p:nvPr>
        </p:nvGraphicFramePr>
        <p:xfrm>
          <a:off x="2933700" y="2022475"/>
          <a:ext cx="374590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" name="Equation" r:id="rId7" imgW="1091880" imgH="203040" progId="Equation.DSMT4">
                  <p:embed/>
                </p:oleObj>
              </mc:Choice>
              <mc:Fallback>
                <p:oleObj name="Equation" r:id="rId7" imgW="1091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33700" y="2022475"/>
                        <a:ext cx="3745907" cy="69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809626"/>
              </p:ext>
            </p:extLst>
          </p:nvPr>
        </p:nvGraphicFramePr>
        <p:xfrm>
          <a:off x="2967038" y="2646163"/>
          <a:ext cx="39211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4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67038" y="2646163"/>
                        <a:ext cx="3921125" cy="69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7620000" y="575468"/>
            <a:ext cx="381000" cy="6437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258218" y="3969543"/>
            <a:ext cx="452358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304598"/>
              </p:ext>
            </p:extLst>
          </p:nvPr>
        </p:nvGraphicFramePr>
        <p:xfrm>
          <a:off x="2924175" y="4051300"/>
          <a:ext cx="39211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24175" y="4051300"/>
                        <a:ext cx="392113" cy="61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030791"/>
              </p:ext>
            </p:extLst>
          </p:nvPr>
        </p:nvGraphicFramePr>
        <p:xfrm>
          <a:off x="3589338" y="3314700"/>
          <a:ext cx="9572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6" name="Equation" r:id="rId13" imgW="279360" imgH="177480" progId="Equation.DSMT4">
                  <p:embed/>
                </p:oleObj>
              </mc:Choice>
              <mc:Fallback>
                <p:oleObj name="Equation" r:id="rId13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89338" y="3314700"/>
                        <a:ext cx="95726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086678"/>
              </p:ext>
            </p:extLst>
          </p:nvPr>
        </p:nvGraphicFramePr>
        <p:xfrm>
          <a:off x="3589338" y="4024313"/>
          <a:ext cx="9572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Equation" r:id="rId15" imgW="279360" imgH="177480" progId="Equation.DSMT4">
                  <p:embed/>
                </p:oleObj>
              </mc:Choice>
              <mc:Fallback>
                <p:oleObj name="Equation" r:id="rId15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589338" y="4024313"/>
                        <a:ext cx="95726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842107"/>
              </p:ext>
            </p:extLst>
          </p:nvPr>
        </p:nvGraphicFramePr>
        <p:xfrm>
          <a:off x="4795413" y="3327797"/>
          <a:ext cx="9588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Equation" r:id="rId17" imgW="279360" imgH="177480" progId="Equation.DSMT4">
                  <p:embed/>
                </p:oleObj>
              </mc:Choice>
              <mc:Fallback>
                <p:oleObj name="Equation" r:id="rId17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795413" y="3327797"/>
                        <a:ext cx="958850" cy="61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235256"/>
              </p:ext>
            </p:extLst>
          </p:nvPr>
        </p:nvGraphicFramePr>
        <p:xfrm>
          <a:off x="4689230" y="3956046"/>
          <a:ext cx="958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name="Equation" r:id="rId19" imgW="279360" imgH="177480" progId="Equation.DSMT4">
                  <p:embed/>
                </p:oleObj>
              </mc:Choice>
              <mc:Fallback>
                <p:oleObj name="Equation" r:id="rId19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689230" y="3956046"/>
                        <a:ext cx="95885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5552776" y="3775075"/>
            <a:ext cx="511472" cy="48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404778"/>
              </p:ext>
            </p:extLst>
          </p:nvPr>
        </p:nvGraphicFramePr>
        <p:xfrm>
          <a:off x="5808512" y="3348032"/>
          <a:ext cx="12192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" name="Equation" r:id="rId21" imgW="355320" imgH="177480" progId="Equation.DSMT4">
                  <p:embed/>
                </p:oleObj>
              </mc:Choice>
              <mc:Fallback>
                <p:oleObj name="Equation" r:id="rId21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808512" y="3348032"/>
                        <a:ext cx="1219200" cy="61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643057"/>
              </p:ext>
            </p:extLst>
          </p:nvPr>
        </p:nvGraphicFramePr>
        <p:xfrm>
          <a:off x="5780088" y="3976688"/>
          <a:ext cx="1222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1" name="Equation" r:id="rId23" imgW="355320" imgH="177480" progId="Equation.DSMT4">
                  <p:embed/>
                </p:oleObj>
              </mc:Choice>
              <mc:Fallback>
                <p:oleObj name="Equation" r:id="rId23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780088" y="3976688"/>
                        <a:ext cx="1222375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321079"/>
              </p:ext>
            </p:extLst>
          </p:nvPr>
        </p:nvGraphicFramePr>
        <p:xfrm>
          <a:off x="2519859" y="4928199"/>
          <a:ext cx="45735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" name="Equation" r:id="rId25" imgW="1333440" imgH="393480" progId="Equation.DSMT4">
                  <p:embed/>
                </p:oleObj>
              </mc:Choice>
              <mc:Fallback>
                <p:oleObj name="Equation" r:id="rId25" imgW="1333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519859" y="4928199"/>
                        <a:ext cx="4573587" cy="134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3119140" y="3350023"/>
            <a:ext cx="0" cy="5667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841217"/>
              </p:ext>
            </p:extLst>
          </p:nvPr>
        </p:nvGraphicFramePr>
        <p:xfrm>
          <a:off x="8641398" y="685800"/>
          <a:ext cx="39211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Equation" r:id="rId27" imgW="114120" imgH="126720" progId="Equation.DSMT4">
                  <p:embed/>
                </p:oleObj>
              </mc:Choice>
              <mc:Fallback>
                <p:oleObj name="Equation" r:id="rId27" imgW="1141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8641398" y="685800"/>
                        <a:ext cx="392112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H="1">
            <a:off x="8361999" y="946150"/>
            <a:ext cx="309466" cy="63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342963" y="3815961"/>
            <a:ext cx="511472" cy="48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476490" y="3748886"/>
            <a:ext cx="511472" cy="48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EX 3</a:t>
            </a:r>
          </a:p>
        </p:txBody>
      </p:sp>
      <p:graphicFrame>
        <p:nvGraphicFramePr>
          <p:cNvPr id="10246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47395502"/>
              </p:ext>
            </p:extLst>
          </p:nvPr>
        </p:nvGraphicFramePr>
        <p:xfrm>
          <a:off x="1813640" y="232944"/>
          <a:ext cx="6700837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Equation" r:id="rId3" imgW="1841400" imgH="228600" progId="Equation.3">
                  <p:embed/>
                </p:oleObj>
              </mc:Choice>
              <mc:Fallback>
                <p:oleObj name="Equation" r:id="rId3" imgW="18414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3640" y="232944"/>
                        <a:ext cx="6700837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4209972"/>
              </p:ext>
            </p:extLst>
          </p:nvPr>
        </p:nvGraphicFramePr>
        <p:xfrm>
          <a:off x="1875112" y="1067616"/>
          <a:ext cx="6653476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Equation" r:id="rId5" imgW="1968480" imgH="330120" progId="Equation.DSMT4">
                  <p:embed/>
                </p:oleObj>
              </mc:Choice>
              <mc:Fallback>
                <p:oleObj name="Equation" r:id="rId5" imgW="19684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5112" y="1067616"/>
                        <a:ext cx="6653476" cy="111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921161"/>
              </p:ext>
            </p:extLst>
          </p:nvPr>
        </p:nvGraphicFramePr>
        <p:xfrm>
          <a:off x="1746091" y="2987122"/>
          <a:ext cx="885825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Equation" r:id="rId7" imgW="266400" imgH="330120" progId="Equation.DSMT4">
                  <p:embed/>
                </p:oleObj>
              </mc:Choice>
              <mc:Fallback>
                <p:oleObj name="Equation" r:id="rId7" imgW="2664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091" y="2987122"/>
                        <a:ext cx="885825" cy="1095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988945"/>
              </p:ext>
            </p:extLst>
          </p:nvPr>
        </p:nvGraphicFramePr>
        <p:xfrm>
          <a:off x="2792113" y="2508981"/>
          <a:ext cx="54451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Equation" r:id="rId9" imgW="1587240" imgH="228600" progId="Equation.DSMT4">
                  <p:embed/>
                </p:oleObj>
              </mc:Choice>
              <mc:Fallback>
                <p:oleObj name="Equation" r:id="rId9" imgW="1587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92113" y="2508981"/>
                        <a:ext cx="5445125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233286"/>
              </p:ext>
            </p:extLst>
          </p:nvPr>
        </p:nvGraphicFramePr>
        <p:xfrm>
          <a:off x="2824260" y="3119778"/>
          <a:ext cx="54864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Equation" r:id="rId11" imgW="1600200" imgH="228600" progId="Equation.DSMT4">
                  <p:embed/>
                </p:oleObj>
              </mc:Choice>
              <mc:Fallback>
                <p:oleObj name="Equation" r:id="rId11" imgW="1600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24260" y="3119778"/>
                        <a:ext cx="548640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581899" y="1115658"/>
            <a:ext cx="728761" cy="10679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824260" y="4499769"/>
            <a:ext cx="541297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404331"/>
              </p:ext>
            </p:extLst>
          </p:nvPr>
        </p:nvGraphicFramePr>
        <p:xfrm>
          <a:off x="2865438" y="4611688"/>
          <a:ext cx="4349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" name="Equation" r:id="rId13" imgW="126720" imgH="164880" progId="Equation.DSMT4">
                  <p:embed/>
                </p:oleObj>
              </mc:Choice>
              <mc:Fallback>
                <p:oleObj name="Equation" r:id="rId13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65438" y="4611688"/>
                        <a:ext cx="4349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802312"/>
              </p:ext>
            </p:extLst>
          </p:nvPr>
        </p:nvGraphicFramePr>
        <p:xfrm>
          <a:off x="3703638" y="3876675"/>
          <a:ext cx="65246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1" name="Equation" r:id="rId15" imgW="190440" imgH="164880" progId="Equation.DSMT4">
                  <p:embed/>
                </p:oleObj>
              </mc:Choice>
              <mc:Fallback>
                <p:oleObj name="Equation" r:id="rId15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03638" y="3876675"/>
                        <a:ext cx="652462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085768"/>
              </p:ext>
            </p:extLst>
          </p:nvPr>
        </p:nvGraphicFramePr>
        <p:xfrm>
          <a:off x="3703638" y="4586288"/>
          <a:ext cx="652462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" name="Equation" r:id="rId17" imgW="190440" imgH="164880" progId="Equation.DSMT4">
                  <p:embed/>
                </p:oleObj>
              </mc:Choice>
              <mc:Fallback>
                <p:oleObj name="Equation" r:id="rId17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03638" y="4586288"/>
                        <a:ext cx="652462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387217"/>
              </p:ext>
            </p:extLst>
          </p:nvPr>
        </p:nvGraphicFramePr>
        <p:xfrm>
          <a:off x="4908996" y="3802835"/>
          <a:ext cx="11334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" name="Equation" r:id="rId19" imgW="330120" imgH="215640" progId="Equation.DSMT4">
                  <p:embed/>
                </p:oleObj>
              </mc:Choice>
              <mc:Fallback>
                <p:oleObj name="Equation" r:id="rId19" imgW="3301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908996" y="3802835"/>
                        <a:ext cx="1133475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988855"/>
              </p:ext>
            </p:extLst>
          </p:nvPr>
        </p:nvGraphicFramePr>
        <p:xfrm>
          <a:off x="5097106" y="4516879"/>
          <a:ext cx="696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" name="Equation" r:id="rId21" imgW="203040" imgH="164880" progId="Equation.DSMT4">
                  <p:embed/>
                </p:oleObj>
              </mc:Choice>
              <mc:Fallback>
                <p:oleObj name="Equation" r:id="rId21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097106" y="4516879"/>
                        <a:ext cx="696913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V="1">
            <a:off x="5828220" y="4289077"/>
            <a:ext cx="640782" cy="49959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668962"/>
              </p:ext>
            </p:extLst>
          </p:nvPr>
        </p:nvGraphicFramePr>
        <p:xfrm>
          <a:off x="6555501" y="3851197"/>
          <a:ext cx="6540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" name="Equation" r:id="rId23" imgW="190440" imgH="164880" progId="Equation.DSMT4">
                  <p:embed/>
                </p:oleObj>
              </mc:Choice>
              <mc:Fallback>
                <p:oleObj name="Equation" r:id="rId23" imgW="1904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555501" y="3851197"/>
                        <a:ext cx="654050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408703"/>
              </p:ext>
            </p:extLst>
          </p:nvPr>
        </p:nvGraphicFramePr>
        <p:xfrm>
          <a:off x="6577339" y="4516637"/>
          <a:ext cx="698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Equation" r:id="rId25" imgW="203040" imgH="177480" progId="Equation.DSMT4">
                  <p:embed/>
                </p:oleObj>
              </mc:Choice>
              <mc:Fallback>
                <p:oleObj name="Equation" r:id="rId25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577339" y="4516637"/>
                        <a:ext cx="6985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3081040" y="3890214"/>
            <a:ext cx="0" cy="5667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690312"/>
              </p:ext>
            </p:extLst>
          </p:nvPr>
        </p:nvGraphicFramePr>
        <p:xfrm>
          <a:off x="8751888" y="1482116"/>
          <a:ext cx="39211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Equation" r:id="rId27" imgW="114120" imgH="126720" progId="Equation.DSMT4">
                  <p:embed/>
                </p:oleObj>
              </mc:Choice>
              <mc:Fallback>
                <p:oleObj name="Equation" r:id="rId27" imgW="1141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8751888" y="1482116"/>
                        <a:ext cx="392112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H="1">
            <a:off x="8472489" y="1742466"/>
            <a:ext cx="309466" cy="63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304863" y="4356152"/>
            <a:ext cx="511472" cy="48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438390" y="4289077"/>
            <a:ext cx="511472" cy="4857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240824" y="4289077"/>
            <a:ext cx="452793" cy="4856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667987"/>
              </p:ext>
            </p:extLst>
          </p:nvPr>
        </p:nvGraphicFramePr>
        <p:xfrm>
          <a:off x="7599363" y="3816350"/>
          <a:ext cx="696912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Equation" r:id="rId29" imgW="203040" imgH="177480" progId="Equation.DSMT4">
                  <p:embed/>
                </p:oleObj>
              </mc:Choice>
              <mc:Fallback>
                <p:oleObj name="Equation" r:id="rId29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7599363" y="3816350"/>
                        <a:ext cx="696912" cy="611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53400"/>
              </p:ext>
            </p:extLst>
          </p:nvPr>
        </p:nvGraphicFramePr>
        <p:xfrm>
          <a:off x="7599363" y="4500368"/>
          <a:ext cx="6985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Equation" r:id="rId31" imgW="203040" imgH="164880" progId="Equation.DSMT4">
                  <p:embed/>
                </p:oleObj>
              </mc:Choice>
              <mc:Fallback>
                <p:oleObj name="Equation" r:id="rId31" imgW="2030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7599363" y="4500368"/>
                        <a:ext cx="698500" cy="56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150839"/>
              </p:ext>
            </p:extLst>
          </p:nvPr>
        </p:nvGraphicFramePr>
        <p:xfrm>
          <a:off x="2048202" y="5263356"/>
          <a:ext cx="4878387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Equation" r:id="rId33" imgW="1422360" imgH="431640" progId="Equation.DSMT4">
                  <p:embed/>
                </p:oleObj>
              </mc:Choice>
              <mc:Fallback>
                <p:oleObj name="Equation" r:id="rId33" imgW="14223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048202" y="5263356"/>
                        <a:ext cx="4878387" cy="1481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324467"/>
            <a:ext cx="7886700" cy="1325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Remainder Theorem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9711" y="1654594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P(x) is divided by x – c, then the remainder is the value P(c).  </a:t>
            </a:r>
          </a:p>
          <a:p>
            <a:r>
              <a:rPr lang="en-US" sz="2800" dirty="0" smtClean="0"/>
              <a:t>Divide and then check your answer using the remainder theorem.  </a:t>
            </a:r>
          </a:p>
          <a:p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856614"/>
              </p:ext>
            </p:extLst>
          </p:nvPr>
        </p:nvGraphicFramePr>
        <p:xfrm>
          <a:off x="1066800" y="3581400"/>
          <a:ext cx="6920362" cy="74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Equation" r:id="rId3" imgW="2590560" imgH="279360" progId="Equation.DSMT4">
                  <p:embed/>
                </p:oleObj>
              </mc:Choice>
              <mc:Fallback>
                <p:oleObj name="Equation" r:id="rId3" imgW="25905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81400"/>
                        <a:ext cx="6920362" cy="746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315530"/>
              </p:ext>
            </p:extLst>
          </p:nvPr>
        </p:nvGraphicFramePr>
        <p:xfrm>
          <a:off x="1289050" y="4327713"/>
          <a:ext cx="607060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Equation" r:id="rId5" imgW="2273040" imgH="393480" progId="Equation.DSMT4">
                  <p:embed/>
                </p:oleObj>
              </mc:Choice>
              <mc:Fallback>
                <p:oleObj name="Equation" r:id="rId5" imgW="227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4327713"/>
                        <a:ext cx="6070600" cy="1050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871471"/>
              </p:ext>
            </p:extLst>
          </p:nvPr>
        </p:nvGraphicFramePr>
        <p:xfrm>
          <a:off x="341489" y="5609410"/>
          <a:ext cx="142398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Equation" r:id="rId7" imgW="533160" imgH="203040" progId="Equation.DSMT4">
                  <p:embed/>
                </p:oleObj>
              </mc:Choice>
              <mc:Fallback>
                <p:oleObj name="Equation" r:id="rId7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89" y="5609410"/>
                        <a:ext cx="1423988" cy="542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1758"/>
              </p:ext>
            </p:extLst>
          </p:nvPr>
        </p:nvGraphicFramePr>
        <p:xfrm>
          <a:off x="1765477" y="5499519"/>
          <a:ext cx="652145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Equation" r:id="rId9" imgW="2997000" imgH="279360" progId="Equation.DSMT4">
                  <p:embed/>
                </p:oleObj>
              </mc:Choice>
              <mc:Fallback>
                <p:oleObj name="Equation" r:id="rId9" imgW="2997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477" y="5499519"/>
                        <a:ext cx="6521450" cy="681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984350"/>
              </p:ext>
            </p:extLst>
          </p:nvPr>
        </p:nvGraphicFramePr>
        <p:xfrm>
          <a:off x="1447800" y="6180557"/>
          <a:ext cx="10493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9" name="Equation" r:id="rId11" imgW="482400" imgH="177480" progId="Equation.DSMT4">
                  <p:embed/>
                </p:oleObj>
              </mc:Choice>
              <mc:Fallback>
                <p:oleObj name="Equation" r:id="rId11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6180557"/>
                        <a:ext cx="1049337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185</Words>
  <Application>Microsoft Office PowerPoint</Application>
  <PresentationFormat>On-screen Show (4:3)</PresentationFormat>
  <Paragraphs>24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Equation</vt:lpstr>
      <vt:lpstr>MathType 6.0 Equation</vt:lpstr>
      <vt:lpstr>3.2 Division of Polynomials</vt:lpstr>
      <vt:lpstr>Remember this?</vt:lpstr>
      <vt:lpstr>PowerPoint Presentation</vt:lpstr>
      <vt:lpstr>PowerPoint Presentation</vt:lpstr>
      <vt:lpstr>Synthetic Division </vt:lpstr>
      <vt:lpstr>PowerPoint Presentation</vt:lpstr>
      <vt:lpstr>PowerPoint Presentation</vt:lpstr>
      <vt:lpstr>EX 3</vt:lpstr>
      <vt:lpstr>Remainder Theorem</vt:lpstr>
      <vt:lpstr>Factor Theorem: If ‘c’ is a zero then x-c is a factor of P(x).</vt:lpstr>
      <vt:lpstr>Given that the zeros of a polynomial are 1, 3, and 4, write the third degree polynomial.  </vt:lpstr>
      <vt:lpstr>Homework Pg 271 #13-65 EVERY OTHER ODD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3.2 Division of Polynomials</dc:title>
  <dc:creator>garciak</dc:creator>
  <cp:lastModifiedBy>Reaves, Nathan</cp:lastModifiedBy>
  <cp:revision>21</cp:revision>
  <dcterms:created xsi:type="dcterms:W3CDTF">2012-01-25T17:24:47Z</dcterms:created>
  <dcterms:modified xsi:type="dcterms:W3CDTF">2015-09-30T18:16:13Z</dcterms:modified>
</cp:coreProperties>
</file>