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5" r:id="rId8"/>
    <p:sldId id="264" r:id="rId9"/>
    <p:sldId id="263"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76" d="100"/>
          <a:sy n="76" d="100"/>
        </p:scale>
        <p:origin x="5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5/29/2018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5/29/2018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FD63A-3476-4EE2-8D4A-AE61938AE40B}"/>
              </a:ext>
            </a:extLst>
          </p:cNvPr>
          <p:cNvSpPr>
            <a:spLocks noGrp="1"/>
          </p:cNvSpPr>
          <p:nvPr>
            <p:ph type="ctrTitle"/>
          </p:nvPr>
        </p:nvSpPr>
        <p:spPr/>
        <p:txBody>
          <a:bodyPr/>
          <a:lstStyle/>
          <a:p>
            <a:r>
              <a:rPr lang="en-US" dirty="0"/>
              <a:t>The Brain on Juggling</a:t>
            </a:r>
          </a:p>
        </p:txBody>
      </p:sp>
      <p:sp>
        <p:nvSpPr>
          <p:cNvPr id="3" name="Subtitle 2">
            <a:extLst>
              <a:ext uri="{FF2B5EF4-FFF2-40B4-BE49-F238E27FC236}">
                <a16:creationId xmlns:a16="http://schemas.microsoft.com/office/drawing/2014/main" xmlns="" id="{93BDF66B-221D-48D9-8A1E-3B75ABE0CE5F}"/>
              </a:ext>
            </a:extLst>
          </p:cNvPr>
          <p:cNvSpPr>
            <a:spLocks noGrp="1"/>
          </p:cNvSpPr>
          <p:nvPr>
            <p:ph type="subTitle" idx="1"/>
          </p:nvPr>
        </p:nvSpPr>
        <p:spPr/>
        <p:txBody>
          <a:bodyPr/>
          <a:lstStyle/>
          <a:p>
            <a:r>
              <a:rPr lang="en-US" dirty="0"/>
              <a:t>By Olamoyo Thomas</a:t>
            </a:r>
          </a:p>
        </p:txBody>
      </p:sp>
    </p:spTree>
    <p:extLst>
      <p:ext uri="{BB962C8B-B14F-4D97-AF65-F5344CB8AC3E}">
        <p14:creationId xmlns:p14="http://schemas.microsoft.com/office/powerpoint/2010/main" val="26201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30942C-FE85-4107-9E4C-134E97776A23}"/>
              </a:ext>
            </a:extLst>
          </p:cNvPr>
          <p:cNvSpPr>
            <a:spLocks noGrp="1"/>
          </p:cNvSpPr>
          <p:nvPr>
            <p:ph type="title"/>
          </p:nvPr>
        </p:nvSpPr>
        <p:spPr/>
        <p:txBody>
          <a:bodyPr/>
          <a:lstStyle/>
          <a:p>
            <a:r>
              <a:rPr lang="en-US" dirty="0"/>
              <a:t>Citations</a:t>
            </a:r>
          </a:p>
        </p:txBody>
      </p:sp>
      <p:sp>
        <p:nvSpPr>
          <p:cNvPr id="3" name="Content Placeholder 2">
            <a:extLst>
              <a:ext uri="{FF2B5EF4-FFF2-40B4-BE49-F238E27FC236}">
                <a16:creationId xmlns:a16="http://schemas.microsoft.com/office/drawing/2014/main" xmlns="" id="{8DCD53EC-958D-4540-9CF6-3390DF88A7BA}"/>
              </a:ext>
            </a:extLst>
          </p:cNvPr>
          <p:cNvSpPr>
            <a:spLocks noGrp="1"/>
          </p:cNvSpPr>
          <p:nvPr>
            <p:ph idx="1"/>
          </p:nvPr>
        </p:nvSpPr>
        <p:spPr/>
        <p:txBody>
          <a:bodyPr/>
          <a:lstStyle/>
          <a:p>
            <a:r>
              <a:rPr lang="en-US" dirty="0"/>
              <a:t>University of Oxford. "Juggling Enhances Connections In The Brain." ScienceDaily. ScienceDaily, 17 October 2009. &lt;www.sciencedaily.com/releases/2009/10/091016114055.htm&gt;.</a:t>
            </a:r>
          </a:p>
          <a:p>
            <a:endParaRPr lang="en-US" dirty="0"/>
          </a:p>
        </p:txBody>
      </p:sp>
    </p:spTree>
    <p:extLst>
      <p:ext uri="{BB962C8B-B14F-4D97-AF65-F5344CB8AC3E}">
        <p14:creationId xmlns:p14="http://schemas.microsoft.com/office/powerpoint/2010/main" val="943218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3F6D81C7-B083-478E-82FE-089A8CB72E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xmlns="" id="{8398EDA2-4889-433D-AC01-5214D79764E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xmlns="" id="{0099D46A-AF52-46FD-938B-D31189460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xmlns="" id="{C933E919-C473-4F0E-9DBC-CC65FC9E926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xmlns="" id="{FBBF3BDD-5C99-4FDC-BBCB-E711359D93F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xmlns="" id="{F06B54F2-CD11-4359-A7D6-DA7C76C091A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xmlns="" id="{ED56E41F-B8E0-4D18-B554-FD40260DE0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2DB31E17-E562-4F82-98D0-858C84120F3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xmlns="" id="{58BF3B07-5EF6-4E5B-834E-C1398DB60AD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xmlns="" id="{3DDA1859-D108-4C60-B38B-C85485AB38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xmlns="" id="{E498EA77-084B-43CC-B94D-566F1D8E1EE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xmlns="" id="{99B16D3F-47E8-419E-9C4E-ED6FC918FBB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6" name="Rectangle 25">
            <a:extLst>
              <a:ext uri="{FF2B5EF4-FFF2-40B4-BE49-F238E27FC236}">
                <a16:creationId xmlns:a16="http://schemas.microsoft.com/office/drawing/2014/main" xmlns="" id="{23E937B9-07EE-456A-A31C-41A8866E28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generated with very high confidence">
            <a:extLst>
              <a:ext uri="{FF2B5EF4-FFF2-40B4-BE49-F238E27FC236}">
                <a16:creationId xmlns:a16="http://schemas.microsoft.com/office/drawing/2014/main" xmlns="" id="{C696CADE-5F50-411C-8F37-93155DAF4579}"/>
              </a:ext>
            </a:extLst>
          </p:cNvPr>
          <p:cNvPicPr>
            <a:picLocks noGrp="1" noChangeAspect="1"/>
          </p:cNvPicPr>
          <p:nvPr>
            <p:ph sz="half" idx="2"/>
          </p:nvPr>
        </p:nvPicPr>
        <p:blipFill>
          <a:blip r:embed="rId5"/>
          <a:stretch>
            <a:fillRect/>
          </a:stretch>
        </p:blipFill>
        <p:spPr>
          <a:xfrm>
            <a:off x="1412683" y="1887935"/>
            <a:ext cx="5278777" cy="2903326"/>
          </a:xfrm>
          <a:prstGeom prst="rect">
            <a:avLst/>
          </a:prstGeom>
        </p:spPr>
      </p:pic>
      <p:cxnSp>
        <p:nvCxnSpPr>
          <p:cNvPr id="28" name="Straight Connector 27">
            <a:extLst>
              <a:ext uri="{FF2B5EF4-FFF2-40B4-BE49-F238E27FC236}">
                <a16:creationId xmlns:a16="http://schemas.microsoft.com/office/drawing/2014/main" xmlns="" id="{FD2308B7-2829-44DD-B213-27EEBDED14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xmlns="" id="{F0FEF5C1-F155-41B5-95AE-ECD50C605E84}"/>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sz="4100">
                <a:solidFill>
                  <a:srgbClr val="262626"/>
                </a:solidFill>
              </a:rPr>
              <a:t>Preliminary Information </a:t>
            </a:r>
          </a:p>
        </p:txBody>
      </p:sp>
      <p:sp>
        <p:nvSpPr>
          <p:cNvPr id="3" name="Content Placeholder 2">
            <a:extLst>
              <a:ext uri="{FF2B5EF4-FFF2-40B4-BE49-F238E27FC236}">
                <a16:creationId xmlns:a16="http://schemas.microsoft.com/office/drawing/2014/main" xmlns="" id="{A7EBD983-D385-4671-B0EC-371FEAFE5810}"/>
              </a:ext>
            </a:extLst>
          </p:cNvPr>
          <p:cNvSpPr>
            <a:spLocks noGrp="1"/>
          </p:cNvSpPr>
          <p:nvPr>
            <p:ph sz="half" idx="1"/>
          </p:nvPr>
        </p:nvSpPr>
        <p:spPr>
          <a:xfrm>
            <a:off x="7535824" y="2556932"/>
            <a:ext cx="3360771" cy="3318936"/>
          </a:xfrm>
        </p:spPr>
        <p:txBody>
          <a:bodyPr vert="horz" lIns="91440" tIns="45720" rIns="91440" bIns="45720" rtlCol="0" anchor="t">
            <a:normAutofit/>
          </a:bodyPr>
          <a:lstStyle/>
          <a:p>
            <a:r>
              <a:rPr lang="en-US" dirty="0">
                <a:solidFill>
                  <a:srgbClr val="262626"/>
                </a:solidFill>
              </a:rPr>
              <a:t>Axons</a:t>
            </a:r>
          </a:p>
          <a:p>
            <a:endParaRPr lang="en-US" dirty="0">
              <a:solidFill>
                <a:srgbClr val="262626"/>
              </a:solidFill>
            </a:endParaRPr>
          </a:p>
          <a:p>
            <a:r>
              <a:rPr lang="en-US" dirty="0">
                <a:solidFill>
                  <a:srgbClr val="262626"/>
                </a:solidFill>
              </a:rPr>
              <a:t>Dendrites </a:t>
            </a:r>
          </a:p>
          <a:p>
            <a:endParaRPr lang="en-US" dirty="0">
              <a:solidFill>
                <a:srgbClr val="262626"/>
              </a:solidFill>
            </a:endParaRPr>
          </a:p>
          <a:p>
            <a:r>
              <a:rPr lang="en-US" dirty="0">
                <a:solidFill>
                  <a:srgbClr val="262626"/>
                </a:solidFill>
              </a:rPr>
              <a:t>Soma (Cell Body)</a:t>
            </a:r>
          </a:p>
          <a:p>
            <a:endParaRPr lang="en-US" dirty="0">
              <a:solidFill>
                <a:srgbClr val="262626"/>
              </a:solidFill>
            </a:endParaRPr>
          </a:p>
        </p:txBody>
      </p:sp>
    </p:spTree>
    <p:extLst>
      <p:ext uri="{BB962C8B-B14F-4D97-AF65-F5344CB8AC3E}">
        <p14:creationId xmlns:p14="http://schemas.microsoft.com/office/powerpoint/2010/main" val="25697299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28" name="Group 9">
            <a:extLst>
              <a:ext uri="{FF2B5EF4-FFF2-40B4-BE49-F238E27FC236}">
                <a16:creationId xmlns:a16="http://schemas.microsoft.com/office/drawing/2014/main" xmlns="" id="{3F6D81C7-B083-478E-82FE-089A8CB72E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xmlns="" id="{8398EDA2-4889-433D-AC01-5214D79764E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xmlns="" id="{0099D46A-AF52-46FD-938B-D31189460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xmlns="" id="{C933E919-C473-4F0E-9DBC-CC65FC9E926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xmlns="" id="{FBBF3BDD-5C99-4FDC-BBCB-E711359D93F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9" name="Straight Connector 15">
            <a:extLst>
              <a:ext uri="{FF2B5EF4-FFF2-40B4-BE49-F238E27FC236}">
                <a16:creationId xmlns:a16="http://schemas.microsoft.com/office/drawing/2014/main" xmlns="" id="{F06B54F2-CD11-4359-A7D6-DA7C76C091A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0" name="Rectangle 17">
            <a:extLst>
              <a:ext uri="{FF2B5EF4-FFF2-40B4-BE49-F238E27FC236}">
                <a16:creationId xmlns:a16="http://schemas.microsoft.com/office/drawing/2014/main" xmlns="" id="{7E61F402-3445-458A-9A2B-D28FD28839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9">
            <a:extLst>
              <a:ext uri="{FF2B5EF4-FFF2-40B4-BE49-F238E27FC236}">
                <a16:creationId xmlns:a16="http://schemas.microsoft.com/office/drawing/2014/main" xmlns="" id="{A673C096-95AE-4644-B76C-1DF1B667DC4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xmlns="" id="{77A91835-418B-4867-87D7-1376A57F3F7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xmlns="" id="{65B511A1-E0EC-49FE-8068-9DA29CD00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xmlns="" id="{4A61BC5F-ADA4-4DBA-9C6B-E17E0B82EC5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xmlns="" id="{1CE6F7D2-ACED-47D2-BEFD-FB26F75374A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2" name="Straight Connector 25">
            <a:extLst>
              <a:ext uri="{FF2B5EF4-FFF2-40B4-BE49-F238E27FC236}">
                <a16:creationId xmlns:a16="http://schemas.microsoft.com/office/drawing/2014/main" xmlns="" id="{2BE880E9-2B86-4CDB-B5B7-308745CDD1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Content Placeholder 4">
            <a:extLst>
              <a:ext uri="{FF2B5EF4-FFF2-40B4-BE49-F238E27FC236}">
                <a16:creationId xmlns:a16="http://schemas.microsoft.com/office/drawing/2014/main" xmlns="" id="{83CA6BE3-FF06-4B8D-A979-00073BE89DD0}"/>
              </a:ext>
            </a:extLst>
          </p:cNvPr>
          <p:cNvPicPr>
            <a:picLocks noGrp="1" noChangeAspect="1"/>
          </p:cNvPicPr>
          <p:nvPr>
            <p:ph sz="half" idx="2"/>
          </p:nvPr>
        </p:nvPicPr>
        <p:blipFill>
          <a:blip r:embed="rId5"/>
          <a:stretch>
            <a:fillRect/>
          </a:stretch>
        </p:blipFill>
        <p:spPr>
          <a:xfrm>
            <a:off x="5418668" y="1767648"/>
            <a:ext cx="5469466" cy="3322700"/>
          </a:xfrm>
          <a:prstGeom prst="rect">
            <a:avLst/>
          </a:prstGeom>
          <a:ln w="57150" cmpd="thickThin">
            <a:solidFill>
              <a:srgbClr val="7F7F7F"/>
            </a:solidFill>
            <a:miter lim="800000"/>
          </a:ln>
        </p:spPr>
      </p:pic>
      <p:sp>
        <p:nvSpPr>
          <p:cNvPr id="2" name="Title 1">
            <a:extLst>
              <a:ext uri="{FF2B5EF4-FFF2-40B4-BE49-F238E27FC236}">
                <a16:creationId xmlns:a16="http://schemas.microsoft.com/office/drawing/2014/main" xmlns="" id="{88FCFBA5-F7BE-4093-8D27-6EB2AADE5E9E}"/>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800" dirty="0">
                <a:solidFill>
                  <a:srgbClr val="262626"/>
                </a:solidFill>
              </a:rPr>
              <a:t>Preliminary Information (cont.)</a:t>
            </a:r>
          </a:p>
        </p:txBody>
      </p:sp>
      <p:sp>
        <p:nvSpPr>
          <p:cNvPr id="3" name="Content Placeholder 2">
            <a:extLst>
              <a:ext uri="{FF2B5EF4-FFF2-40B4-BE49-F238E27FC236}">
                <a16:creationId xmlns:a16="http://schemas.microsoft.com/office/drawing/2014/main" xmlns="" id="{25A0E8C6-1A58-4862-A967-FAF6B8919BDE}"/>
              </a:ext>
            </a:extLst>
          </p:cNvPr>
          <p:cNvSpPr>
            <a:spLocks noGrp="1"/>
          </p:cNvSpPr>
          <p:nvPr>
            <p:ph sz="half" idx="1"/>
          </p:nvPr>
        </p:nvSpPr>
        <p:spPr>
          <a:xfrm>
            <a:off x="1295401" y="2493774"/>
            <a:ext cx="3660057" cy="3382094"/>
          </a:xfrm>
        </p:spPr>
        <p:txBody>
          <a:bodyPr vert="horz" lIns="91440" tIns="45720" rIns="91440" bIns="45720" rtlCol="0" anchor="t">
            <a:normAutofit/>
          </a:bodyPr>
          <a:lstStyle/>
          <a:p>
            <a:pPr algn="ctr"/>
            <a:r>
              <a:rPr lang="en-US" sz="1600" dirty="0">
                <a:solidFill>
                  <a:srgbClr val="262626"/>
                </a:solidFill>
              </a:rPr>
              <a:t>Grey Matter</a:t>
            </a:r>
          </a:p>
          <a:p>
            <a:pPr algn="ctr"/>
            <a:endParaRPr lang="en-US" sz="1600" dirty="0">
              <a:solidFill>
                <a:srgbClr val="262626"/>
              </a:solidFill>
            </a:endParaRPr>
          </a:p>
          <a:p>
            <a:pPr algn="ctr"/>
            <a:endParaRPr lang="en-US" sz="1600" dirty="0">
              <a:solidFill>
                <a:srgbClr val="262626"/>
              </a:solidFill>
            </a:endParaRPr>
          </a:p>
          <a:p>
            <a:pPr algn="ctr"/>
            <a:endParaRPr lang="en-US" sz="1600" dirty="0">
              <a:solidFill>
                <a:srgbClr val="262626"/>
              </a:solidFill>
            </a:endParaRPr>
          </a:p>
          <a:p>
            <a:pPr algn="ctr"/>
            <a:r>
              <a:rPr lang="en-US" sz="1600" dirty="0">
                <a:solidFill>
                  <a:srgbClr val="262626"/>
                </a:solidFill>
              </a:rPr>
              <a:t>White Mater</a:t>
            </a:r>
          </a:p>
        </p:txBody>
      </p:sp>
    </p:spTree>
    <p:extLst>
      <p:ext uri="{BB962C8B-B14F-4D97-AF65-F5344CB8AC3E}">
        <p14:creationId xmlns:p14="http://schemas.microsoft.com/office/powerpoint/2010/main" val="245552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83E4C-412C-42AF-99B0-259F226DFC9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xmlns="" id="{18411F3E-120D-4E6C-A88F-D107B949E2C7}"/>
              </a:ext>
            </a:extLst>
          </p:cNvPr>
          <p:cNvSpPr>
            <a:spLocks noGrp="1"/>
          </p:cNvSpPr>
          <p:nvPr>
            <p:ph idx="1"/>
          </p:nvPr>
        </p:nvSpPr>
        <p:spPr/>
        <p:txBody>
          <a:bodyPr/>
          <a:lstStyle/>
          <a:p>
            <a:r>
              <a:rPr lang="en-US" dirty="0"/>
              <a:t>The purpose of the article was to find out if juggling had an affect on the white matter of the brain. </a:t>
            </a:r>
          </a:p>
          <a:p>
            <a:r>
              <a:rPr lang="en-US" dirty="0"/>
              <a:t>The overall goal was to see if there were changes in the white matter of the brain when healthy adults learned a new skill. </a:t>
            </a:r>
          </a:p>
        </p:txBody>
      </p:sp>
    </p:spTree>
    <p:extLst>
      <p:ext uri="{BB962C8B-B14F-4D97-AF65-F5344CB8AC3E}">
        <p14:creationId xmlns:p14="http://schemas.microsoft.com/office/powerpoint/2010/main" val="2034498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69706E-79FD-40A5-A98E-FE96E5D94EA0}"/>
              </a:ext>
            </a:extLst>
          </p:cNvPr>
          <p:cNvSpPr>
            <a:spLocks noGrp="1"/>
          </p:cNvSpPr>
          <p:nvPr>
            <p:ph type="title"/>
          </p:nvPr>
        </p:nvSpPr>
        <p:spPr/>
        <p:txBody>
          <a:bodyPr/>
          <a:lstStyle/>
          <a:p>
            <a:r>
              <a:rPr lang="en-US" dirty="0"/>
              <a:t>Methods and Materials </a:t>
            </a:r>
          </a:p>
        </p:txBody>
      </p:sp>
      <p:sp>
        <p:nvSpPr>
          <p:cNvPr id="3" name="Content Placeholder 2">
            <a:extLst>
              <a:ext uri="{FF2B5EF4-FFF2-40B4-BE49-F238E27FC236}">
                <a16:creationId xmlns:a16="http://schemas.microsoft.com/office/drawing/2014/main" xmlns="" id="{3E1B87C4-E8CD-4BD6-90BB-225B296CA5BC}"/>
              </a:ext>
            </a:extLst>
          </p:cNvPr>
          <p:cNvSpPr>
            <a:spLocks noGrp="1"/>
          </p:cNvSpPr>
          <p:nvPr>
            <p:ph idx="1"/>
          </p:nvPr>
        </p:nvSpPr>
        <p:spPr>
          <a:xfrm>
            <a:off x="1295401" y="2556932"/>
            <a:ext cx="9601196" cy="3318936"/>
          </a:xfrm>
        </p:spPr>
        <p:txBody>
          <a:bodyPr/>
          <a:lstStyle/>
          <a:p>
            <a:r>
              <a:rPr lang="en-US" dirty="0"/>
              <a:t>They gathered a group of 24 heathy adults. One group was instructed weekly, and told to practice 30 minutes daily. The other group was not.</a:t>
            </a:r>
          </a:p>
          <a:p>
            <a:endParaRPr lang="en-US" dirty="0"/>
          </a:p>
          <a:p>
            <a:r>
              <a:rPr lang="en-US" dirty="0"/>
              <a:t>Changes in white brain matter were measured via diffusion MRI.</a:t>
            </a:r>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1776435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431CC-8F1C-44D3-BCF2-33CBE98273D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xmlns="" id="{6D7FBC34-BC3B-40B1-A973-0C1C5FB11689}"/>
              </a:ext>
            </a:extLst>
          </p:cNvPr>
          <p:cNvSpPr>
            <a:spLocks noGrp="1"/>
          </p:cNvSpPr>
          <p:nvPr>
            <p:ph idx="1"/>
          </p:nvPr>
        </p:nvSpPr>
        <p:spPr/>
        <p:txBody>
          <a:bodyPr/>
          <a:lstStyle/>
          <a:p>
            <a:r>
              <a:rPr lang="en-US" dirty="0"/>
              <a:t>All jugglers were able to juggle at least two reps of a cascade, while some even continued to learn 5-ball during the six week span. </a:t>
            </a:r>
          </a:p>
          <a:p>
            <a:endParaRPr lang="en-US" dirty="0"/>
          </a:p>
          <a:p>
            <a:r>
              <a:rPr lang="en-US" dirty="0"/>
              <a:t>All showed changes in white matter in the brain.</a:t>
            </a:r>
          </a:p>
          <a:p>
            <a:endParaRPr lang="en-US" dirty="0"/>
          </a:p>
          <a:p>
            <a:r>
              <a:rPr lang="en-US" dirty="0"/>
              <a:t>I would assume that the next question would be: To what extent has the brain changed? </a:t>
            </a:r>
          </a:p>
        </p:txBody>
      </p:sp>
    </p:spTree>
    <p:extLst>
      <p:ext uri="{BB962C8B-B14F-4D97-AF65-F5344CB8AC3E}">
        <p14:creationId xmlns:p14="http://schemas.microsoft.com/office/powerpoint/2010/main" val="1117836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B729D7-85CA-4EEA-8B04-5E18312C9C76}"/>
              </a:ext>
            </a:extLst>
          </p:cNvPr>
          <p:cNvSpPr>
            <a:spLocks noGrp="1"/>
          </p:cNvSpPr>
          <p:nvPr>
            <p:ph type="title"/>
          </p:nvPr>
        </p:nvSpPr>
        <p:spPr/>
        <p:txBody>
          <a:bodyPr/>
          <a:lstStyle/>
          <a:p>
            <a:r>
              <a:rPr lang="en-US" dirty="0"/>
              <a:t>To What Extent?</a:t>
            </a:r>
          </a:p>
        </p:txBody>
      </p:sp>
      <p:sp>
        <p:nvSpPr>
          <p:cNvPr id="3" name="Content Placeholder 2">
            <a:extLst>
              <a:ext uri="{FF2B5EF4-FFF2-40B4-BE49-F238E27FC236}">
                <a16:creationId xmlns:a16="http://schemas.microsoft.com/office/drawing/2014/main" xmlns="" id="{3363FB43-F42D-46DA-B3FD-DB22FAB581F7}"/>
              </a:ext>
            </a:extLst>
          </p:cNvPr>
          <p:cNvSpPr>
            <a:spLocks noGrp="1"/>
          </p:cNvSpPr>
          <p:nvPr>
            <p:ph idx="1"/>
          </p:nvPr>
        </p:nvSpPr>
        <p:spPr/>
        <p:txBody>
          <a:bodyPr/>
          <a:lstStyle/>
          <a:p>
            <a:r>
              <a:rPr lang="en-US" dirty="0"/>
              <a:t>The first reason why I think this question should be asked is because the, “MRI is an indirect way to measure brain structure and so we cannot be sure exactly what is changing when these people learn” (Dr Johansen-Berg). </a:t>
            </a:r>
          </a:p>
          <a:p>
            <a:r>
              <a:rPr lang="en-US" dirty="0"/>
              <a:t>What does this imply? That other parts of the brain could be being regenerated from juggling (or just learning new skills), and could be applied in the future.</a:t>
            </a:r>
          </a:p>
        </p:txBody>
      </p:sp>
    </p:spTree>
    <p:extLst>
      <p:ext uri="{BB962C8B-B14F-4D97-AF65-F5344CB8AC3E}">
        <p14:creationId xmlns:p14="http://schemas.microsoft.com/office/powerpoint/2010/main" val="1236558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876E8-6794-499E-AD65-13359D9E8E1E}"/>
              </a:ext>
            </a:extLst>
          </p:cNvPr>
          <p:cNvSpPr>
            <a:spLocks noGrp="1"/>
          </p:cNvSpPr>
          <p:nvPr>
            <p:ph type="title"/>
          </p:nvPr>
        </p:nvSpPr>
        <p:spPr>
          <a:xfrm>
            <a:off x="1295402" y="982132"/>
            <a:ext cx="9601196" cy="1303867"/>
          </a:xfrm>
        </p:spPr>
        <p:txBody>
          <a:bodyPr/>
          <a:lstStyle/>
          <a:p>
            <a:r>
              <a:rPr lang="en-US" dirty="0"/>
              <a:t>To What Extent (cont.)</a:t>
            </a:r>
          </a:p>
        </p:txBody>
      </p:sp>
      <p:sp>
        <p:nvSpPr>
          <p:cNvPr id="3" name="Content Placeholder 2">
            <a:extLst>
              <a:ext uri="{FF2B5EF4-FFF2-40B4-BE49-F238E27FC236}">
                <a16:creationId xmlns:a16="http://schemas.microsoft.com/office/drawing/2014/main" xmlns="" id="{73F26182-8A35-4471-8D26-8D520A9D33EA}"/>
              </a:ext>
            </a:extLst>
          </p:cNvPr>
          <p:cNvSpPr>
            <a:spLocks noGrp="1"/>
          </p:cNvSpPr>
          <p:nvPr>
            <p:ph idx="1"/>
          </p:nvPr>
        </p:nvSpPr>
        <p:spPr>
          <a:xfrm>
            <a:off x="1295401" y="2556932"/>
            <a:ext cx="9601196" cy="3318936"/>
          </a:xfrm>
        </p:spPr>
        <p:txBody>
          <a:bodyPr/>
          <a:lstStyle/>
          <a:p>
            <a:pPr marL="0" indent="0">
              <a:buNone/>
            </a:pPr>
            <a:endParaRPr lang="en-US" dirty="0"/>
          </a:p>
          <a:p>
            <a:r>
              <a:rPr lang="en-US" dirty="0"/>
              <a:t>Just based off of the conclusion, there are two possibilities:</a:t>
            </a:r>
          </a:p>
          <a:p>
            <a:pPr lvl="1"/>
            <a:r>
              <a:rPr lang="en-US" dirty="0"/>
              <a:t>The neurons cellular axons are getting larger, perhaps because more messages are being sent down them, and larger axons are more equipped for more frequent messages.</a:t>
            </a:r>
          </a:p>
          <a:p>
            <a:pPr lvl="1"/>
            <a:r>
              <a:rPr lang="en-US" dirty="0"/>
              <a:t>The myelin sheath is getting larger, perhaps because faster transmission of messages is needed for juggling (or learning new activities in general).   </a:t>
            </a:r>
          </a:p>
        </p:txBody>
      </p:sp>
    </p:spTree>
    <p:extLst>
      <p:ext uri="{BB962C8B-B14F-4D97-AF65-F5344CB8AC3E}">
        <p14:creationId xmlns:p14="http://schemas.microsoft.com/office/powerpoint/2010/main" val="2653953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FB5D1BB-0703-437B-BD1E-1D07F8A2730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xmlns="" id="{3886586B-3F0F-4593-B272-AE75AD0F092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xmlns="" id="{020DEB59-BF94-41B5-8F16-8B10442EE0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xmlns="" id="{9A3BEF6F-FC03-43B1-8D1B-8DA3A360DBF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xmlns="" id="{0F49BA32-A501-4C79-9A72-92587AB9EEF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xmlns="" id="{883F92AF-2403-4558-B1D7-72130A1E4BC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xmlns="" id="{572F6A24-139E-4EB5-86D2-431F42EF8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3963AE85-BE5D-4975-BACF-DDDCC9C2ACD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xmlns="" id="{1E7751F0-16BF-4A9D-B778-5D46B92B447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xmlns="" id="{1D755924-121A-47AA-8613-995D4108BC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xmlns="" id="{B4D2AFDA-19BE-4455-830E-1541E5D7BAE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xmlns="" id="{0FB15EBF-E414-4E00-87E7-700A78A60F6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6" name="Rectangle 25">
            <a:extLst>
              <a:ext uri="{FF2B5EF4-FFF2-40B4-BE49-F238E27FC236}">
                <a16:creationId xmlns:a16="http://schemas.microsoft.com/office/drawing/2014/main" xmlns="" id="{C9DA5B05-DD14-4860-AC45-02A8D2EE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xmlns="" id="{B0BBA137-C649-4B9D-B236-6F575C41F2AE}"/>
              </a:ext>
            </a:extLst>
          </p:cNvPr>
          <p:cNvPicPr>
            <a:picLocks noGrp="1" noChangeAspect="1"/>
          </p:cNvPicPr>
          <p:nvPr>
            <p:ph sz="half" idx="2"/>
          </p:nvPr>
        </p:nvPicPr>
        <p:blipFill rotWithShape="1">
          <a:blip r:embed="rId5"/>
          <a:srcRect t="465"/>
          <a:stretch/>
        </p:blipFill>
        <p:spPr>
          <a:xfrm>
            <a:off x="1412683" y="1410208"/>
            <a:ext cx="3876801" cy="3858780"/>
          </a:xfrm>
          <a:prstGeom prst="rect">
            <a:avLst/>
          </a:prstGeom>
        </p:spPr>
      </p:pic>
      <p:cxnSp>
        <p:nvCxnSpPr>
          <p:cNvPr id="28" name="Straight Connector 27">
            <a:extLst>
              <a:ext uri="{FF2B5EF4-FFF2-40B4-BE49-F238E27FC236}">
                <a16:creationId xmlns:a16="http://schemas.microsoft.com/office/drawing/2014/main" xmlns="" id="{36BE37AC-AD36-4C42-9B8C-C5500F4E7C6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xmlns="" id="{94C3C23D-761E-494D-B597-35103D1A79B4}"/>
              </a:ext>
            </a:extLst>
          </p:cNvPr>
          <p:cNvSpPr>
            <a:spLocks noGrp="1"/>
          </p:cNvSpPr>
          <p:nvPr>
            <p:ph type="title"/>
          </p:nvPr>
        </p:nvSpPr>
        <p:spPr>
          <a:xfrm>
            <a:off x="6094412" y="982132"/>
            <a:ext cx="4802185" cy="1303867"/>
          </a:xfrm>
        </p:spPr>
        <p:txBody>
          <a:bodyPr vert="horz" lIns="91440" tIns="45720" rIns="91440" bIns="45720" rtlCol="0" anchor="ctr">
            <a:normAutofit fontScale="90000"/>
          </a:bodyPr>
          <a:lstStyle/>
          <a:p>
            <a:r>
              <a:rPr lang="en-US" dirty="0"/>
              <a:t>More Future Implications</a:t>
            </a:r>
          </a:p>
        </p:txBody>
      </p:sp>
      <p:sp>
        <p:nvSpPr>
          <p:cNvPr id="3" name="Content Placeholder 2">
            <a:extLst>
              <a:ext uri="{FF2B5EF4-FFF2-40B4-BE49-F238E27FC236}">
                <a16:creationId xmlns:a16="http://schemas.microsoft.com/office/drawing/2014/main" xmlns="" id="{458DED45-E5D6-4F09-9FDB-35E831E9CEC0}"/>
              </a:ext>
            </a:extLst>
          </p:cNvPr>
          <p:cNvSpPr>
            <a:spLocks noGrp="1"/>
          </p:cNvSpPr>
          <p:nvPr>
            <p:ph sz="half" idx="1"/>
          </p:nvPr>
        </p:nvSpPr>
        <p:spPr>
          <a:xfrm>
            <a:off x="6094412" y="2556932"/>
            <a:ext cx="4802184" cy="3318936"/>
          </a:xfrm>
        </p:spPr>
        <p:txBody>
          <a:bodyPr vert="horz" lIns="91440" tIns="45720" rIns="91440" bIns="45720" rtlCol="0" anchor="t">
            <a:normAutofit/>
          </a:bodyPr>
          <a:lstStyle/>
          <a:p>
            <a:r>
              <a:rPr lang="en-US" dirty="0"/>
              <a:t>There are clinical applications of this research, but it’s a long way off.</a:t>
            </a:r>
          </a:p>
          <a:p>
            <a:r>
              <a:rPr lang="en-US" dirty="0"/>
              <a:t>Knowing these pathways, which enhance the brain can help come up with new treatments for diseases that degrade the brain, such as multiple sclerosis. </a:t>
            </a:r>
          </a:p>
        </p:txBody>
      </p:sp>
    </p:spTree>
    <p:extLst>
      <p:ext uri="{BB962C8B-B14F-4D97-AF65-F5344CB8AC3E}">
        <p14:creationId xmlns:p14="http://schemas.microsoft.com/office/powerpoint/2010/main" val="3156856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233</TotalTime>
  <Words>394</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The Brain on Juggling</vt:lpstr>
      <vt:lpstr>Preliminary Information </vt:lpstr>
      <vt:lpstr>Preliminary Information (cont.)</vt:lpstr>
      <vt:lpstr>Introduction</vt:lpstr>
      <vt:lpstr>Methods and Materials </vt:lpstr>
      <vt:lpstr>Conclusion</vt:lpstr>
      <vt:lpstr>To What Extent?</vt:lpstr>
      <vt:lpstr>To What Extent (cont.)</vt:lpstr>
      <vt:lpstr>More Future Implications</vt:lpstr>
      <vt:lpstr>Citations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Brain on Juggling</dc:title>
  <dc:creator>Olamoyo Thomas</dc:creator>
  <cp:lastModifiedBy>Alovus, Lao</cp:lastModifiedBy>
  <cp:revision>17</cp:revision>
  <dcterms:created xsi:type="dcterms:W3CDTF">2018-05-29T09:21:26Z</dcterms:created>
  <dcterms:modified xsi:type="dcterms:W3CDTF">2018-05-29T13:54:51Z</dcterms:modified>
</cp:coreProperties>
</file>