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322" y="-1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066800"/>
            <a:ext cx="613954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March 24</a:t>
            </a:r>
            <a:r>
              <a:rPr lang="en-US" sz="3200" baseline="30000" dirty="0">
                <a:latin typeface="Comic Sans MS" panose="030F0702030302020204" pitchFamily="66" charset="0"/>
              </a:rPr>
              <a:t>th</a:t>
            </a:r>
            <a:r>
              <a:rPr lang="en-US" sz="32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1401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We Are Learning About…</a:t>
            </a:r>
          </a:p>
          <a:p>
            <a:r>
              <a:rPr lang="en-US" sz="1300" b="1" dirty="0">
                <a:latin typeface="Bahnschrift Light" panose="020B0502040204020203" pitchFamily="34" charset="0"/>
              </a:rPr>
              <a:t>Reading</a:t>
            </a:r>
            <a:r>
              <a:rPr lang="en-US" sz="1300" dirty="0">
                <a:latin typeface="Bahnschrift Light" panose="020B0502040204020203" pitchFamily="34" charset="0"/>
              </a:rPr>
              <a:t>: We will focus on the </a:t>
            </a:r>
            <a:r>
              <a:rPr lang="en-US" sz="1300" b="1" dirty="0">
                <a:latin typeface="Bahnschrift Light" panose="020B0502040204020203" pitchFamily="34" charset="0"/>
              </a:rPr>
              <a:t>digraph TH (voiced and unvoiced)</a:t>
            </a:r>
            <a:r>
              <a:rPr lang="en-US" sz="1300" dirty="0">
                <a:latin typeface="Bahnschrift Light" panose="020B0502040204020203" pitchFamily="34" charset="0"/>
              </a:rPr>
              <a:t>, as well as HFW’s </a:t>
            </a:r>
            <a:r>
              <a:rPr lang="en-US" sz="1300" b="1" dirty="0">
                <a:latin typeface="Bahnschrift Light" panose="020B0502040204020203" pitchFamily="34" charset="0"/>
              </a:rPr>
              <a:t>they, their, were. </a:t>
            </a:r>
            <a:r>
              <a:rPr lang="en-US" sz="1300" dirty="0">
                <a:latin typeface="Bahnschrift Light" panose="020B0502040204020203" pitchFamily="34" charset="0"/>
              </a:rPr>
              <a:t>We will identify characters, setting, and story events in texts we read. We will look at pictures, get our mouths ready, and use chunky monkey to help us stretchy-snake tricky words faster. </a:t>
            </a:r>
            <a:r>
              <a:rPr lang="en-US" sz="1300" b="1" dirty="0">
                <a:latin typeface="Bahnschrift Light" panose="020B0502040204020203" pitchFamily="34" charset="0"/>
              </a:rPr>
              <a:t>EQ: What are our favorite family traditions?</a:t>
            </a:r>
            <a:endParaRPr lang="en-US" sz="13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300" b="1" dirty="0">
                <a:latin typeface="Bahnschrift Light" panose="020B0502040204020203" pitchFamily="34" charset="0"/>
              </a:rPr>
              <a:t>Writing</a:t>
            </a:r>
            <a:r>
              <a:rPr lang="en-US" sz="130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300" b="1" dirty="0">
                <a:latin typeface="Bahnschrift Light" panose="020B0502040204020203" pitchFamily="34" charset="0"/>
              </a:rPr>
              <a:t> </a:t>
            </a:r>
            <a:r>
              <a:rPr lang="en-US" sz="130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3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300" b="1" dirty="0">
                <a:latin typeface="Bahnschrift Light" panose="020B0502040204020203" pitchFamily="34" charset="0"/>
              </a:rPr>
              <a:t>Math</a:t>
            </a:r>
            <a:r>
              <a:rPr lang="en-US" sz="1300" dirty="0">
                <a:latin typeface="Bahnschrift Light" panose="020B0502040204020203" pitchFamily="34" charset="0"/>
              </a:rPr>
              <a:t>: We will finish </a:t>
            </a:r>
            <a:r>
              <a:rPr lang="en-US" sz="1300" b="1" dirty="0">
                <a:latin typeface="Bahnschrift Light" panose="020B0502040204020203" pitchFamily="34" charset="0"/>
              </a:rPr>
              <a:t>Go Math Ch. 13: Addition to 10 </a:t>
            </a:r>
            <a:r>
              <a:rPr lang="en-US" sz="1300" dirty="0">
                <a:latin typeface="Bahnschrift Light" panose="020B0502040204020203" pitchFamily="34" charset="0"/>
              </a:rPr>
              <a:t>and </a:t>
            </a:r>
            <a:r>
              <a:rPr lang="en-US" sz="1300" b="1" dirty="0">
                <a:latin typeface="Bahnschrift Light" panose="020B0502040204020203" pitchFamily="34" charset="0"/>
              </a:rPr>
              <a:t>begin Ch. 14: Subtraction to 10</a:t>
            </a:r>
            <a:r>
              <a:rPr lang="en-US" sz="1300" dirty="0">
                <a:latin typeface="Bahnschrift Light" panose="020B0502040204020203" pitchFamily="34" charset="0"/>
              </a:rPr>
              <a:t>!</a:t>
            </a:r>
            <a:endParaRPr lang="en-US" sz="13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300" b="1" dirty="0">
                <a:latin typeface="Bahnschrift Light" panose="020B0502040204020203" pitchFamily="34" charset="0"/>
              </a:rPr>
              <a:t>Science</a:t>
            </a:r>
            <a:r>
              <a:rPr lang="en-US" sz="1300" dirty="0">
                <a:latin typeface="Bahnschrift Light" panose="020B0502040204020203" pitchFamily="34" charset="0"/>
              </a:rPr>
              <a:t>: We will continue learning about living things and non-living things!</a:t>
            </a:r>
            <a:endParaRPr lang="en-US" sz="13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300" b="1" dirty="0">
                <a:latin typeface="Bahnschrift Light" panose="020B0502040204020203" pitchFamily="34" charset="0"/>
              </a:rPr>
              <a:t>Social Studies: </a:t>
            </a:r>
            <a:r>
              <a:rPr lang="en-US" sz="1300" dirty="0">
                <a:latin typeface="Bahnschrift Light" panose="020B0502040204020203" pitchFamily="34" charset="0"/>
              </a:rPr>
              <a:t>We will </a:t>
            </a:r>
            <a:r>
              <a:rPr lang="en-US" sz="1300" b="1" i="1" dirty="0">
                <a:latin typeface="Bahnschrift Light" panose="020B0502040204020203" pitchFamily="34" charset="0"/>
              </a:rPr>
              <a:t>continue</a:t>
            </a:r>
            <a:r>
              <a:rPr lang="en-US" sz="1300" dirty="0">
                <a:latin typeface="Bahnschrift Light" panose="020B0502040204020203" pitchFamily="34" charset="0"/>
              </a:rPr>
              <a:t> to practice</a:t>
            </a:r>
            <a:r>
              <a:rPr lang="en-US" sz="13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300" dirty="0">
                <a:latin typeface="Bahnschrift Light" panose="020B0502040204020203" pitchFamily="34" charset="0"/>
              </a:rPr>
              <a:t>. We will practice what it means to </a:t>
            </a:r>
            <a:r>
              <a:rPr lang="en-US" sz="1300" b="1" i="1" dirty="0">
                <a:latin typeface="Bahnschrift Light" panose="020B0502040204020203" pitchFamily="34" charset="0"/>
              </a:rPr>
              <a:t>Share</a:t>
            </a:r>
            <a:r>
              <a:rPr lang="en-US" sz="1300" i="1" dirty="0">
                <a:latin typeface="Bahnschrift Light" panose="020B0502040204020203" pitchFamily="34" charset="0"/>
              </a:rPr>
              <a:t>! </a:t>
            </a:r>
            <a:r>
              <a:rPr lang="en-US" sz="1300" dirty="0">
                <a:latin typeface="Bahnschrift Light" panose="020B0502040204020203" pitchFamily="34" charset="0"/>
              </a:rPr>
              <a:t>We will discuss and learn about impactful women in history and today in honor of Women’s History Month!</a:t>
            </a:r>
            <a:endParaRPr lang="en-US" sz="13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55970"/>
            <a:ext cx="2590800" cy="23698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Homework: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900" dirty="0">
              <a:latin typeface="Bahnschrift Light" panose="020B0502040204020203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i="1" dirty="0">
                <a:latin typeface="Bahnschrift Light" panose="020B0502040204020203" pitchFamily="34" charset="0"/>
              </a:rPr>
              <a:t>Toucan Sight Word Folders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</a:rPr>
              <a:t>Go 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13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302441"/>
            <a:ext cx="2819400" cy="61940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marL="285750" indent="-285750">
              <a:buFont typeface="Arial"/>
              <a:buChar char="•"/>
            </a:pPr>
            <a:endParaRPr lang="en-US" sz="13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24: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Principal’s Book Chat </a:t>
            </a:r>
          </a:p>
          <a:p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       (K-2) for “Rick the Rock”</a:t>
            </a:r>
          </a:p>
          <a:p>
            <a:endParaRPr lang="en-US" sz="13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0" marR="0"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inherit"/>
              </a:rPr>
              <a:t>April 4   </a:t>
            </a:r>
            <a:r>
              <a:rPr lang="en-US" sz="1400" dirty="0">
                <a:solidFill>
                  <a:srgbClr val="000000"/>
                </a:solidFill>
                <a:latin typeface="inherit"/>
              </a:rPr>
              <a:t>First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inherit"/>
              </a:rPr>
              <a:t>Friday Friendship Lunch in cafeteria</a:t>
            </a: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inherit"/>
              </a:rPr>
              <a:t>April 12   Ox Bottom HOA Spring Event(HRES School Supply Drive)</a:t>
            </a: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inherit"/>
              </a:rPr>
              <a:t>April 17   Kindergarten Orientation(incoming students preview what a classroom routine looks like with their families)</a:t>
            </a:r>
          </a:p>
          <a:p>
            <a:pPr marL="0" marR="0" algn="l">
              <a:buFont typeface="Arial" panose="020B0604020202020204" pitchFamily="34" charset="0"/>
              <a:buChar char="•"/>
            </a:pP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inherit"/>
              </a:rPr>
              <a:t>April 18  Spring Holiday</a:t>
            </a:r>
          </a:p>
          <a:p>
            <a:pPr marL="0" marR="0" algn="l">
              <a:buFont typeface="Arial" panose="020B0604020202020204" pitchFamily="34" charset="0"/>
              <a:buChar char="•"/>
            </a:pP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inherit"/>
              </a:rPr>
              <a:t>April 26   Carnival</a:t>
            </a: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sz="13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41A67-29F9-4134-8AAC-A10A07BD347F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39e0da4a-82de-4426-9558-1fdbc4c26683"/>
    <ds:schemaRef ds:uri="edf0d076-2bb9-4b88-96f6-bf602d095c95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27367</TotalTime>
  <Words>356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inherit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Jared Deason</cp:lastModifiedBy>
  <cp:revision>222</cp:revision>
  <cp:lastPrinted>2025-02-14T19:46:33Z</cp:lastPrinted>
  <dcterms:created xsi:type="dcterms:W3CDTF">2015-07-01T02:16:27Z</dcterms:created>
  <dcterms:modified xsi:type="dcterms:W3CDTF">2025-03-22T18:37:33Z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