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image" Target="../media/image45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12" Type="http://schemas.openxmlformats.org/officeDocument/2006/relationships/image" Target="../media/image44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5" Type="http://schemas.openxmlformats.org/officeDocument/2006/relationships/image" Target="../media/image4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Relationship Id="rId14" Type="http://schemas.openxmlformats.org/officeDocument/2006/relationships/image" Target="../media/image4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E208A-C5A0-4732-8FD7-3C5C870A79A1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F783D-C34E-43F6-9057-BB45C2C6A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19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8T18:58:21.6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2165 14981 0,'0'0'78,"0"0"-62,-32 0-1,0 0 1,32 0 0,0 33-16,-33-33 15,33 0-15,-32 0 16,32 32-1,0-32 1,-32 0 0,32 32-16,-33 0 15,33-32 1,0 0-1,0 33-15,-32-33 47,32 32-31,0-32-1,0 32-15,-32 1 16,-1-33 15,33 0-31,0 32 16,-32-32-1,32 32-15,0-32 16,-32 0-16,-1 32 16,33-32-1,-32 33-15,32-33 16,0 32-16,-65 0 15,65-32-15,-32 0 16,32 33-16,-32-33 16,-1 32-16,33 0 15,-32 0 1,32-32-16,-32 33 15,0-33-15,32 32 16,-33-32-16,33 32 16,-32-32-16,32 33 15,-32-33-15,-1 32 16,33-32-1,-32 32-15,32-32 16,0 0 0,-32 32-16,-1-32 15,33 0-15,-32 33 16,32-1-16,-32-32 15,32 0-15,-33 0 16,1 32-16,32-32 16,-32 0-16,32 33 15,-33-33-15,1 32 16,0-32-16,32 0 15,-33 0-15,1 32 16,32-32-16,-32 32 16,32 1-1,-32-33 1,-1 32-16,33-32 15,-32 32 1,32 1-16,-32-33 16,32 0-16,-33 32 15,33-32-15,-32 0 16,32 32-1,0-32 48,0 0-63,32 32 15</inkml:trace>
  <inkml:trace contextRef="#ctx0" brushRef="#br0" timeOffset="1776.1776">12506 15014 0,'0'0'47,"0"0"-47,-32 32 16,-1 0-16,-63 0 15,63 33-15,-31-65 16,-33 65-16,97-33 15,-65-32-15,0 64 16,33-31 0,-33-1-16,33 0 15,-33 1-15,33-1 16,-32-32-16,31 0 15,1 32-15,0 0 16,-1-32-16,1 33 16,0-1-16,-1 0 15,33-32 1,-32 33-16,32-1 15,-32-32 1,-1 0-16,33 0 16,-32 32-16,32-32 15,-32 32-15,-1 1 16,-31-33-1,64 0-15,-33 32 16,1 0-16,0-32 16,0 33-16,32-33 15,-33 0-15,1 32 16,0 0-16,-1-32 15,1 0-15,32 32 16,0-32 0,-32 0-16,-1 33 15,33-1-15,-32-32 16,32 0-16,-32 0 15,32 32 1,0-32-16,-33 0 16,33 33-16,-32-33 15,0 0-15,32 0 16,0 32-1,0-32 126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8T18:58:40.3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7756 15078 0,'0'0'47,"0"0"-31,-33 32-16,33 1 15,0-33-15,-32 32 16,32-32-1,0 32-15,-32-32 16,-1 33 0,33-33-16,-32 32 15,32 0-15,-64 0 16,64-32-16,-33 33 15,1-1-15,0 0 16,32-32-16,-65 33 16,33-1-16,-1-32 15,1 0-15,0 32 16,-1-32-16,33 32 15,0 1-15,-32-33 16,0 32-16,32-32 16,-65 32-16,33 1 15,-1-33-15,1 0 16,0 32-16,0-32 15,-1 0-15,33 32 16,-32 0-16,0-32 16,-1 33-16,33-33 15,-32 0-15,0 0 16,-1 32-1,33 0-15,-64 1 16,64-1-16,-65-32 16,65 32-16,-32 0 15,32 1-15,-33-33 16,1 32-1,32-32-15,-32 0 16,32 32-16,0-32 16,-65 33-16,65-33 15,0 32 1,0-32-1,0 0 63,32 0-78,1 0 16</inkml:trace>
  <inkml:trace contextRef="#ctx0" brushRef="#br0" timeOffset="1688.1688">14219 15014 0,'0'0'32,"0"32"-32,-32 0 15,-65 0 1,64 1-16,1-1 15,0 0-15,-33 1 16,65-1-16,-65 0 16,33 0-16,-33 1 15,65-1-15,0 0 16,-32 1-16,32-1 15,-32 0-15,32 0 16,-65 1-16,33 31 16,-33-31-16,1-1 15,64 0-15,-33 33 16,33-65-16,-64 32 15,64-32-15,0 32 16,0 1-16,0-33 16,-33 32-16,1-32 15,32 32-15,-32 0 31,32-32-31,-33 0 16,33 33-16,-32-33 16,32 32-16,-32-32 15,32 0 1,0 0-1,0 32-15,-33-32 16,33 0 0,0 33-1,-32-33 157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8T18:58:51.4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10373 15078 0,'0'0'46,"0"0"-30,-32 32-16,0-32 16,32 33-16,0-33 15,-65 32-15,65 0 16,0 1-16,-32-33 15,-1 32 1,33 0-16,0-32 16,0 0-16,-32 32 15,32-32-15,-32 33 16,-1-1-1,33-32 1,-32 32-16,0-32 16,-1 0-16,33 33 15,-32-1-15,0-32 16,0 0-16,32 32 15,-33-32-15,33 0 16,-32 32-16,32 1 16,-32-33-16,32 0 15,-33 0-15,33 32 16,-32-32-16,0 32 15,-1 1-15,33-33 16,-32 32-16,0-32 16,32 32-16,-33-32 15,33 0-15,-32 32 16,32-32-16,-32 33 15,-1-33-15,33 32 16,-32-32-16,32 32 16,-32 1-16,0-33 15,32 32-15,0-32 16,-33 64-16,33-64 31,-32 33-31,32-33 16,-32 0-16,32 32 15,0 0-15,-33-32 31,33 33-15,0-33-16,-32 0 16,32 0 77</inkml:trace>
  <inkml:trace contextRef="#ctx0" brushRef="#br0" timeOffset="1496.1496">15350 15078 0,'0'0'31,"0"0"-31,0 65 16,-32-1-16,-33-31 16,65-1-16,-65 0 15,65 33-15,-64-33 16,64-32-16,0 32 15,-33-32 1,1 33-16,32-33 16,-32 32-16,32 0 15,-33-32-15,33 0 16,-32 32-16,0 1 15,32-1-15,-33 0 16,1 1-16,32-33 16,-32 32-16,0 32 15,-1-64-15,1 65 16,32-65-16,-32 32 15,32-32-15,-33 0 16,1 33-16,0-1 16,32-32-16,-33 32 15,33-32-15,0 0 16,-32 65-16,0-65 15,32 0-15,0 32 16,-33-32-16,1 65 16,32-65-1,-32 0 1,32 64-1,0-64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2D6-58AB-4D9D-A4E3-6468BD93BC3E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CE8-78DB-4F05-9BB3-C2B609B7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3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2D6-58AB-4D9D-A4E3-6468BD93BC3E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CE8-78DB-4F05-9BB3-C2B609B7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4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2D6-58AB-4D9D-A4E3-6468BD93BC3E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CE8-78DB-4F05-9BB3-C2B609B7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1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2D6-58AB-4D9D-A4E3-6468BD93BC3E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CE8-78DB-4F05-9BB3-C2B609B7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2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2D6-58AB-4D9D-A4E3-6468BD93BC3E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CE8-78DB-4F05-9BB3-C2B609B7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43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2D6-58AB-4D9D-A4E3-6468BD93BC3E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CE8-78DB-4F05-9BB3-C2B609B7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5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2D6-58AB-4D9D-A4E3-6468BD93BC3E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CE8-78DB-4F05-9BB3-C2B609B7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83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2D6-58AB-4D9D-A4E3-6468BD93BC3E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CE8-78DB-4F05-9BB3-C2B609B7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2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2D6-58AB-4D9D-A4E3-6468BD93BC3E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CE8-78DB-4F05-9BB3-C2B609B7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4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2D6-58AB-4D9D-A4E3-6468BD93BC3E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CE8-78DB-4F05-9BB3-C2B609B7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4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2D6-58AB-4D9D-A4E3-6468BD93BC3E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F5CE8-78DB-4F05-9BB3-C2B609B7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3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ED2D6-58AB-4D9D-A4E3-6468BD93BC3E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F5CE8-78DB-4F05-9BB3-C2B609B7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5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3.emf"/><Relationship Id="rId26" Type="http://schemas.openxmlformats.org/officeDocument/2006/relationships/image" Target="../media/image32.wmf"/><Relationship Id="rId3" Type="http://schemas.openxmlformats.org/officeDocument/2006/relationships/oleObject" Target="../embeddings/oleObject24.bin"/><Relationship Id="rId21" Type="http://schemas.openxmlformats.org/officeDocument/2006/relationships/customXml" Target="../ink/ink3.xml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8.wmf"/><Relationship Id="rId17" Type="http://schemas.openxmlformats.org/officeDocument/2006/relationships/customXml" Target="../ink/ink1.xml"/><Relationship Id="rId25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0.wmf"/><Relationship Id="rId20" Type="http://schemas.openxmlformats.org/officeDocument/2006/relationships/image" Target="../media/image34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8.bin"/><Relationship Id="rId24" Type="http://schemas.openxmlformats.org/officeDocument/2006/relationships/image" Target="../media/image31.wmf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23" Type="http://schemas.openxmlformats.org/officeDocument/2006/relationships/oleObject" Target="../embeddings/oleObject31.bin"/><Relationship Id="rId10" Type="http://schemas.openxmlformats.org/officeDocument/2006/relationships/image" Target="../media/image27.wmf"/><Relationship Id="rId19" Type="http://schemas.openxmlformats.org/officeDocument/2006/relationships/customXml" Target="../ink/ink2.xml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9.wmf"/><Relationship Id="rId22" Type="http://schemas.openxmlformats.org/officeDocument/2006/relationships/image" Target="../media/image3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40.wmf"/><Relationship Id="rId26" Type="http://schemas.openxmlformats.org/officeDocument/2006/relationships/image" Target="../media/image44.wmf"/><Relationship Id="rId3" Type="http://schemas.openxmlformats.org/officeDocument/2006/relationships/oleObject" Target="../embeddings/oleObject33.bin"/><Relationship Id="rId21" Type="http://schemas.openxmlformats.org/officeDocument/2006/relationships/oleObject" Target="../embeddings/oleObject42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40.bin"/><Relationship Id="rId25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9.wmf"/><Relationship Id="rId20" Type="http://schemas.openxmlformats.org/officeDocument/2006/relationships/image" Target="../media/image41.wmf"/><Relationship Id="rId29" Type="http://schemas.openxmlformats.org/officeDocument/2006/relationships/oleObject" Target="../embeddings/oleObject46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7.bin"/><Relationship Id="rId24" Type="http://schemas.openxmlformats.org/officeDocument/2006/relationships/image" Target="../media/image43.wmf"/><Relationship Id="rId32" Type="http://schemas.openxmlformats.org/officeDocument/2006/relationships/image" Target="../media/image47.wmf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23" Type="http://schemas.openxmlformats.org/officeDocument/2006/relationships/oleObject" Target="../embeddings/oleObject43.bin"/><Relationship Id="rId28" Type="http://schemas.openxmlformats.org/officeDocument/2006/relationships/image" Target="../media/image45.wmf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41.bin"/><Relationship Id="rId31" Type="http://schemas.openxmlformats.org/officeDocument/2006/relationships/oleObject" Target="../embeddings/oleObject47.bin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8.wmf"/><Relationship Id="rId22" Type="http://schemas.openxmlformats.org/officeDocument/2006/relationships/image" Target="../media/image42.wmf"/><Relationship Id="rId27" Type="http://schemas.openxmlformats.org/officeDocument/2006/relationships/oleObject" Target="../embeddings/oleObject45.bin"/><Relationship Id="rId30" Type="http://schemas.openxmlformats.org/officeDocument/2006/relationships/image" Target="../media/image4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2.1</a:t>
            </a:r>
            <a:br>
              <a:rPr lang="en-US" sz="6000" dirty="0" smtClean="0"/>
            </a:br>
            <a:r>
              <a:rPr lang="en-US" sz="6000" dirty="0" smtClean="0"/>
              <a:t>What is a Function?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5668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</a:t>
            </a:r>
            <a:r>
              <a:rPr lang="en-US" sz="3200" b="1" u="sng" dirty="0" smtClean="0"/>
              <a:t>function</a:t>
            </a:r>
            <a:r>
              <a:rPr lang="en-US" sz="3200" dirty="0" smtClean="0"/>
              <a:t> is a rule that assigns to each element x in a set A exactly one element, called f(x), in a set B.  </a:t>
            </a:r>
          </a:p>
          <a:p>
            <a:endParaRPr lang="en-US" sz="3200" dirty="0"/>
          </a:p>
          <a:p>
            <a:r>
              <a:rPr lang="en-US" sz="3200" dirty="0" smtClean="0">
                <a:solidFill>
                  <a:srgbClr val="FF0000"/>
                </a:solidFill>
              </a:rPr>
              <a:t>Domain</a:t>
            </a:r>
            <a:r>
              <a:rPr lang="en-US" sz="3200" dirty="0" smtClean="0"/>
              <a:t> – all the x-values</a:t>
            </a:r>
          </a:p>
          <a:p>
            <a:r>
              <a:rPr lang="en-US" sz="3200" dirty="0" smtClean="0">
                <a:solidFill>
                  <a:srgbClr val="0000CC"/>
                </a:solidFill>
              </a:rPr>
              <a:t>Range</a:t>
            </a:r>
            <a:r>
              <a:rPr lang="en-US" sz="3200" dirty="0" smtClean="0"/>
              <a:t> – all the y-values</a:t>
            </a:r>
          </a:p>
          <a:p>
            <a:endParaRPr lang="en-US" sz="3200" dirty="0"/>
          </a:p>
          <a:p>
            <a:r>
              <a:rPr lang="en-US" sz="3200" dirty="0" smtClean="0"/>
              <a:t>Dependent Variable:  range (b/c y depends on x)  </a:t>
            </a:r>
          </a:p>
          <a:p>
            <a:r>
              <a:rPr lang="en-US" sz="3200" dirty="0" smtClean="0"/>
              <a:t>Independent Variable: domain (b/c x is a one-man wolf pack)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smtClean="0"/>
              <a:t>The squaring function assigns to each real number x its square, x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.  It is defined by f(x) = x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87069"/>
            <a:ext cx="7886700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Evaluate f(3), f(-2), f(     )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Find the domain and range of f.</a:t>
            </a:r>
          </a:p>
          <a:p>
            <a:endParaRPr lang="en-US" sz="2800" dirty="0"/>
          </a:p>
          <a:p>
            <a:pPr>
              <a:buNone/>
            </a:pPr>
            <a:endParaRPr lang="en-US" sz="28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723884"/>
              </p:ext>
            </p:extLst>
          </p:nvPr>
        </p:nvGraphicFramePr>
        <p:xfrm>
          <a:off x="3810000" y="2133600"/>
          <a:ext cx="533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" name="Equation" r:id="rId3" imgW="228600" imgH="228600" progId="Equation.DSMT4">
                  <p:embed/>
                </p:oleObj>
              </mc:Choice>
              <mc:Fallback>
                <p:oleObj name="Equation" r:id="rId3" imgW="2286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133600"/>
                        <a:ext cx="533400" cy="381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7805989"/>
              </p:ext>
            </p:extLst>
          </p:nvPr>
        </p:nvGraphicFramePr>
        <p:xfrm>
          <a:off x="353947" y="2672615"/>
          <a:ext cx="1637829" cy="643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" name="Equation" r:id="rId5" imgW="711000" imgH="279360" progId="Equation.DSMT4">
                  <p:embed/>
                </p:oleObj>
              </mc:Choice>
              <mc:Fallback>
                <p:oleObj name="Equation" r:id="rId5" imgW="7110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3947" y="2672615"/>
                        <a:ext cx="1637829" cy="643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267750"/>
              </p:ext>
            </p:extLst>
          </p:nvPr>
        </p:nvGraphicFramePr>
        <p:xfrm>
          <a:off x="1960494" y="2789296"/>
          <a:ext cx="5556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Equation" r:id="rId7" imgW="241200" imgH="177480" progId="Equation.DSMT4">
                  <p:embed/>
                </p:oleObj>
              </mc:Choice>
              <mc:Fallback>
                <p:oleObj name="Equation" r:id="rId7" imgW="241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60494" y="2789296"/>
                        <a:ext cx="555625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7133728"/>
              </p:ext>
            </p:extLst>
          </p:nvPr>
        </p:nvGraphicFramePr>
        <p:xfrm>
          <a:off x="3292751" y="2672615"/>
          <a:ext cx="2074863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name="Equation" r:id="rId9" imgW="901440" imgH="279360" progId="Equation.DSMT4">
                  <p:embed/>
                </p:oleObj>
              </mc:Choice>
              <mc:Fallback>
                <p:oleObj name="Equation" r:id="rId9" imgW="9014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92751" y="2672615"/>
                        <a:ext cx="2074863" cy="642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96462"/>
              </p:ext>
            </p:extLst>
          </p:nvPr>
        </p:nvGraphicFramePr>
        <p:xfrm>
          <a:off x="5311775" y="2804377"/>
          <a:ext cx="55562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" name="Equation" r:id="rId11" imgW="241200" imgH="164880" progId="Equation.DSMT4">
                  <p:embed/>
                </p:oleObj>
              </mc:Choice>
              <mc:Fallback>
                <p:oleObj name="Equation" r:id="rId11" imgW="24120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11775" y="2804377"/>
                        <a:ext cx="555625" cy="379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17303"/>
              </p:ext>
            </p:extLst>
          </p:nvPr>
        </p:nvGraphicFramePr>
        <p:xfrm>
          <a:off x="6332538" y="2613025"/>
          <a:ext cx="219075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" name="Equation" r:id="rId13" imgW="952200" imgH="342720" progId="Equation.DSMT4">
                  <p:embed/>
                </p:oleObj>
              </mc:Choice>
              <mc:Fallback>
                <p:oleObj name="Equation" r:id="rId13" imgW="95220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332538" y="2613025"/>
                        <a:ext cx="2190750" cy="788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06887"/>
              </p:ext>
            </p:extLst>
          </p:nvPr>
        </p:nvGraphicFramePr>
        <p:xfrm>
          <a:off x="8408988" y="2803525"/>
          <a:ext cx="555625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" name="Equation" r:id="rId15" imgW="241200" imgH="177480" progId="Equation.DSMT4">
                  <p:embed/>
                </p:oleObj>
              </mc:Choice>
              <mc:Fallback>
                <p:oleObj name="Equation" r:id="rId15" imgW="241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408988" y="2803525"/>
                        <a:ext cx="555625" cy="407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280806"/>
              </p:ext>
            </p:extLst>
          </p:nvPr>
        </p:nvGraphicFramePr>
        <p:xfrm>
          <a:off x="762000" y="4209197"/>
          <a:ext cx="233362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" name="Equation" r:id="rId17" imgW="723600" imgH="203040" progId="Equation.DSMT4">
                  <p:embed/>
                </p:oleObj>
              </mc:Choice>
              <mc:Fallback>
                <p:oleObj name="Equation" r:id="rId17" imgW="723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62000" y="4209197"/>
                        <a:ext cx="2333625" cy="655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671279"/>
              </p:ext>
            </p:extLst>
          </p:nvPr>
        </p:nvGraphicFramePr>
        <p:xfrm>
          <a:off x="820517" y="4982011"/>
          <a:ext cx="18415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1" name="Equation" r:id="rId19" imgW="571320" imgH="203040" progId="Equation.DSMT4">
                  <p:embed/>
                </p:oleObj>
              </mc:Choice>
              <mc:Fallback>
                <p:oleObj name="Equation" r:id="rId19" imgW="571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820517" y="4982011"/>
                        <a:ext cx="1841500" cy="65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Evaluate:</a:t>
            </a:r>
            <a:br>
              <a:rPr lang="en-US" dirty="0" smtClean="0"/>
            </a:br>
            <a:r>
              <a:rPr lang="en-US" dirty="0" smtClean="0"/>
              <a:t>Let f(x) = -3x</a:t>
            </a:r>
            <a:r>
              <a:rPr lang="en-US" baseline="30000" dirty="0" smtClean="0"/>
              <a:t>2</a:t>
            </a:r>
            <a:r>
              <a:rPr lang="en-US" dirty="0" smtClean="0"/>
              <a:t> + x – 5 and find: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</a:t>
            </a:r>
            <a:r>
              <a:rPr lang="en-US" sz="2800" dirty="0" smtClean="0"/>
              <a:t>(-2)</a:t>
            </a:r>
          </a:p>
          <a:p>
            <a:endParaRPr lang="en-US" sz="2800" dirty="0"/>
          </a:p>
          <a:p>
            <a:r>
              <a:rPr lang="en-US" sz="2800" dirty="0" smtClean="0"/>
              <a:t>f(0)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/>
              <a:t>f</a:t>
            </a:r>
            <a:r>
              <a:rPr lang="en-US" sz="2800" dirty="0" smtClean="0"/>
              <a:t>(1/2)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561697"/>
              </p:ext>
            </p:extLst>
          </p:nvPr>
        </p:nvGraphicFramePr>
        <p:xfrm>
          <a:off x="1752600" y="1708944"/>
          <a:ext cx="3919538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8" name="Equation" r:id="rId3" imgW="1701720" imgH="279360" progId="Equation.DSMT4">
                  <p:embed/>
                </p:oleObj>
              </mc:Choice>
              <mc:Fallback>
                <p:oleObj name="Equation" r:id="rId3" imgW="17017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1708944"/>
                        <a:ext cx="3919538" cy="64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295148"/>
              </p:ext>
            </p:extLst>
          </p:nvPr>
        </p:nvGraphicFramePr>
        <p:xfrm>
          <a:off x="5685774" y="1825625"/>
          <a:ext cx="187166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" name="Equation" r:id="rId5" imgW="812520" imgH="177480" progId="Equation.DSMT4">
                  <p:embed/>
                </p:oleObj>
              </mc:Choice>
              <mc:Fallback>
                <p:oleObj name="Equation" r:id="rId5" imgW="8125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85774" y="1825625"/>
                        <a:ext cx="1871663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51842"/>
              </p:ext>
            </p:extLst>
          </p:nvPr>
        </p:nvGraphicFramePr>
        <p:xfrm>
          <a:off x="7619823" y="1825625"/>
          <a:ext cx="93503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0" name="Equation" r:id="rId7" imgW="406080" imgH="177480" progId="Equation.DSMT4">
                  <p:embed/>
                </p:oleObj>
              </mc:Choice>
              <mc:Fallback>
                <p:oleObj name="Equation" r:id="rId7" imgW="4060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19823" y="1825625"/>
                        <a:ext cx="935038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614357"/>
              </p:ext>
            </p:extLst>
          </p:nvPr>
        </p:nvGraphicFramePr>
        <p:xfrm>
          <a:off x="2006600" y="2697163"/>
          <a:ext cx="3333750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1" name="Equation" r:id="rId9" imgW="1447560" imgH="279360" progId="Equation.DSMT4">
                  <p:embed/>
                </p:oleObj>
              </mc:Choice>
              <mc:Fallback>
                <p:oleObj name="Equation" r:id="rId9" imgW="14475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06600" y="2697163"/>
                        <a:ext cx="3333750" cy="64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8719667"/>
              </p:ext>
            </p:extLst>
          </p:nvPr>
        </p:nvGraphicFramePr>
        <p:xfrm>
          <a:off x="5435600" y="2813846"/>
          <a:ext cx="14922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2" name="Equation" r:id="rId11" imgW="647640" imgH="177480" progId="Equation.DSMT4">
                  <p:embed/>
                </p:oleObj>
              </mc:Choice>
              <mc:Fallback>
                <p:oleObj name="Equation" r:id="rId11" imgW="647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435600" y="2813846"/>
                        <a:ext cx="1492250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053020"/>
              </p:ext>
            </p:extLst>
          </p:nvPr>
        </p:nvGraphicFramePr>
        <p:xfrm>
          <a:off x="7124700" y="2813050"/>
          <a:ext cx="7302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3" name="Equation" r:id="rId13" imgW="317160" imgH="177480" progId="Equation.DSMT4">
                  <p:embed/>
                </p:oleObj>
              </mc:Choice>
              <mc:Fallback>
                <p:oleObj name="Equation" r:id="rId13" imgW="317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124700" y="2813050"/>
                        <a:ext cx="730250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684049"/>
              </p:ext>
            </p:extLst>
          </p:nvPr>
        </p:nvGraphicFramePr>
        <p:xfrm>
          <a:off x="1887538" y="3898900"/>
          <a:ext cx="3802062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" name="Equation" r:id="rId15" imgW="1650960" imgH="469800" progId="Equation.DSMT4">
                  <p:embed/>
                </p:oleObj>
              </mc:Choice>
              <mc:Fallback>
                <p:oleObj name="Equation" r:id="rId15" imgW="16509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887538" y="3898900"/>
                        <a:ext cx="3802062" cy="1077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832995"/>
              </p:ext>
            </p:extLst>
          </p:nvPr>
        </p:nvGraphicFramePr>
        <p:xfrm>
          <a:off x="5762625" y="3983038"/>
          <a:ext cx="1871663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5" name="Equation" r:id="rId17" imgW="812520" imgH="393480" progId="Equation.DSMT4">
                  <p:embed/>
                </p:oleObj>
              </mc:Choice>
              <mc:Fallback>
                <p:oleObj name="Equation" r:id="rId17" imgW="812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762625" y="3983038"/>
                        <a:ext cx="1871663" cy="908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574392"/>
              </p:ext>
            </p:extLst>
          </p:nvPr>
        </p:nvGraphicFramePr>
        <p:xfrm>
          <a:off x="7667625" y="3983038"/>
          <a:ext cx="99377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6" name="Equation" r:id="rId19" imgW="431640" imgH="393480" progId="Equation.DSMT4">
                  <p:embed/>
                </p:oleObj>
              </mc:Choice>
              <mc:Fallback>
                <p:oleObj name="Equation" r:id="rId19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667625" y="3983038"/>
                        <a:ext cx="993775" cy="908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Evaluate at x = 1 and x = 4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19793"/>
              </p:ext>
            </p:extLst>
          </p:nvPr>
        </p:nvGraphicFramePr>
        <p:xfrm>
          <a:off x="609600" y="1676400"/>
          <a:ext cx="3781298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3" imgW="1434960" imgH="482400" progId="Equation.DSMT4">
                  <p:embed/>
                </p:oleObj>
              </mc:Choice>
              <mc:Fallback>
                <p:oleObj name="Equation" r:id="rId3" imgW="143496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3781298" cy="127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8098039"/>
              </p:ext>
            </p:extLst>
          </p:nvPr>
        </p:nvGraphicFramePr>
        <p:xfrm>
          <a:off x="838200" y="3429000"/>
          <a:ext cx="1960563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5" imgW="850680" imgH="253800" progId="Equation.DSMT4">
                  <p:embed/>
                </p:oleObj>
              </mc:Choice>
              <mc:Fallback>
                <p:oleObj name="Equation" r:id="rId5" imgW="8506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3429000"/>
                        <a:ext cx="1960563" cy="582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976443"/>
              </p:ext>
            </p:extLst>
          </p:nvPr>
        </p:nvGraphicFramePr>
        <p:xfrm>
          <a:off x="2895600" y="3530600"/>
          <a:ext cx="55562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7" imgW="241200" imgH="164880" progId="Equation.DSMT4">
                  <p:embed/>
                </p:oleObj>
              </mc:Choice>
              <mc:Fallback>
                <p:oleObj name="Equation" r:id="rId7" imgW="24120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95600" y="3530600"/>
                        <a:ext cx="555625" cy="379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540367"/>
              </p:ext>
            </p:extLst>
          </p:nvPr>
        </p:nvGraphicFramePr>
        <p:xfrm>
          <a:off x="836010" y="4524476"/>
          <a:ext cx="1754187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Equation" r:id="rId9" imgW="761760" imgH="279360" progId="Equation.DSMT4">
                  <p:embed/>
                </p:oleObj>
              </mc:Choice>
              <mc:Fallback>
                <p:oleObj name="Equation" r:id="rId9" imgW="7617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6010" y="4524476"/>
                        <a:ext cx="1754187" cy="641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678251"/>
              </p:ext>
            </p:extLst>
          </p:nvPr>
        </p:nvGraphicFramePr>
        <p:xfrm>
          <a:off x="2822574" y="4688324"/>
          <a:ext cx="7016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11" imgW="304560" imgH="177480" progId="Equation.DSMT4">
                  <p:embed/>
                </p:oleObj>
              </mc:Choice>
              <mc:Fallback>
                <p:oleObj name="Equation" r:id="rId11" imgW="3045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822574" y="4688324"/>
                        <a:ext cx="701675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3" y="-8779"/>
            <a:ext cx="7886700" cy="820558"/>
          </a:xfrm>
        </p:spPr>
        <p:txBody>
          <a:bodyPr/>
          <a:lstStyle/>
          <a:p>
            <a:r>
              <a:rPr lang="en-US" dirty="0" smtClean="0"/>
              <a:t>Evaluate f(x) = 2x</a:t>
            </a:r>
            <a:r>
              <a:rPr lang="en-US" baseline="30000" dirty="0" smtClean="0"/>
              <a:t>2</a:t>
            </a:r>
            <a:r>
              <a:rPr lang="en-US" dirty="0" smtClean="0"/>
              <a:t> + 4x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822" y="942704"/>
            <a:ext cx="7886700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f(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)</a:t>
            </a:r>
          </a:p>
          <a:p>
            <a:endParaRPr lang="en-US" sz="2800" dirty="0"/>
          </a:p>
          <a:p>
            <a:r>
              <a:rPr lang="en-US" sz="2800" dirty="0" smtClean="0"/>
              <a:t>f(</a:t>
            </a:r>
            <a:r>
              <a:rPr lang="en-US" sz="2800" dirty="0" smtClean="0">
                <a:solidFill>
                  <a:srgbClr val="FF0000"/>
                </a:solidFill>
              </a:rPr>
              <a:t>a + h</a:t>
            </a:r>
            <a:r>
              <a:rPr lang="en-US" sz="2800" dirty="0" smtClean="0"/>
              <a:t>)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256551"/>
              </p:ext>
            </p:extLst>
          </p:nvPr>
        </p:nvGraphicFramePr>
        <p:xfrm>
          <a:off x="258377" y="4222479"/>
          <a:ext cx="342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Equation" r:id="rId3" imgW="1447560" imgH="419040" progId="Equation.DSMT4">
                  <p:embed/>
                </p:oleObj>
              </mc:Choice>
              <mc:Fallback>
                <p:oleObj name="Equation" r:id="rId3" imgW="144756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377" y="4222479"/>
                        <a:ext cx="342207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58377" y="3492667"/>
            <a:ext cx="3886200" cy="945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00CC"/>
                </a:solidFill>
              </a:rPr>
              <a:t>Difference Quotient</a:t>
            </a:r>
            <a:endParaRPr lang="en-US" b="1" dirty="0">
              <a:solidFill>
                <a:srgbClr val="0000CC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546119"/>
              </p:ext>
            </p:extLst>
          </p:nvPr>
        </p:nvGraphicFramePr>
        <p:xfrm>
          <a:off x="1501172" y="807768"/>
          <a:ext cx="2603500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Equation" r:id="rId5" imgW="1130040" imgH="279360" progId="Equation.DSMT4">
                  <p:embed/>
                </p:oleObj>
              </mc:Choice>
              <mc:Fallback>
                <p:oleObj name="Equation" r:id="rId5" imgW="11300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01172" y="807768"/>
                        <a:ext cx="2603500" cy="64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995006"/>
              </p:ext>
            </p:extLst>
          </p:nvPr>
        </p:nvGraphicFramePr>
        <p:xfrm>
          <a:off x="4168640" y="855883"/>
          <a:ext cx="1989137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Equation" r:id="rId7" imgW="863280" imgH="203040" progId="Equation.DSMT4">
                  <p:embed/>
                </p:oleObj>
              </mc:Choice>
              <mc:Fallback>
                <p:oleObj name="Equation" r:id="rId7" imgW="863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68640" y="855883"/>
                        <a:ext cx="1989137" cy="468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610823"/>
              </p:ext>
            </p:extLst>
          </p:nvPr>
        </p:nvGraphicFramePr>
        <p:xfrm>
          <a:off x="1882172" y="1811862"/>
          <a:ext cx="3597275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Equation" r:id="rId9" imgW="1562040" imgH="279360" progId="Equation.DSMT4">
                  <p:embed/>
                </p:oleObj>
              </mc:Choice>
              <mc:Fallback>
                <p:oleObj name="Equation" r:id="rId9" imgW="15620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82172" y="1811862"/>
                        <a:ext cx="3597275" cy="642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885111"/>
              </p:ext>
            </p:extLst>
          </p:nvPr>
        </p:nvGraphicFramePr>
        <p:xfrm>
          <a:off x="1899818" y="2400681"/>
          <a:ext cx="4473575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Equation" r:id="rId11" imgW="1942920" imgH="279360" progId="Equation.DSMT4">
                  <p:embed/>
                </p:oleObj>
              </mc:Choice>
              <mc:Fallback>
                <p:oleObj name="Equation" r:id="rId11" imgW="19429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99818" y="2400681"/>
                        <a:ext cx="4473575" cy="642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796600"/>
              </p:ext>
            </p:extLst>
          </p:nvPr>
        </p:nvGraphicFramePr>
        <p:xfrm>
          <a:off x="1882172" y="3090196"/>
          <a:ext cx="4357687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" name="Equation" r:id="rId13" imgW="1892160" imgH="203040" progId="Equation.DSMT4">
                  <p:embed/>
                </p:oleObj>
              </mc:Choice>
              <mc:Fallback>
                <p:oleObj name="Equation" r:id="rId13" imgW="1892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882172" y="3090196"/>
                        <a:ext cx="4357687" cy="468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697560"/>
              </p:ext>
            </p:extLst>
          </p:nvPr>
        </p:nvGraphicFramePr>
        <p:xfrm>
          <a:off x="205772" y="5342687"/>
          <a:ext cx="5408295" cy="90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" name="Equation" r:id="rId15" imgW="2743200" imgH="457200" progId="Equation.DSMT4">
                  <p:embed/>
                </p:oleObj>
              </mc:Choice>
              <mc:Fallback>
                <p:oleObj name="Equation" r:id="rId15" imgW="2743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72" y="5342687"/>
                        <a:ext cx="5408295" cy="9007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7" name="Ink 16"/>
              <p14:cNvContentPartPr/>
              <p14:nvPr/>
            </p14:nvContentPartPr>
            <p14:xfrm>
              <a:off x="255960" y="5393160"/>
              <a:ext cx="4246560" cy="45360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46600" y="5383800"/>
                <a:ext cx="4265280" cy="47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8" name="Ink 17"/>
              <p14:cNvContentPartPr/>
              <p14:nvPr/>
            </p14:nvContentPartPr>
            <p14:xfrm>
              <a:off x="2291760" y="5405040"/>
              <a:ext cx="2827440" cy="41868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282400" y="5395680"/>
                <a:ext cx="2846160" cy="43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9" name="Ink 18"/>
              <p14:cNvContentPartPr/>
              <p14:nvPr/>
            </p14:nvContentPartPr>
            <p14:xfrm>
              <a:off x="3315600" y="5428080"/>
              <a:ext cx="2210760" cy="40716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306240" y="5418720"/>
                <a:ext cx="2229480" cy="42588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750863"/>
              </p:ext>
            </p:extLst>
          </p:nvPr>
        </p:nvGraphicFramePr>
        <p:xfrm>
          <a:off x="5638800" y="5380863"/>
          <a:ext cx="2138913" cy="82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Equation" r:id="rId23" imgW="1079280" imgH="419040" progId="Equation.DSMT4">
                  <p:embed/>
                </p:oleObj>
              </mc:Choice>
              <mc:Fallback>
                <p:oleObj name="Equation" r:id="rId23" imgW="1079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380863"/>
                        <a:ext cx="2138913" cy="829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210030"/>
              </p:ext>
            </p:extLst>
          </p:nvPr>
        </p:nvGraphicFramePr>
        <p:xfrm>
          <a:off x="5639602" y="6370528"/>
          <a:ext cx="16351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Equation" r:id="rId25" imgW="825480" imgH="177480" progId="Equation.DSMT4">
                  <p:embed/>
                </p:oleObj>
              </mc:Choice>
              <mc:Fallback>
                <p:oleObj name="Equation" r:id="rId25" imgW="825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9602" y="6370528"/>
                        <a:ext cx="1635125" cy="352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itle 1"/>
          <p:cNvSpPr txBox="1">
            <a:spLocks/>
          </p:cNvSpPr>
          <p:nvPr/>
        </p:nvSpPr>
        <p:spPr>
          <a:xfrm>
            <a:off x="3706689" y="3550913"/>
            <a:ext cx="714291" cy="945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00CC"/>
                </a:solidFill>
                <a:sym typeface="Wingdings" panose="05000000000000000000" pitchFamily="2" charset="2"/>
              </a:rPr>
              <a:t>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420980" y="3695906"/>
            <a:ext cx="3886200" cy="945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00CC"/>
                </a:solidFill>
              </a:rPr>
              <a:t>Average rate of change over an interval</a:t>
            </a:r>
            <a:endParaRPr lang="en-US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Domain of Functions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domain of the function is the set of all </a:t>
            </a:r>
            <a:r>
              <a:rPr lang="en-US" sz="2800" u="sng" dirty="0" smtClean="0"/>
              <a:t>real numbers </a:t>
            </a:r>
            <a:r>
              <a:rPr lang="en-US" sz="2800" dirty="0" smtClean="0"/>
              <a:t>for which the expression is defined as a </a:t>
            </a:r>
            <a:r>
              <a:rPr lang="en-US" sz="2800" u="sng" dirty="0" smtClean="0"/>
              <a:t>real number</a:t>
            </a:r>
            <a:r>
              <a:rPr lang="en-US" sz="2800" dirty="0" smtClean="0"/>
              <a:t>.  </a:t>
            </a:r>
          </a:p>
          <a:p>
            <a:endParaRPr lang="en-US" sz="2800" dirty="0"/>
          </a:p>
          <a:p>
            <a:pPr>
              <a:buNone/>
            </a:pPr>
            <a:r>
              <a:rPr lang="en-US" sz="2800" dirty="0" smtClean="0"/>
              <a:t>(typically all real numbers except when x is in the denominator or under the radical.)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</a:t>
            </a:r>
            <a:br>
              <a:rPr lang="en-US" dirty="0" smtClean="0"/>
            </a:br>
            <a:r>
              <a:rPr lang="en-US" dirty="0" smtClean="0"/>
              <a:t>find the domains of the functions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587252"/>
              </p:ext>
            </p:extLst>
          </p:nvPr>
        </p:nvGraphicFramePr>
        <p:xfrm>
          <a:off x="818197" y="1635702"/>
          <a:ext cx="1798638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8" name="Equation" r:id="rId3" imgW="799920" imgH="393480" progId="Equation.DSMT4">
                  <p:embed/>
                </p:oleObj>
              </mc:Choice>
              <mc:Fallback>
                <p:oleObj name="Equation" r:id="rId3" imgW="79992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197" y="1635702"/>
                        <a:ext cx="1798638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647496"/>
              </p:ext>
            </p:extLst>
          </p:nvPr>
        </p:nvGraphicFramePr>
        <p:xfrm>
          <a:off x="750771" y="2702854"/>
          <a:ext cx="22256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" name="Equation" r:id="rId5" imgW="990360" imgH="203040" progId="Equation.DSMT4">
                  <p:embed/>
                </p:oleObj>
              </mc:Choice>
              <mc:Fallback>
                <p:oleObj name="Equation" r:id="rId5" imgW="990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771" y="2702854"/>
                        <a:ext cx="22256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094943"/>
              </p:ext>
            </p:extLst>
          </p:nvPr>
        </p:nvGraphicFramePr>
        <p:xfrm>
          <a:off x="5122862" y="1820178"/>
          <a:ext cx="2112962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" name="Equation" r:id="rId7" imgW="939600" imgH="266400" progId="Equation.DSMT4">
                  <p:embed/>
                </p:oleObj>
              </mc:Choice>
              <mc:Fallback>
                <p:oleObj name="Equation" r:id="rId7" imgW="93960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2862" y="1820178"/>
                        <a:ext cx="2112962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909702"/>
              </p:ext>
            </p:extLst>
          </p:nvPr>
        </p:nvGraphicFramePr>
        <p:xfrm>
          <a:off x="750771" y="3546063"/>
          <a:ext cx="1970088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1" name="Equation" r:id="rId9" imgW="876240" imgH="393480" progId="Equation.DSMT4">
                  <p:embed/>
                </p:oleObj>
              </mc:Choice>
              <mc:Fallback>
                <p:oleObj name="Equation" r:id="rId9" imgW="876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771" y="3546063"/>
                        <a:ext cx="1970088" cy="884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577601"/>
              </p:ext>
            </p:extLst>
          </p:nvPr>
        </p:nvGraphicFramePr>
        <p:xfrm>
          <a:off x="5122862" y="3676649"/>
          <a:ext cx="1884362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2" name="Equation" r:id="rId11" imgW="838080" imgH="419040" progId="Equation.DSMT4">
                  <p:embed/>
                </p:oleObj>
              </mc:Choice>
              <mc:Fallback>
                <p:oleObj name="Equation" r:id="rId11" imgW="838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2862" y="3676649"/>
                        <a:ext cx="1884362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446744"/>
              </p:ext>
            </p:extLst>
          </p:nvPr>
        </p:nvGraphicFramePr>
        <p:xfrm>
          <a:off x="850784" y="5512608"/>
          <a:ext cx="1770062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" name="Equation" r:id="rId13" imgW="787320" imgH="393480" progId="Equation.DSMT4">
                  <p:embed/>
                </p:oleObj>
              </mc:Choice>
              <mc:Fallback>
                <p:oleObj name="Equation" r:id="rId13" imgW="787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784" y="5512608"/>
                        <a:ext cx="1770062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6335684"/>
              </p:ext>
            </p:extLst>
          </p:nvPr>
        </p:nvGraphicFramePr>
        <p:xfrm>
          <a:off x="3077369" y="2620035"/>
          <a:ext cx="13414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4" name="Equation" r:id="rId15" imgW="596880" imgH="279360" progId="Equation.DSMT4">
                  <p:embed/>
                </p:oleObj>
              </mc:Choice>
              <mc:Fallback>
                <p:oleObj name="Equation" r:id="rId15" imgW="5968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7369" y="2620035"/>
                        <a:ext cx="1341438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406182"/>
              </p:ext>
            </p:extLst>
          </p:nvPr>
        </p:nvGraphicFramePr>
        <p:xfrm>
          <a:off x="5721350" y="2703513"/>
          <a:ext cx="9128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" name="Equation" r:id="rId17" imgW="406080" imgH="203040" progId="Equation.DSMT4">
                  <p:embed/>
                </p:oleObj>
              </mc:Choice>
              <mc:Fallback>
                <p:oleObj name="Equation" r:id="rId17" imgW="406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1350" y="2703513"/>
                        <a:ext cx="91281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626694"/>
              </p:ext>
            </p:extLst>
          </p:nvPr>
        </p:nvGraphicFramePr>
        <p:xfrm>
          <a:off x="6869113" y="2617129"/>
          <a:ext cx="20542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6" name="Equation" r:id="rId19" imgW="914400" imgH="279360" progId="Equation.DSMT4">
                  <p:embed/>
                </p:oleObj>
              </mc:Choice>
              <mc:Fallback>
                <p:oleObj name="Equation" r:id="rId19" imgW="9144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9113" y="2617129"/>
                        <a:ext cx="2054225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944189"/>
              </p:ext>
            </p:extLst>
          </p:nvPr>
        </p:nvGraphicFramePr>
        <p:xfrm>
          <a:off x="192088" y="4718050"/>
          <a:ext cx="31384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7" name="Equation" r:id="rId21" imgW="1396800" imgH="203040" progId="Equation.DSMT4">
                  <p:embed/>
                </p:oleObj>
              </mc:Choice>
              <mc:Fallback>
                <p:oleObj name="Equation" r:id="rId21" imgW="1396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8" y="4718050"/>
                        <a:ext cx="313848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965244"/>
              </p:ext>
            </p:extLst>
          </p:nvPr>
        </p:nvGraphicFramePr>
        <p:xfrm>
          <a:off x="3462338" y="4618038"/>
          <a:ext cx="15716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8" name="Equation" r:id="rId23" imgW="698400" imgH="279360" progId="Equation.DSMT4">
                  <p:embed/>
                </p:oleObj>
              </mc:Choice>
              <mc:Fallback>
                <p:oleObj name="Equation" r:id="rId23" imgW="6984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2338" y="4618038"/>
                        <a:ext cx="1571625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938521"/>
              </p:ext>
            </p:extLst>
          </p:nvPr>
        </p:nvGraphicFramePr>
        <p:xfrm>
          <a:off x="5813425" y="4718050"/>
          <a:ext cx="10556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9" name="Equation" r:id="rId25" imgW="469800" imgH="203040" progId="Equation.DSMT4">
                  <p:embed/>
                </p:oleObj>
              </mc:Choice>
              <mc:Fallback>
                <p:oleObj name="Equation" r:id="rId25" imgW="469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3425" y="4718050"/>
                        <a:ext cx="105568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085588"/>
              </p:ext>
            </p:extLst>
          </p:nvPr>
        </p:nvGraphicFramePr>
        <p:xfrm>
          <a:off x="7007224" y="4632325"/>
          <a:ext cx="15128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" name="Equation" r:id="rId27" imgW="672840" imgH="279360" progId="Equation.DSMT4">
                  <p:embed/>
                </p:oleObj>
              </mc:Choice>
              <mc:Fallback>
                <p:oleObj name="Equation" r:id="rId27" imgW="6728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7224" y="4632325"/>
                        <a:ext cx="1512888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841013"/>
              </p:ext>
            </p:extLst>
          </p:nvPr>
        </p:nvGraphicFramePr>
        <p:xfrm>
          <a:off x="2962275" y="5727700"/>
          <a:ext cx="11414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" name="Equation" r:id="rId29" imgW="507960" imgH="203040" progId="Equation.DSMT4">
                  <p:embed/>
                </p:oleObj>
              </mc:Choice>
              <mc:Fallback>
                <p:oleObj name="Equation" r:id="rId29" imgW="507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5727700"/>
                        <a:ext cx="114141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671040"/>
              </p:ext>
            </p:extLst>
          </p:nvPr>
        </p:nvGraphicFramePr>
        <p:xfrm>
          <a:off x="4246562" y="5641195"/>
          <a:ext cx="142716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" name="Equation" r:id="rId31" imgW="634680" imgH="279360" progId="Equation.DSMT4">
                  <p:embed/>
                </p:oleObj>
              </mc:Choice>
              <mc:Fallback>
                <p:oleObj name="Equation" r:id="rId31" imgW="6346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6562" y="5641195"/>
                        <a:ext cx="1427162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dirty="0" smtClean="0"/>
              <a:t>Homework</a:t>
            </a:r>
            <a:endParaRPr lang="en-US" sz="115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WS 2.1 </a:t>
            </a:r>
            <a:r>
              <a:rPr lang="en-US" sz="4800" dirty="0" smtClean="0">
                <a:solidFill>
                  <a:srgbClr val="FF0000"/>
                </a:solidFill>
              </a:rPr>
              <a:t>odds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62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</TotalTime>
  <Words>195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Equation</vt:lpstr>
      <vt:lpstr>MathType 6.0 Equation</vt:lpstr>
      <vt:lpstr>2.1 What is a Function?</vt:lpstr>
      <vt:lpstr>PowerPoint Presentation</vt:lpstr>
      <vt:lpstr>The squaring function assigns to each real number x its square, x2.  It is defined by f(x) = x2.</vt:lpstr>
      <vt:lpstr>Evaluate: Let f(x) = -3x2 + x – 5 and find:</vt:lpstr>
      <vt:lpstr>Evaluate at x = 1 and x = 4</vt:lpstr>
      <vt:lpstr>Evaluate f(x) = 2x2 + 4x - 1</vt:lpstr>
      <vt:lpstr>Domain of Functions</vt:lpstr>
      <vt:lpstr>Ex find the domains of the functions</vt:lpstr>
      <vt:lpstr>Homework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What is a Function?</dc:title>
  <dc:creator>garciak</dc:creator>
  <cp:lastModifiedBy>Reaves, Nathan</cp:lastModifiedBy>
  <cp:revision>21</cp:revision>
  <dcterms:created xsi:type="dcterms:W3CDTF">2011-12-21T13:43:06Z</dcterms:created>
  <dcterms:modified xsi:type="dcterms:W3CDTF">2016-08-29T15:21:02Z</dcterms:modified>
</cp:coreProperties>
</file>