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4" r:id="rId5"/>
  </p:sldIdLst>
  <p:sldSz cx="7772400" cy="10058400"/>
  <p:notesSz cx="7010400" cy="92964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2754" y="60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2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523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82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400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84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50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590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5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6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747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F60EB-A2F0-433E-8ABA-8514B0939CAC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878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EF60EB-A2F0-433E-8ABA-8514B0939CAC}" type="datetimeFigureOut">
              <a:rPr lang="en-US" smtClean="0"/>
              <a:pPr/>
              <a:t>11/07/2025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4268B-B994-4723-A810-B15393F77EF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44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9" y="1256"/>
            <a:ext cx="7771429" cy="1005714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45820" y="1066800"/>
            <a:ext cx="5288559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000" dirty="0">
                <a:latin typeface="Curlz MT"/>
              </a:rPr>
              <a:t>    The Deason Digest Weekly Blast</a:t>
            </a:r>
            <a:endParaRPr lang="en-US" sz="3000" dirty="0">
              <a:latin typeface="Curlz MT" pitchFamily="8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5000" y="2057400"/>
            <a:ext cx="388620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200" dirty="0">
                <a:latin typeface="Curlz MT"/>
              </a:rPr>
              <a:t>November 10</a:t>
            </a:r>
            <a:r>
              <a:rPr lang="en-US" sz="3200" baseline="30000" dirty="0">
                <a:latin typeface="Curlz MT"/>
              </a:rPr>
              <a:t>th</a:t>
            </a:r>
            <a:r>
              <a:rPr lang="en-US" sz="3200" dirty="0">
                <a:latin typeface="Curlz MT"/>
              </a:rPr>
              <a:t>, 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600" y="2986444"/>
            <a:ext cx="2743200" cy="58169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We Are Learning About</a:t>
            </a:r>
            <a:r>
              <a:rPr lang="en-US" b="1" dirty="0">
                <a:latin typeface="Curlz MT"/>
              </a:rPr>
              <a:t>…</a:t>
            </a:r>
          </a:p>
          <a:p>
            <a:r>
              <a:rPr lang="en-US" sz="1200" b="1" dirty="0">
                <a:latin typeface="Bahnschrift Light" panose="020B0502040204020203" pitchFamily="34" charset="0"/>
              </a:rPr>
              <a:t>Reading</a:t>
            </a:r>
            <a:r>
              <a:rPr lang="en-US" sz="1200" dirty="0">
                <a:latin typeface="Bahnschrift Light" panose="020B0502040204020203" pitchFamily="34" charset="0"/>
              </a:rPr>
              <a:t>: We will focus on letter</a:t>
            </a:r>
            <a:r>
              <a:rPr lang="en-US" sz="1200" b="1" dirty="0">
                <a:latin typeface="Bahnschrift Light" panose="020B0502040204020203" pitchFamily="34" charset="0"/>
              </a:rPr>
              <a:t> Rr </a:t>
            </a:r>
            <a:r>
              <a:rPr lang="en-US" sz="1200" b="1" i="1" dirty="0">
                <a:latin typeface="Bahnschrift Light" panose="020B0502040204020203" pitchFamily="34" charset="0"/>
              </a:rPr>
              <a:t>(sound, mouth formation, words that begin with the sound</a:t>
            </a:r>
            <a:r>
              <a:rPr lang="en-US" sz="1200" dirty="0">
                <a:latin typeface="Bahnschrift Light" panose="020B0502040204020203" pitchFamily="34" charset="0"/>
              </a:rPr>
              <a:t>), and HFW </a:t>
            </a:r>
            <a:r>
              <a:rPr lang="en-US" sz="1200" b="1" i="1" dirty="0">
                <a:latin typeface="Bahnschrift Light" panose="020B0502040204020203" pitchFamily="34" charset="0"/>
              </a:rPr>
              <a:t>from.</a:t>
            </a:r>
            <a:r>
              <a:rPr lang="en-US" sz="1200" b="1" dirty="0">
                <a:latin typeface="Bahnschrift Light" panose="020B0502040204020203" pitchFamily="34" charset="0"/>
              </a:rPr>
              <a:t> </a:t>
            </a:r>
            <a:r>
              <a:rPr lang="en-US" sz="1200" dirty="0">
                <a:latin typeface="Bahnschrift Light" panose="020B0502040204020203" pitchFamily="34" charset="0"/>
              </a:rPr>
              <a:t>We will retell story events when we read fiction. We will identify main topic and key details when we read nonfiction. We will look at pictures, get mouths ready, stretchy-snake and find chunky monkey chunks to solve tricky words. </a:t>
            </a:r>
            <a:r>
              <a:rPr lang="en-US" sz="1200" b="1" dirty="0">
                <a:latin typeface="Bahnschrift Light" panose="020B0502040204020203" pitchFamily="34" charset="0"/>
              </a:rPr>
              <a:t>EQ: Why do we celebrate Thanksgiving?</a:t>
            </a:r>
            <a:endParaRPr lang="en-US" sz="1200" b="1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200" b="1" dirty="0">
                <a:latin typeface="Bahnschrift Light" panose="020B0502040204020203" pitchFamily="34" charset="0"/>
              </a:rPr>
              <a:t>Writing</a:t>
            </a:r>
            <a:r>
              <a:rPr lang="en-US" sz="1200" dirty="0">
                <a:latin typeface="Bahnschrift Light" panose="020B0502040204020203" pitchFamily="34" charset="0"/>
              </a:rPr>
              <a:t>: We will focus on printing and tracing upper and lowercase </a:t>
            </a:r>
            <a:r>
              <a:rPr lang="en-US" sz="1200" b="1" i="1" dirty="0">
                <a:latin typeface="Bahnschrift Light" panose="020B0502040204020203" pitchFamily="34" charset="0"/>
              </a:rPr>
              <a:t>Rr</a:t>
            </a:r>
            <a:r>
              <a:rPr lang="en-US" sz="1200" dirty="0">
                <a:latin typeface="Bahnschrift Light" panose="020B0502040204020203" pitchFamily="34" charset="0"/>
              </a:rPr>
              <a:t> as well as using stretchy-spelling and sight words to write one sentence!</a:t>
            </a:r>
            <a:endParaRPr lang="en-US" sz="1200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200" b="1" dirty="0">
                <a:latin typeface="Bahnschrift Light" panose="020B0502040204020203" pitchFamily="34" charset="0"/>
              </a:rPr>
              <a:t>Math</a:t>
            </a:r>
            <a:r>
              <a:rPr lang="en-US" sz="1200" dirty="0">
                <a:latin typeface="Bahnschrift Light" panose="020B0502040204020203" pitchFamily="34" charset="0"/>
              </a:rPr>
              <a:t>: We will begin </a:t>
            </a:r>
            <a:r>
              <a:rPr lang="en-US" sz="1200" b="1" i="1" dirty="0">
                <a:latin typeface="Bahnschrift Light" panose="020B0502040204020203" pitchFamily="34" charset="0"/>
              </a:rPr>
              <a:t>Go Math Ch. 5: Count and Represent Numbers to 10!</a:t>
            </a:r>
            <a:endParaRPr lang="en-US" sz="1200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200" b="1" dirty="0">
                <a:latin typeface="Bahnschrift Light" panose="020B0502040204020203" pitchFamily="34" charset="0"/>
              </a:rPr>
              <a:t>Science</a:t>
            </a:r>
            <a:r>
              <a:rPr lang="en-US" sz="1200" dirty="0">
                <a:latin typeface="Bahnschrift Light" panose="020B0502040204020203" pitchFamily="34" charset="0"/>
              </a:rPr>
              <a:t>: We will begin learning about Heat Energy!</a:t>
            </a:r>
            <a:endParaRPr lang="en-US" sz="1200" dirty="0">
              <a:latin typeface="Bahnschrift Light" panose="020B0502040204020203" pitchFamily="34" charset="0"/>
              <a:cs typeface="Calibri"/>
            </a:endParaRPr>
          </a:p>
          <a:p>
            <a:r>
              <a:rPr lang="en-US" sz="1200" b="1" dirty="0">
                <a:latin typeface="Bahnschrift Light" panose="020B0502040204020203" pitchFamily="34" charset="0"/>
              </a:rPr>
              <a:t>Social Studies: </a:t>
            </a:r>
            <a:r>
              <a:rPr lang="en-US" sz="1200" dirty="0">
                <a:latin typeface="Bahnschrift Light" panose="020B0502040204020203" pitchFamily="34" charset="0"/>
              </a:rPr>
              <a:t>We will practice</a:t>
            </a:r>
            <a:r>
              <a:rPr lang="en-US" sz="1200" b="1" i="1" dirty="0">
                <a:latin typeface="Bahnschrift Light" panose="020B0502040204020203" pitchFamily="34" charset="0"/>
              </a:rPr>
              <a:t> I-Care Rules</a:t>
            </a:r>
            <a:r>
              <a:rPr lang="en-US" sz="1200" dirty="0">
                <a:latin typeface="Bahnschrift Light" panose="020B0502040204020203" pitchFamily="34" charset="0"/>
              </a:rPr>
              <a:t>. We will begin learning what it means to show </a:t>
            </a:r>
            <a:r>
              <a:rPr lang="en-US" sz="1200" b="1" i="1" dirty="0">
                <a:latin typeface="Bahnschrift Light" panose="020B0502040204020203" pitchFamily="34" charset="0"/>
              </a:rPr>
              <a:t>Responsibility! </a:t>
            </a:r>
            <a:r>
              <a:rPr lang="en-US" sz="1200" i="1" dirty="0">
                <a:latin typeface="Bahnschrift Light" panose="020B0502040204020203" pitchFamily="34" charset="0"/>
              </a:rPr>
              <a:t> </a:t>
            </a:r>
            <a:r>
              <a:rPr lang="en-US" sz="1200" dirty="0">
                <a:latin typeface="Bahnschrift Light" panose="020B0502040204020203" pitchFamily="34" charset="0"/>
              </a:rPr>
              <a:t>We will explore the first Thanksgiving, our own Thanksgiving traditions, and the differences between long ago and today!</a:t>
            </a:r>
            <a:endParaRPr lang="en-US" sz="1200" i="1" dirty="0">
              <a:latin typeface="Bahnschrift Light" panose="020B0502040204020203" pitchFamily="34" charset="0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91000" y="2840230"/>
            <a:ext cx="2590800" cy="24468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200" b="1" dirty="0">
                <a:latin typeface="Curlz MT"/>
              </a:rPr>
              <a:t>Homework:</a:t>
            </a:r>
            <a:endParaRPr lang="en-US" b="1" dirty="0">
              <a:latin typeface="Curlz MT"/>
            </a:endParaRP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Read to and with your kiddos each night and explore </a:t>
            </a:r>
            <a:r>
              <a:rPr kumimoji="0" lang="en-US" sz="9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Bean stack</a:t>
            </a:r>
            <a:r>
              <a:rPr kumimoji="0" lang="en-US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 digitally!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urlz MT"/>
              <a:ea typeface="+mn-ea"/>
              <a:cs typeface="+mn-cs"/>
            </a:endParaRP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Practice HFW’s: </a:t>
            </a:r>
            <a:r>
              <a:rPr kumimoji="0" lang="en-US" sz="1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the, I, and, a, is, as, said, to, do, of, see, he, be, me, from</a:t>
            </a: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Go Math Home Practice for </a:t>
            </a:r>
            <a:r>
              <a:rPr kumimoji="0" lang="en-US" sz="10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+mn-cs"/>
              </a:rPr>
              <a:t>Chapter 4 and 5!</a:t>
            </a:r>
          </a:p>
          <a:p>
            <a:pPr marL="285750" marR="0" lvl="0" indent="-285750" algn="ctr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Talk with your kiddos about what they are learning by going over their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weekly papers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and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behavior grades </a:t>
            </a:r>
            <a:r>
              <a:rPr kumimoji="0" lang="en-US" sz="1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</a:rPr>
              <a:t>with them!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en-US" sz="1300" dirty="0">
              <a:latin typeface="Calibri"/>
              <a:cs typeface="Calibri"/>
            </a:endParaRPr>
          </a:p>
          <a:p>
            <a:endParaRPr lang="en-US" dirty="0">
              <a:latin typeface="AR DARLING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04716" y="5230112"/>
            <a:ext cx="2819400" cy="510909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400" b="1" dirty="0">
                <a:latin typeface="Curlz MT"/>
              </a:rPr>
              <a:t>Important Dates:</a:t>
            </a:r>
            <a:endParaRPr lang="en-US" dirty="0"/>
          </a:p>
          <a:p>
            <a:pPr algn="ctr"/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November 11: </a:t>
            </a:r>
            <a:r>
              <a:rPr lang="en-US" sz="1300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Veterans Day</a:t>
            </a: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-No School</a:t>
            </a:r>
            <a:r>
              <a:rPr lang="en-US" sz="1300" i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! </a:t>
            </a: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lang="en-US" sz="1300" i="1" dirty="0">
              <a:solidFill>
                <a:prstClr val="black"/>
              </a:solidFill>
              <a:latin typeface="Bahnschrift Light" panose="020B0502040204020203" pitchFamily="34" charset="0"/>
              <a:cs typeface="Calibri"/>
              <a:sym typeface="Wingdings" panose="05000000000000000000" pitchFamily="2" charset="2"/>
            </a:endParaRP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  <a:sym typeface="Wingdings" panose="05000000000000000000" pitchFamily="2" charset="2"/>
              </a:rPr>
              <a:t>November 14: </a:t>
            </a:r>
            <a:r>
              <a:rPr kumimoji="0" lang="en-US" sz="13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ahnschrift Light" panose="020B0502040204020203" pitchFamily="34" charset="0"/>
                <a:ea typeface="+mn-ea"/>
                <a:cs typeface="Calibri"/>
                <a:sym typeface="Wingdings" panose="05000000000000000000" pitchFamily="2" charset="2"/>
              </a:rPr>
              <a:t>Turkey Family Project Due</a:t>
            </a: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13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 panose="020B0502040204020203" pitchFamily="34" charset="0"/>
              <a:ea typeface="+mn-ea"/>
              <a:cs typeface="Calibri"/>
              <a:sym typeface="Wingdings" panose="05000000000000000000" pitchFamily="2" charset="2"/>
            </a:endParaRP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November 20: </a:t>
            </a:r>
            <a:r>
              <a:rPr lang="en-US" sz="1300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SAC/PTO, 6pm/7pm</a:t>
            </a: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endParaRPr kumimoji="0" lang="en-US" sz="13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ahnschrift Light" panose="020B0502040204020203" pitchFamily="34" charset="0"/>
              <a:ea typeface="+mn-ea"/>
              <a:cs typeface="Calibri"/>
              <a:sym typeface="Wingdings" panose="05000000000000000000" pitchFamily="2" charset="2"/>
            </a:endParaRPr>
          </a:p>
          <a:p>
            <a:pPr marL="285750" marR="0" lvl="0" indent="-285750" algn="l" defTabSz="10188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November 24-28: </a:t>
            </a:r>
            <a:r>
              <a:rPr lang="en-US" sz="1300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Thanksgiving Break-</a:t>
            </a:r>
            <a:r>
              <a:rPr lang="en-US" sz="1300" b="1" dirty="0">
                <a:solidFill>
                  <a:prstClr val="black"/>
                </a:solidFill>
                <a:latin typeface="Bahnschrift Light" panose="020B0502040204020203" pitchFamily="34" charset="0"/>
                <a:cs typeface="Calibri"/>
                <a:sym typeface="Wingdings" panose="05000000000000000000" pitchFamily="2" charset="2"/>
              </a:rPr>
              <a:t>No School</a:t>
            </a: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800" dirty="0">
              <a:cs typeface="Calibri"/>
            </a:endParaRPr>
          </a:p>
          <a:p>
            <a:endParaRPr lang="en-US" b="1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1" dirty="0">
              <a:latin typeface="Calibri"/>
              <a:cs typeface="Calibri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buFont typeface="Arial" pitchFamily="34" charset="0"/>
              <a:buChar char="•"/>
            </a:pPr>
            <a:endParaRPr lang="en-US" sz="2400" b="1" dirty="0">
              <a:latin typeface="Calibri"/>
              <a:cs typeface="Calibri"/>
            </a:endParaRPr>
          </a:p>
          <a:p>
            <a:pPr algn="ctr"/>
            <a:endParaRPr lang="en-US" sz="2400" dirty="0"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7064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8A3865EE2494CB1B52755F41097F9" ma:contentTypeVersion="12" ma:contentTypeDescription="Create a new document." ma:contentTypeScope="" ma:versionID="7e21881e3a8567d06cbffed7558c01e1">
  <xsd:schema xmlns:xsd="http://www.w3.org/2001/XMLSchema" xmlns:xs="http://www.w3.org/2001/XMLSchema" xmlns:p="http://schemas.microsoft.com/office/2006/metadata/properties" xmlns:ns3="edf0d076-2bb9-4b88-96f6-bf602d095c95" xmlns:ns4="39e0da4a-82de-4426-9558-1fdbc4c26683" targetNamespace="http://schemas.microsoft.com/office/2006/metadata/properties" ma:root="true" ma:fieldsID="c1de3f32a91c6c169c9baf5b64ff22ca" ns3:_="" ns4:_="">
    <xsd:import namespace="edf0d076-2bb9-4b88-96f6-bf602d095c95"/>
    <xsd:import namespace="39e0da4a-82de-4426-9558-1fdbc4c2668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EventHashCode" minOccurs="0"/>
                <xsd:element ref="ns3:MediaServiceGenerationTim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f0d076-2bb9-4b88-96f6-bf602d095c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e0da4a-82de-4426-9558-1fdbc4c2668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B41A67-29F9-4134-8AAC-A10A07BD347F}">
  <ds:schemaRefs>
    <ds:schemaRef ds:uri="http://schemas.microsoft.com/office/2006/documentManagement/types"/>
    <ds:schemaRef ds:uri="http://purl.org/dc/elements/1.1/"/>
    <ds:schemaRef ds:uri="edf0d076-2bb9-4b88-96f6-bf602d095c95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39e0da4a-82de-4426-9558-1fdbc4c26683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E2C1312-B875-4B3C-9645-D31F8803B2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f0d076-2bb9-4b88-96f6-bf602d095c95"/>
    <ds:schemaRef ds:uri="39e0da4a-82de-4426-9558-1fdbc4c266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6CDE11C-40CF-4B6B-B4B2-399444E0735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1525</TotalTime>
  <Words>303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 DARLING</vt:lpstr>
      <vt:lpstr>Arial</vt:lpstr>
      <vt:lpstr>Bahnschrift Light</vt:lpstr>
      <vt:lpstr>Calibri</vt:lpstr>
      <vt:lpstr>Cambria</vt:lpstr>
      <vt:lpstr>Curlz MT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Brandon</dc:creator>
  <cp:lastModifiedBy>Deason, Renee</cp:lastModifiedBy>
  <cp:revision>183</cp:revision>
  <cp:lastPrinted>2024-08-23T12:11:23Z</cp:lastPrinted>
  <dcterms:created xsi:type="dcterms:W3CDTF">2015-07-01T02:16:27Z</dcterms:created>
  <dcterms:modified xsi:type="dcterms:W3CDTF">2025-11-07T12:35:11Z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0x010100BB18A3865EE2494CB1B52755F41097F9</vt:lpwstr>
  </property>
</Properties>
</file>