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2" r:id="rId2"/>
    <p:sldId id="511" r:id="rId3"/>
    <p:sldId id="512" r:id="rId4"/>
    <p:sldId id="513" r:id="rId5"/>
    <p:sldId id="514" r:id="rId6"/>
    <p:sldId id="515" r:id="rId7"/>
    <p:sldId id="516" r:id="rId8"/>
    <p:sldId id="519" r:id="rId9"/>
    <p:sldId id="517" r:id="rId10"/>
    <p:sldId id="553" r:id="rId11"/>
    <p:sldId id="554" r:id="rId12"/>
    <p:sldId id="555" r:id="rId13"/>
    <p:sldId id="556" r:id="rId14"/>
    <p:sldId id="557" r:id="rId15"/>
    <p:sldId id="558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00"/>
    <a:srgbClr val="FF0000"/>
    <a:srgbClr val="9966FF"/>
    <a:srgbClr val="6600FF"/>
    <a:srgbClr val="FEF4F6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>
        <p:scale>
          <a:sx n="70" d="100"/>
          <a:sy n="70" d="100"/>
        </p:scale>
        <p:origin x="195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D16C-8F91-40B6-B000-48666243E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E7AA-54FF-45B4-99E0-3BD163B9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F9A9-2757-44D6-980A-CB0A5755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3DF41-F461-40CF-BA44-7D5E01BE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7DDE-265A-4766-92CF-8BE6E8DA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617E-4BA4-482B-8505-F257EF39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7691-C9D5-4683-AEB3-5A5ABAD5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4077-A51C-4A70-94C7-481E46E6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9DC6-771A-46F9-8DC9-66224CB8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8680-862C-40E2-AE5B-D265E0CC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B5C4-4C5D-45D2-93F5-A72C8DB21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AACB24-2D44-4569-9793-9B361F67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Image:Sadi_Carnot.jpe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hyperlink" Target="http://en.wikipedia.org/wiki/Image:Clausiu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47485" y="3061673"/>
            <a:ext cx="81642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00B0F0"/>
                </a:solidFill>
              </a:rPr>
              <a:t>Chemical Thermodynamics </a:t>
            </a:r>
            <a:endParaRPr lang="en-US" sz="4800" b="1" dirty="0">
              <a:solidFill>
                <a:srgbClr val="00B0F0"/>
              </a:solidFill>
            </a:endParaRPr>
          </a:p>
        </p:txBody>
      </p:sp>
      <p:pic>
        <p:nvPicPr>
          <p:cNvPr id="25604" name="Picture 117" descr="http://www.achildgrows.com/wp-content/uploads/2010/11/radi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9413" y="4216400"/>
            <a:ext cx="47355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19" descr="http://www.uppermichiganssource.com/uploadedImages/Shared/News/National_Stories/filling_gas_ta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791" y="4052888"/>
            <a:ext cx="3679825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21" descr="http://www.classiccarauto.com/impala/articles/junk_yard_tours/images/woller_auto_parts/project_cars/57_chevy_4dr_ht.jpg"/>
          <p:cNvPicPr>
            <a:picLocks noChangeAspect="1" noChangeArrowheads="1"/>
          </p:cNvPicPr>
          <p:nvPr/>
        </p:nvPicPr>
        <p:blipFill>
          <a:blip r:embed="rId4" cstate="print"/>
          <a:srcRect b="8846"/>
          <a:stretch>
            <a:fillRect/>
          </a:stretch>
        </p:blipFill>
        <p:spPr bwMode="auto">
          <a:xfrm>
            <a:off x="333375" y="322263"/>
            <a:ext cx="4224338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23" descr="http://farm4.static.flickr.com/3554/3413287365_42ab8bed2b.jpg"/>
          <p:cNvPicPr>
            <a:picLocks noChangeAspect="1" noChangeArrowheads="1"/>
          </p:cNvPicPr>
          <p:nvPr/>
        </p:nvPicPr>
        <p:blipFill>
          <a:blip r:embed="rId5" cstate="print"/>
          <a:srcRect t="13921"/>
          <a:stretch>
            <a:fillRect/>
          </a:stretch>
        </p:blipFill>
        <p:spPr bwMode="auto">
          <a:xfrm>
            <a:off x="4886325" y="355600"/>
            <a:ext cx="39306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716713" y="339725"/>
            <a:ext cx="1757362" cy="1131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49" name="Rectangle 25"/>
          <p:cNvSpPr>
            <a:spLocks noChangeArrowheads="1"/>
          </p:cNvSpPr>
          <p:nvPr/>
        </p:nvSpPr>
        <p:spPr bwMode="auto">
          <a:xfrm>
            <a:off x="4402138" y="5737225"/>
            <a:ext cx="1725612" cy="7889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747838" y="5737225"/>
            <a:ext cx="2284412" cy="7889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427038" y="2860675"/>
            <a:ext cx="7808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Find the change in entropy when 87.3 g of water</a:t>
            </a:r>
          </a:p>
          <a:p>
            <a:pPr algn="l"/>
            <a:r>
              <a:rPr lang="en-US"/>
              <a:t>vapor condense, given that water’s heat of</a:t>
            </a:r>
          </a:p>
          <a:p>
            <a:pPr algn="l"/>
            <a:r>
              <a:rPr lang="en-US"/>
              <a:t>vaporization is 5.99 kJ/mol.</a:t>
            </a:r>
          </a:p>
        </p:txBody>
      </p:sp>
      <p:graphicFrame>
        <p:nvGraphicFramePr>
          <p:cNvPr id="282630" name="Object 6"/>
          <p:cNvGraphicFramePr>
            <a:graphicFrameLocks noChangeAspect="1"/>
          </p:cNvGraphicFramePr>
          <p:nvPr/>
        </p:nvGraphicFramePr>
        <p:xfrm>
          <a:off x="755650" y="4679950"/>
          <a:ext cx="13350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295280" imgH="838080" progId="Equation.3">
                  <p:embed/>
                </p:oleObj>
              </mc:Choice>
              <mc:Fallback>
                <p:oleObj name="Equation" r:id="rId3" imgW="1295280" imgH="838080" progId="Equation.3">
                  <p:embed/>
                  <p:pic>
                    <p:nvPicPr>
                      <p:cNvPr id="2826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79950"/>
                        <a:ext cx="1335088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1" name="Object 7"/>
          <p:cNvGraphicFramePr>
            <a:graphicFrameLocks noChangeAspect="1"/>
          </p:cNvGraphicFramePr>
          <p:nvPr/>
        </p:nvGraphicFramePr>
        <p:xfrm>
          <a:off x="2252663" y="4667250"/>
          <a:ext cx="16875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638000" imgH="863280" progId="Equation.3">
                  <p:embed/>
                </p:oleObj>
              </mc:Choice>
              <mc:Fallback>
                <p:oleObj name="Equation" r:id="rId5" imgW="1638000" imgH="863280" progId="Equation.3">
                  <p:embed/>
                  <p:pic>
                    <p:nvPicPr>
                      <p:cNvPr id="2826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4667250"/>
                        <a:ext cx="1687512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2" name="Object 8"/>
          <p:cNvGraphicFramePr>
            <a:graphicFrameLocks noChangeAspect="1"/>
          </p:cNvGraphicFramePr>
          <p:nvPr/>
        </p:nvGraphicFramePr>
        <p:xfrm>
          <a:off x="4084638" y="4149725"/>
          <a:ext cx="43703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4241520" imgH="1434960" progId="Equation.3">
                  <p:embed/>
                </p:oleObj>
              </mc:Choice>
              <mc:Fallback>
                <p:oleObj name="Equation" r:id="rId7" imgW="4241520" imgH="1434960" progId="Equation.3">
                  <p:embed/>
                  <p:pic>
                    <p:nvPicPr>
                      <p:cNvPr id="2826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149725"/>
                        <a:ext cx="4370387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5791200" y="5135563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373.15 K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1365250" y="5873750"/>
            <a:ext cx="1878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–0.0779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030663" y="5827713"/>
            <a:ext cx="2009775" cy="642937"/>
            <a:chOff x="2539" y="3671"/>
            <a:chExt cx="1266" cy="405"/>
          </a:xfrm>
        </p:grpSpPr>
        <p:sp>
          <p:nvSpPr>
            <p:cNvPr id="1051" name="Rectangle 11"/>
            <p:cNvSpPr>
              <a:spLocks noChangeArrowheads="1"/>
            </p:cNvSpPr>
            <p:nvPr/>
          </p:nvSpPr>
          <p:spPr bwMode="auto">
            <a:xfrm>
              <a:off x="2539" y="3698"/>
              <a:ext cx="9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 –77.9 </a:t>
              </a:r>
            </a:p>
          </p:txBody>
        </p:sp>
        <p:graphicFrame>
          <p:nvGraphicFramePr>
            <p:cNvPr id="1032" name="Object 12"/>
            <p:cNvGraphicFramePr>
              <a:graphicFrameLocks noChangeAspect="1"/>
            </p:cNvGraphicFramePr>
            <p:nvPr/>
          </p:nvGraphicFramePr>
          <p:xfrm>
            <a:off x="3484" y="3671"/>
            <a:ext cx="321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9" imgW="495000" imgH="622080" progId="Equation.3">
                    <p:embed/>
                  </p:oleObj>
                </mc:Choice>
                <mc:Fallback>
                  <p:oleObj name="Equation" r:id="rId9" imgW="495000" imgH="622080" progId="Equation.3">
                    <p:embed/>
                    <p:pic>
                      <p:nvPicPr>
                        <p:cNvPr id="103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4" y="3671"/>
                          <a:ext cx="321" cy="4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2637" name="Object 13"/>
          <p:cNvGraphicFramePr>
            <a:graphicFrameLocks noChangeAspect="1"/>
          </p:cNvGraphicFramePr>
          <p:nvPr/>
        </p:nvGraphicFramePr>
        <p:xfrm>
          <a:off x="3298825" y="5795963"/>
          <a:ext cx="6651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647640" imgH="622080" progId="Equation.3">
                  <p:embed/>
                </p:oleObj>
              </mc:Choice>
              <mc:Fallback>
                <p:oleObj name="Equation" r:id="rId11" imgW="647640" imgH="622080" progId="Equation.3">
                  <p:embed/>
                  <p:pic>
                    <p:nvPicPr>
                      <p:cNvPr id="2826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795963"/>
                        <a:ext cx="6651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6826250" y="434975"/>
            <a:ext cx="1558925" cy="946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427038" y="412750"/>
            <a:ext cx="61245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a system in which heat is</a:t>
            </a:r>
          </a:p>
          <a:p>
            <a:pPr algn="l"/>
            <a:r>
              <a:rPr lang="en-US"/>
              <a:t>transferred at constant temperature…</a:t>
            </a:r>
          </a:p>
        </p:txBody>
      </p:sp>
      <p:graphicFrame>
        <p:nvGraphicFramePr>
          <p:cNvPr id="282641" name="Object 17"/>
          <p:cNvGraphicFramePr>
            <a:graphicFrameLocks noChangeAspect="1"/>
          </p:cNvGraphicFramePr>
          <p:nvPr/>
        </p:nvGraphicFramePr>
        <p:xfrm>
          <a:off x="6919913" y="461963"/>
          <a:ext cx="13350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295280" imgH="838080" progId="Equation.3">
                  <p:embed/>
                </p:oleObj>
              </mc:Choice>
              <mc:Fallback>
                <p:oleObj name="Equation" r:id="rId13" imgW="1295280" imgH="838080" progId="Equation.3">
                  <p:embed/>
                  <p:pic>
                    <p:nvPicPr>
                      <p:cNvPr id="2826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461963"/>
                        <a:ext cx="133508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460375" y="1552575"/>
            <a:ext cx="14493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T in K</a:t>
            </a: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460375" y="2155825"/>
            <a:ext cx="480853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common unit for entropy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82644" name="Object 20"/>
          <p:cNvGraphicFramePr>
            <a:graphicFrameLocks noChangeAspect="1"/>
          </p:cNvGraphicFramePr>
          <p:nvPr/>
        </p:nvGraphicFramePr>
        <p:xfrm>
          <a:off x="5340350" y="2078038"/>
          <a:ext cx="5095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4" imgW="495000" imgH="622080" progId="Equation.3">
                  <p:embed/>
                </p:oleObj>
              </mc:Choice>
              <mc:Fallback>
                <p:oleObj name="Equation" r:id="rId14" imgW="495000" imgH="622080" progId="Equation.3">
                  <p:embed/>
                  <p:pic>
                    <p:nvPicPr>
                      <p:cNvPr id="2826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078038"/>
                        <a:ext cx="509588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937250" y="1630363"/>
            <a:ext cx="2976563" cy="898525"/>
            <a:chOff x="3852" y="3325"/>
            <a:chExt cx="1875" cy="566"/>
          </a:xfrm>
        </p:grpSpPr>
        <p:sp>
          <p:nvSpPr>
            <p:cNvPr id="1049" name="Rectangle 22"/>
            <p:cNvSpPr>
              <a:spLocks noChangeArrowheads="1"/>
            </p:cNvSpPr>
            <p:nvPr/>
          </p:nvSpPr>
          <p:spPr bwMode="auto">
            <a:xfrm>
              <a:off x="3852" y="3325"/>
              <a:ext cx="187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i.e., </a:t>
              </a:r>
              <a:r>
                <a:rPr lang="en-US" u="sng">
                  <a:solidFill>
                    <a:schemeClr val="tx1"/>
                  </a:solidFill>
                </a:rPr>
                <a:t>heat (energy)</a:t>
              </a:r>
            </a:p>
          </p:txBody>
        </p:sp>
        <p:sp>
          <p:nvSpPr>
            <p:cNvPr id="1050" name="Rectangle 23"/>
            <p:cNvSpPr>
              <a:spLocks noChangeArrowheads="1"/>
            </p:cNvSpPr>
            <p:nvPr/>
          </p:nvSpPr>
          <p:spPr bwMode="auto">
            <a:xfrm>
              <a:off x="4328" y="3564"/>
              <a:ext cx="132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temperature</a:t>
              </a:r>
              <a:endParaRPr lang="en-US" u="sng">
                <a:solidFill>
                  <a:schemeClr val="tx1"/>
                </a:solidFill>
              </a:endParaRPr>
            </a:p>
          </p:txBody>
        </p:sp>
      </p:grpSp>
      <p:sp>
        <p:nvSpPr>
          <p:cNvPr id="282650" name="Line 26"/>
          <p:cNvSpPr>
            <a:spLocks noChangeShapeType="1"/>
          </p:cNvSpPr>
          <p:nvPr/>
        </p:nvSpPr>
        <p:spPr bwMode="auto">
          <a:xfrm flipV="1">
            <a:off x="5275263" y="4494213"/>
            <a:ext cx="223837" cy="27781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 flipV="1">
            <a:off x="6265863" y="4784725"/>
            <a:ext cx="223837" cy="2778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652" name="Line 28"/>
          <p:cNvSpPr>
            <a:spLocks noChangeShapeType="1"/>
          </p:cNvSpPr>
          <p:nvPr/>
        </p:nvSpPr>
        <p:spPr bwMode="auto">
          <a:xfrm flipH="1" flipV="1">
            <a:off x="5921375" y="4327525"/>
            <a:ext cx="636588" cy="1762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54" name="Line 30"/>
          <p:cNvSpPr>
            <a:spLocks noChangeShapeType="1"/>
          </p:cNvSpPr>
          <p:nvPr/>
        </p:nvSpPr>
        <p:spPr bwMode="auto">
          <a:xfrm flipH="1" flipV="1">
            <a:off x="7639050" y="4806950"/>
            <a:ext cx="636588" cy="1762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2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8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8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2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82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2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82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8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2649" grpId="0" animBg="1"/>
      <p:bldP spid="282626" grpId="0" animBg="1"/>
      <p:bldP spid="282629" grpId="0"/>
      <p:bldP spid="282633" grpId="0"/>
      <p:bldP spid="282634" grpId="0"/>
      <p:bldP spid="282639" grpId="0" animBg="1"/>
      <p:bldP spid="282642" grpId="0"/>
      <p:bldP spid="282643" grpId="0"/>
      <p:bldP spid="282650" grpId="0" animBg="1"/>
      <p:bldP spid="282651" grpId="0" animBg="1"/>
      <p:bldP spid="282652" grpId="0" animBg="1"/>
      <p:bldP spid="2826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774825" y="214313"/>
            <a:ext cx="5562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Third Law of Thermodynamics: 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15950" y="715963"/>
            <a:ext cx="4160838" cy="13731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entropy of a pure,</a:t>
            </a:r>
          </a:p>
          <a:p>
            <a:pPr algn="l"/>
            <a:r>
              <a:rPr lang="en-US"/>
              <a:t>crystalline substance at</a:t>
            </a:r>
          </a:p>
          <a:p>
            <a:pPr algn="l"/>
            <a:r>
              <a:rPr lang="en-US"/>
              <a:t>absolute zero is…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977900" y="2187575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349375" y="2241550"/>
            <a:ext cx="34702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that would be a state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of perfect order 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3476625" y="1565275"/>
            <a:ext cx="13684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ZERO. </a:t>
            </a:r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684338" y="3179763"/>
            <a:ext cx="21066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(impossible)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890" y="793491"/>
            <a:ext cx="2279209" cy="285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6983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46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3" grpId="0"/>
      <p:bldP spid="2846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42888" y="111125"/>
            <a:ext cx="41227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Entropy increases when: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601663" y="698500"/>
            <a:ext cx="66627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the number of gas particles increases 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601663" y="3767138"/>
            <a:ext cx="422116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liquids or solutions</a:t>
            </a:r>
          </a:p>
          <a:p>
            <a:pPr algn="l"/>
            <a:r>
              <a:rPr lang="en-US"/>
              <a:t>    are formed from solids 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5030788" y="3775075"/>
            <a:ext cx="39243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gases are formed</a:t>
            </a:r>
          </a:p>
          <a:p>
            <a:pPr algn="l"/>
            <a:r>
              <a:rPr lang="en-US"/>
              <a:t>    from liquids or solids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70125" y="1238250"/>
            <a:ext cx="4241800" cy="519113"/>
            <a:chOff x="614" y="1345"/>
            <a:chExt cx="2672" cy="327"/>
          </a:xfrm>
        </p:grpSpPr>
        <p:sp>
          <p:nvSpPr>
            <p:cNvPr id="16399" name="Rectangle 10"/>
            <p:cNvSpPr>
              <a:spLocks noChangeArrowheads="1"/>
            </p:cNvSpPr>
            <p:nvPr/>
          </p:nvSpPr>
          <p:spPr bwMode="auto">
            <a:xfrm>
              <a:off x="614" y="1345"/>
              <a:ext cx="7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2 NH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400" name="Rectangle 11"/>
            <p:cNvSpPr>
              <a:spLocks noChangeArrowheads="1"/>
            </p:cNvSpPr>
            <p:nvPr/>
          </p:nvSpPr>
          <p:spPr bwMode="auto">
            <a:xfrm>
              <a:off x="2110" y="1345"/>
              <a:ext cx="11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N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  +  3 H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>
              <a:off x="1356" y="1482"/>
              <a:ext cx="6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1356" y="1573"/>
              <a:ext cx="6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47700" y="1714500"/>
            <a:ext cx="6161088" cy="2065338"/>
            <a:chOff x="436" y="1168"/>
            <a:chExt cx="3881" cy="1301"/>
          </a:xfrm>
        </p:grpSpPr>
        <p:sp>
          <p:nvSpPr>
            <p:cNvPr id="16397" name="AutoShape 15"/>
            <p:cNvSpPr>
              <a:spLocks/>
            </p:cNvSpPr>
            <p:nvPr/>
          </p:nvSpPr>
          <p:spPr bwMode="auto">
            <a:xfrm rot="-5400000">
              <a:off x="3469" y="684"/>
              <a:ext cx="175" cy="1144"/>
            </a:xfrm>
            <a:prstGeom prst="leftBrace">
              <a:avLst>
                <a:gd name="adj1" fmla="val 5447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8" name="Rectangle 16"/>
            <p:cNvSpPr>
              <a:spLocks noChangeArrowheads="1"/>
            </p:cNvSpPr>
            <p:nvPr/>
          </p:nvSpPr>
          <p:spPr bwMode="auto">
            <a:xfrm>
              <a:off x="436" y="1325"/>
              <a:ext cx="3881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fewer bonds;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fewer restrictions on motion of atoms;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more degrees of freedom;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more possible microstates</a:t>
              </a:r>
            </a:p>
          </p:txBody>
        </p:sp>
      </p:grpSp>
      <p:sp>
        <p:nvSpPr>
          <p:cNvPr id="285720" name="Rectangle 24"/>
          <p:cNvSpPr>
            <a:spLocks noChangeArrowheads="1"/>
          </p:cNvSpPr>
          <p:nvPr/>
        </p:nvSpPr>
        <p:spPr bwMode="auto">
          <a:xfrm>
            <a:off x="7085013" y="1068388"/>
            <a:ext cx="13192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>
                <a:solidFill>
                  <a:schemeClr val="tx1"/>
                </a:solidFill>
              </a:rPr>
              <a:t>+</a:t>
            </a:r>
            <a:r>
              <a:rPr lang="en-US" sz="48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4800" b="1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385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857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3" grpId="0"/>
      <p:bldP spid="285704" grpId="0"/>
      <p:bldP spid="2857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079625" y="338138"/>
            <a:ext cx="52530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Which has the greater entropy? 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423863" y="2297113"/>
            <a:ext cx="81248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 mol KCl(s) @ 300 K   or   1 mol HCl(g) @ 300 K 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715963" y="1212850"/>
            <a:ext cx="78009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 mol O</a:t>
            </a:r>
            <a:r>
              <a:rPr lang="en-US" baseline="-25000"/>
              <a:t>2</a:t>
            </a:r>
            <a:r>
              <a:rPr lang="en-US"/>
              <a:t>(g) @ 300 K   or   1 mol O</a:t>
            </a:r>
            <a:r>
              <a:rPr lang="en-US" baseline="-25000"/>
              <a:t>2</a:t>
            </a:r>
            <a:r>
              <a:rPr lang="en-US"/>
              <a:t>(g) @ 500 K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3863" y="3311525"/>
            <a:ext cx="8166100" cy="933450"/>
            <a:chOff x="267" y="2086"/>
            <a:chExt cx="5144" cy="588"/>
          </a:xfrm>
        </p:grpSpPr>
        <p:sp>
          <p:nvSpPr>
            <p:cNvPr id="17427" name="Rectangle 7"/>
            <p:cNvSpPr>
              <a:spLocks noChangeArrowheads="1"/>
            </p:cNvSpPr>
            <p:nvPr/>
          </p:nvSpPr>
          <p:spPr bwMode="auto">
            <a:xfrm>
              <a:off x="267" y="2086"/>
              <a:ext cx="514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2 mol HCl(g) @ 300 K   or   4 mol HCl(g) @ 300 K </a:t>
              </a:r>
            </a:p>
          </p:txBody>
        </p:sp>
        <p:sp>
          <p:nvSpPr>
            <p:cNvPr id="17428" name="Rectangle 10"/>
            <p:cNvSpPr>
              <a:spLocks noChangeArrowheads="1"/>
            </p:cNvSpPr>
            <p:nvPr/>
          </p:nvSpPr>
          <p:spPr bwMode="auto">
            <a:xfrm>
              <a:off x="2049" y="2347"/>
              <a:ext cx="166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(same volume) 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31813" y="4429125"/>
            <a:ext cx="7927975" cy="931863"/>
            <a:chOff x="335" y="2790"/>
            <a:chExt cx="4994" cy="587"/>
          </a:xfrm>
        </p:grpSpPr>
        <p:sp>
          <p:nvSpPr>
            <p:cNvPr id="17425" name="Rectangle 8"/>
            <p:cNvSpPr>
              <a:spLocks noChangeArrowheads="1"/>
            </p:cNvSpPr>
            <p:nvPr/>
          </p:nvSpPr>
          <p:spPr bwMode="auto">
            <a:xfrm>
              <a:off x="335" y="2790"/>
              <a:ext cx="499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1 mol HCl(g) @ 300 K   or   1 mol Ar(g) @ 300 K </a:t>
              </a:r>
            </a:p>
          </p:txBody>
        </p:sp>
        <p:sp>
          <p:nvSpPr>
            <p:cNvPr id="17426" name="Rectangle 11"/>
            <p:cNvSpPr>
              <a:spLocks noChangeArrowheads="1"/>
            </p:cNvSpPr>
            <p:nvPr/>
          </p:nvSpPr>
          <p:spPr bwMode="auto">
            <a:xfrm>
              <a:off x="2049" y="3050"/>
              <a:ext cx="166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(same volume) </a:t>
              </a:r>
            </a:p>
          </p:txBody>
        </p:sp>
      </p:grp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783138" y="2293938"/>
            <a:ext cx="3792537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4783138" y="3275013"/>
            <a:ext cx="3792537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466725" y="4402138"/>
            <a:ext cx="3792538" cy="5572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6" name="Rectangle 16"/>
          <p:cNvSpPr>
            <a:spLocks noChangeArrowheads="1"/>
          </p:cNvSpPr>
          <p:nvPr/>
        </p:nvSpPr>
        <p:spPr bwMode="auto">
          <a:xfrm>
            <a:off x="4918075" y="1209675"/>
            <a:ext cx="3568700" cy="55721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39" name="Rectangle 19"/>
          <p:cNvSpPr>
            <a:spLocks noChangeArrowheads="1"/>
          </p:cNvSpPr>
          <p:nvPr/>
        </p:nvSpPr>
        <p:spPr bwMode="auto">
          <a:xfrm>
            <a:off x="384175" y="5538788"/>
            <a:ext cx="3792538" cy="101441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23863" y="5575300"/>
            <a:ext cx="8166100" cy="933450"/>
            <a:chOff x="267" y="3512"/>
            <a:chExt cx="5144" cy="588"/>
          </a:xfrm>
        </p:grpSpPr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267" y="3512"/>
              <a:ext cx="514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2 mol HCl(g) @ 300 K   or   2 mol HCl(g) @ 300 K </a:t>
              </a:r>
            </a:p>
          </p:txBody>
        </p:sp>
        <p:sp>
          <p:nvSpPr>
            <p:cNvPr id="17423" name="Rectangle 18"/>
            <p:cNvSpPr>
              <a:spLocks noChangeArrowheads="1"/>
            </p:cNvSpPr>
            <p:nvPr/>
          </p:nvSpPr>
          <p:spPr bwMode="auto">
            <a:xfrm>
              <a:off x="3349" y="3773"/>
              <a:ext cx="177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(in a 5-L vessel) </a:t>
              </a:r>
            </a:p>
          </p:txBody>
        </p:sp>
        <p:sp>
          <p:nvSpPr>
            <p:cNvPr id="17424" name="Rectangle 20"/>
            <p:cNvSpPr>
              <a:spLocks noChangeArrowheads="1"/>
            </p:cNvSpPr>
            <p:nvPr/>
          </p:nvSpPr>
          <p:spPr bwMode="auto">
            <a:xfrm>
              <a:off x="581" y="3773"/>
              <a:ext cx="1900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(in a 10-L vessel) </a:t>
              </a:r>
            </a:p>
          </p:txBody>
        </p:sp>
      </p:grpSp>
      <p:sp>
        <p:nvSpPr>
          <p:cNvPr id="17421" name="Rectangle 24"/>
          <p:cNvSpPr>
            <a:spLocks noChangeArrowheads="1"/>
          </p:cNvSpPr>
          <p:nvPr/>
        </p:nvSpPr>
        <p:spPr bwMode="auto">
          <a:xfrm>
            <a:off x="3302000" y="1676400"/>
            <a:ext cx="2541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(same volume)</a:t>
            </a:r>
          </a:p>
        </p:txBody>
      </p:sp>
    </p:spTree>
    <p:extLst>
      <p:ext uri="{BB962C8B-B14F-4D97-AF65-F5344CB8AC3E}">
        <p14:creationId xmlns:p14="http://schemas.microsoft.com/office/powerpoint/2010/main" val="122454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  <p:bldP spid="286732" grpId="0" animBg="1"/>
      <p:bldP spid="286733" grpId="0" animBg="1"/>
      <p:bldP spid="286734" grpId="0" animBg="1"/>
      <p:bldP spid="286736" grpId="0" animBg="1"/>
      <p:bldP spid="2867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375150" y="5232400"/>
            <a:ext cx="3865563" cy="827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2" name="Rectangle 28"/>
          <p:cNvSpPr>
            <a:spLocks noChangeArrowheads="1"/>
          </p:cNvSpPr>
          <p:nvPr/>
        </p:nvSpPr>
        <p:spPr bwMode="auto">
          <a:xfrm>
            <a:off x="4459288" y="5332413"/>
            <a:ext cx="3678237" cy="644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220913" y="271463"/>
            <a:ext cx="52482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Calculating Entropy Changes</a:t>
            </a:r>
            <a:r>
              <a:rPr lang="en-US"/>
              <a:t> 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49213" y="844550"/>
            <a:ext cx="847566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/>
            <a:r>
              <a:rPr lang="en-US" u="sng">
                <a:ea typeface="Times New Roman" pitchFamily="18" charset="0"/>
                <a:cs typeface="Arial" charset="0"/>
              </a:rPr>
              <a:t>standard molar entropies, S</a:t>
            </a:r>
            <a:r>
              <a:rPr lang="en-US" u="sng" baseline="30000">
                <a:ea typeface="Times New Roman" pitchFamily="18" charset="0"/>
                <a:cs typeface="Arial" charset="0"/>
              </a:rPr>
              <a:t>o</a:t>
            </a:r>
            <a:r>
              <a:rPr lang="en-US">
                <a:ea typeface="Times New Roman" pitchFamily="18" charset="0"/>
                <a:cs typeface="Arial" charset="0"/>
              </a:rPr>
              <a:t>: molar entropy values</a:t>
            </a:r>
          </a:p>
          <a:p>
            <a:pPr indent="274638" algn="l"/>
            <a:r>
              <a:rPr lang="en-US">
                <a:ea typeface="Times New Roman" pitchFamily="18" charset="0"/>
                <a:cs typeface="Arial" charset="0"/>
              </a:rPr>
              <a:t>	of substances in their standard states 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630238" y="1784350"/>
            <a:ext cx="55753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ea typeface="Times New Roman" pitchFamily="18" charset="0"/>
                <a:cs typeface="Arial" charset="0"/>
              </a:rPr>
              <a:t>(i.e., pure substances at ~1 atm)</a:t>
            </a: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974725" y="3081338"/>
            <a:ext cx="3533775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S</a:t>
            </a:r>
            <a:r>
              <a:rPr lang="en-US" baseline="30000"/>
              <a:t>o</a:t>
            </a:r>
            <a:r>
              <a:rPr lang="en-US"/>
              <a:t> values typically… </a:t>
            </a:r>
          </a:p>
        </p:txBody>
      </p:sp>
      <p:sp>
        <p:nvSpPr>
          <p:cNvPr id="287755" name="Rectangle 11"/>
          <p:cNvSpPr>
            <a:spLocks noChangeArrowheads="1"/>
          </p:cNvSpPr>
          <p:nvPr/>
        </p:nvSpPr>
        <p:spPr bwMode="auto">
          <a:xfrm>
            <a:off x="1590675" y="3506788"/>
            <a:ext cx="5207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7756" name="Rectangle 12"/>
          <p:cNvSpPr>
            <a:spLocks noChangeArrowheads="1"/>
          </p:cNvSpPr>
          <p:nvPr/>
        </p:nvSpPr>
        <p:spPr bwMode="auto">
          <a:xfrm>
            <a:off x="1590675" y="4076700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1590675" y="4678363"/>
            <a:ext cx="5207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79675" y="2085975"/>
            <a:ext cx="6354763" cy="977900"/>
            <a:chOff x="1562" y="1314"/>
            <a:chExt cx="4003" cy="616"/>
          </a:xfrm>
        </p:grpSpPr>
        <p:sp>
          <p:nvSpPr>
            <p:cNvPr id="18454" name="Line 24"/>
            <p:cNvSpPr>
              <a:spLocks noChangeShapeType="1"/>
            </p:cNvSpPr>
            <p:nvPr/>
          </p:nvSpPr>
          <p:spPr bwMode="auto">
            <a:xfrm>
              <a:off x="4348" y="1314"/>
              <a:ext cx="0" cy="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55" name="Rectangle 9"/>
            <p:cNvSpPr>
              <a:spLocks noChangeArrowheads="1"/>
            </p:cNvSpPr>
            <p:nvPr/>
          </p:nvSpPr>
          <p:spPr bwMode="auto">
            <a:xfrm>
              <a:off x="1562" y="1603"/>
              <a:ext cx="4003" cy="327"/>
            </a:xfrm>
            <a:prstGeom prst="rect">
              <a:avLst/>
            </a:prstGeom>
            <a:solidFill>
              <a:schemeClr val="tx2"/>
            </a:solidFill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actually, at 1 bar = 10</a:t>
              </a:r>
              <a:r>
                <a:rPr lang="en-US" baseline="30000"/>
                <a:t>5</a:t>
              </a:r>
              <a:r>
                <a:rPr lang="en-US"/>
                <a:t> Pa = 0.987 atm </a:t>
              </a:r>
            </a:p>
          </p:txBody>
        </p:sp>
        <p:sp>
          <p:nvSpPr>
            <p:cNvPr id="18456" name="Line 14"/>
            <p:cNvSpPr>
              <a:spLocks noChangeShapeType="1"/>
            </p:cNvSpPr>
            <p:nvPr/>
          </p:nvSpPr>
          <p:spPr bwMode="auto">
            <a:xfrm flipH="1" flipV="1">
              <a:off x="3926" y="1314"/>
              <a:ext cx="4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269875" y="5387975"/>
            <a:ext cx="42799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a chemical reaction…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2070100" y="3506788"/>
            <a:ext cx="24399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are NOT zero 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97100" y="4076700"/>
            <a:ext cx="4216400" cy="519113"/>
            <a:chOff x="1384" y="3065"/>
            <a:chExt cx="2656" cy="327"/>
          </a:xfrm>
        </p:grpSpPr>
        <p:sp>
          <p:nvSpPr>
            <p:cNvPr id="18452" name="Rectangle 17"/>
            <p:cNvSpPr>
              <a:spLocks noChangeArrowheads="1"/>
            </p:cNvSpPr>
            <p:nvPr/>
          </p:nvSpPr>
          <p:spPr bwMode="auto">
            <a:xfrm>
              <a:off x="1444" y="3065"/>
              <a:ext cx="2596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aseline="30000">
                  <a:solidFill>
                    <a:schemeClr val="tx1"/>
                  </a:solidFill>
                </a:rPr>
                <a:t>w</a:t>
              </a:r>
              <a:r>
                <a:rPr lang="en-US">
                  <a:solidFill>
                    <a:schemeClr val="tx1"/>
                  </a:solidFill>
                </a:rPr>
                <a:t>/increasing molar mass </a:t>
              </a:r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1384" y="3147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97100" y="4678363"/>
            <a:ext cx="5700713" cy="519112"/>
            <a:chOff x="1384" y="3444"/>
            <a:chExt cx="3591" cy="327"/>
          </a:xfrm>
        </p:grpSpPr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1444" y="3444"/>
              <a:ext cx="353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baseline="30000">
                  <a:solidFill>
                    <a:schemeClr val="tx1"/>
                  </a:solidFill>
                </a:rPr>
                <a:t>w</a:t>
              </a:r>
              <a:r>
                <a:rPr lang="en-US">
                  <a:solidFill>
                    <a:schemeClr val="tx1"/>
                  </a:solidFill>
                </a:rPr>
                <a:t>/increasing # of atoms in formula </a:t>
              </a:r>
            </a:p>
          </p:txBody>
        </p:sp>
        <p:sp>
          <p:nvSpPr>
            <p:cNvPr id="18451" name="Line 20"/>
            <p:cNvSpPr>
              <a:spLocks noChangeShapeType="1"/>
            </p:cNvSpPr>
            <p:nvPr/>
          </p:nvSpPr>
          <p:spPr bwMode="auto">
            <a:xfrm flipV="1">
              <a:off x="1384" y="3506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70" name="Rectangle 26"/>
          <p:cNvSpPr>
            <a:spLocks noChangeArrowheads="1"/>
          </p:cNvSpPr>
          <p:nvPr/>
        </p:nvSpPr>
        <p:spPr bwMode="auto">
          <a:xfrm>
            <a:off x="4508500" y="5387975"/>
            <a:ext cx="384333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nS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–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mS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7771" name="Rectangle 27"/>
          <p:cNvSpPr>
            <a:spLocks noChangeArrowheads="1"/>
          </p:cNvSpPr>
          <p:nvPr/>
        </p:nvSpPr>
        <p:spPr bwMode="auto">
          <a:xfrm>
            <a:off x="1022350" y="6103938"/>
            <a:ext cx="69945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(n and m are the coeff. for each substance)</a:t>
            </a:r>
          </a:p>
        </p:txBody>
      </p:sp>
    </p:spTree>
    <p:extLst>
      <p:ext uri="{BB962C8B-B14F-4D97-AF65-F5344CB8AC3E}">
        <p14:creationId xmlns:p14="http://schemas.microsoft.com/office/powerpoint/2010/main" val="456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8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7772" grpId="0" animBg="1"/>
      <p:bldP spid="287754" grpId="0"/>
      <p:bldP spid="287755" grpId="0"/>
      <p:bldP spid="287756" grpId="0"/>
      <p:bldP spid="287757" grpId="0"/>
      <p:bldP spid="287759" grpId="0"/>
      <p:bldP spid="287760" grpId="0"/>
      <p:bldP spid="287770" grpId="0"/>
      <p:bldP spid="2877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1490663" y="5030788"/>
            <a:ext cx="1793875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88925" y="304800"/>
            <a:ext cx="7175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the standard entropy change for…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447925" y="917575"/>
            <a:ext cx="608965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4</a:t>
            </a:r>
            <a:r>
              <a:rPr lang="en-US"/>
              <a:t>(s,white)  +  10 Cl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4 PCl</a:t>
            </a:r>
            <a:r>
              <a:rPr lang="en-US" baseline="-25000">
                <a:sym typeface="Wingdings" pitchFamily="2" charset="2"/>
              </a:rPr>
              <a:t>5</a:t>
            </a:r>
            <a:r>
              <a:rPr lang="en-US">
                <a:sym typeface="Wingdings" pitchFamily="2" charset="2"/>
              </a:rPr>
              <a:t>(g)</a:t>
            </a: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2984500" y="1609725"/>
            <a:ext cx="779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177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5092700" y="1609725"/>
            <a:ext cx="779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223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7167563" y="1609725"/>
            <a:ext cx="7794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353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4138" y="1895475"/>
            <a:ext cx="3175000" cy="1430338"/>
            <a:chOff x="53" y="1194"/>
            <a:chExt cx="2000" cy="901"/>
          </a:xfrm>
        </p:grpSpPr>
        <p:sp>
          <p:nvSpPr>
            <p:cNvPr id="19475" name="Rectangle 10"/>
            <p:cNvSpPr>
              <a:spLocks noChangeArrowheads="1"/>
            </p:cNvSpPr>
            <p:nvPr/>
          </p:nvSpPr>
          <p:spPr bwMode="auto">
            <a:xfrm>
              <a:off x="53" y="1499"/>
              <a:ext cx="2000" cy="5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tabulated values of</a:t>
              </a:r>
            </a:p>
            <a:p>
              <a:r>
                <a:rPr lang="en-US">
                  <a:solidFill>
                    <a:schemeClr val="bg1"/>
                  </a:solidFill>
                </a:rPr>
                <a:t>S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r>
                <a:rPr lang="en-US">
                  <a:solidFill>
                    <a:schemeClr val="bg1"/>
                  </a:solidFill>
                </a:rPr>
                <a:t> in J/mol-K</a:t>
              </a:r>
            </a:p>
          </p:txBody>
        </p:sp>
        <p:sp>
          <p:nvSpPr>
            <p:cNvPr id="19476" name="Line 11"/>
            <p:cNvSpPr>
              <a:spLocks noChangeShapeType="1"/>
            </p:cNvSpPr>
            <p:nvPr/>
          </p:nvSpPr>
          <p:spPr bwMode="auto">
            <a:xfrm>
              <a:off x="1047" y="1194"/>
              <a:ext cx="8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77" name="Line 12"/>
            <p:cNvSpPr>
              <a:spLocks noChangeShapeType="1"/>
            </p:cNvSpPr>
            <p:nvPr/>
          </p:nvSpPr>
          <p:spPr bwMode="auto">
            <a:xfrm>
              <a:off x="1047" y="1194"/>
              <a:ext cx="0" cy="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266700" y="3625850"/>
            <a:ext cx="3568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nS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–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mS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266700" y="4325938"/>
            <a:ext cx="5176838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4(353) – [177 + 10(223)]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88784" name="Rectangle 16"/>
          <p:cNvSpPr>
            <a:spLocks noChangeArrowheads="1"/>
          </p:cNvSpPr>
          <p:nvPr/>
        </p:nvSpPr>
        <p:spPr bwMode="auto">
          <a:xfrm>
            <a:off x="955675" y="5019675"/>
            <a:ext cx="15795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–995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88785" name="Rectangle 17"/>
          <p:cNvSpPr>
            <a:spLocks noChangeArrowheads="1"/>
          </p:cNvSpPr>
          <p:nvPr/>
        </p:nvSpPr>
        <p:spPr bwMode="auto">
          <a:xfrm>
            <a:off x="2439988" y="5019675"/>
            <a:ext cx="6969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J/K</a:t>
            </a:r>
            <a:endParaRPr lang="en-US" baseline="-2500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87688" y="3041745"/>
            <a:ext cx="6022975" cy="3686080"/>
            <a:chOff x="3087688" y="3041745"/>
            <a:chExt cx="6022975" cy="3686080"/>
          </a:xfrm>
        </p:grpSpPr>
        <p:pic>
          <p:nvPicPr>
            <p:cNvPr id="22" name="Picture 2" descr="http://www.sott.net/image/image/15008/full/A_shell_fired_by_the_Isra_001.jpg"/>
            <p:cNvPicPr>
              <a:picLocks noChangeAspect="1" noChangeArrowheads="1"/>
            </p:cNvPicPr>
            <p:nvPr/>
          </p:nvPicPr>
          <p:blipFill>
            <a:blip r:embed="rId2" cstate="print"/>
            <a:srcRect r="21318"/>
            <a:stretch>
              <a:fillRect/>
            </a:stretch>
          </p:blipFill>
          <p:spPr bwMode="auto">
            <a:xfrm>
              <a:off x="5328080" y="3041745"/>
              <a:ext cx="3447430" cy="2628900"/>
            </a:xfrm>
            <a:prstGeom prst="rect">
              <a:avLst/>
            </a:prstGeom>
            <a:noFill/>
          </p:spPr>
        </p:pic>
        <p:sp>
          <p:nvSpPr>
            <p:cNvPr id="19473" name="Rectangle 18"/>
            <p:cNvSpPr>
              <a:spLocks noChangeArrowheads="1"/>
            </p:cNvSpPr>
            <p:nvPr/>
          </p:nvSpPr>
          <p:spPr bwMode="auto">
            <a:xfrm>
              <a:off x="3087688" y="5721350"/>
              <a:ext cx="6022975" cy="10064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White phosphorus (or “WP”) is used in bombs,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artillery shells, and mortar shells that burst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into burning flakes of phosphorus upon impact. 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74663" y="2506663"/>
            <a:ext cx="6591300" cy="4205287"/>
            <a:chOff x="299" y="1579"/>
            <a:chExt cx="4152" cy="2649"/>
          </a:xfrm>
        </p:grpSpPr>
        <p:pic>
          <p:nvPicPr>
            <p:cNvPr id="19471" name="Picture 24" descr="j0434912"/>
            <p:cNvPicPr>
              <a:picLocks noChangeAspect="1" noChangeArrowheads="1"/>
            </p:cNvPicPr>
            <p:nvPr/>
          </p:nvPicPr>
          <p:blipFill>
            <a:blip r:embed="rId3" cstate="print"/>
            <a:srcRect t="26875" b="29723"/>
            <a:stretch>
              <a:fillRect/>
            </a:stretch>
          </p:blipFill>
          <p:spPr bwMode="auto">
            <a:xfrm>
              <a:off x="299" y="3603"/>
              <a:ext cx="1440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2" name="Rectangle 25"/>
            <p:cNvSpPr>
              <a:spLocks noChangeArrowheads="1"/>
            </p:cNvSpPr>
            <p:nvPr/>
          </p:nvSpPr>
          <p:spPr bwMode="auto">
            <a:xfrm rot="-1189105">
              <a:off x="2752" y="1579"/>
              <a:ext cx="1699" cy="518"/>
            </a:xfrm>
            <a:prstGeom prst="rect">
              <a:avLst/>
            </a:prstGeom>
            <a:solidFill>
              <a:schemeClr val="tx2"/>
            </a:solidFill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lgerian" pitchFamily="82" charset="0"/>
                </a:rPr>
                <a:t>Smokescreen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Algerian" pitchFamily="82" charset="0"/>
                </a:rPr>
                <a:t>or flesh-fryer?</a:t>
              </a:r>
              <a:endParaRPr lang="en-US" sz="2400" b="1" dirty="0">
                <a:solidFill>
                  <a:schemeClr val="bg1"/>
                </a:solidFill>
                <a:latin typeface="Algerian" pitchFamily="82" charset="0"/>
                <a:sym typeface="Wingdings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3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8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8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8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8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8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animBg="1"/>
      <p:bldP spid="288775" grpId="0"/>
      <p:bldP spid="288776" grpId="0"/>
      <p:bldP spid="288777" grpId="0"/>
      <p:bldP spid="288782" grpId="0"/>
      <p:bldP spid="288783" grpId="0"/>
      <p:bldP spid="288784" grpId="0"/>
      <p:bldP spid="2887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17550" y="1858963"/>
            <a:ext cx="4041775" cy="827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854075" y="2008188"/>
            <a:ext cx="3778250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30175" y="57150"/>
            <a:ext cx="5389563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Recall that, at constant pressure,</a:t>
            </a:r>
          </a:p>
          <a:p>
            <a:pPr algn="l"/>
            <a:r>
              <a:rPr lang="en-US"/>
              <a:t>the enthalpy change equals the</a:t>
            </a:r>
          </a:p>
          <a:p>
            <a:pPr algn="l"/>
            <a:r>
              <a:rPr lang="en-US"/>
              <a:t>heat transferred between the</a:t>
            </a:r>
          </a:p>
          <a:p>
            <a:pPr algn="l"/>
            <a:r>
              <a:rPr lang="en-US"/>
              <a:t>system and its surroundings. 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885825" y="2000250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= H</a:t>
            </a:r>
            <a:r>
              <a:rPr lang="en-US" baseline="-25000">
                <a:solidFill>
                  <a:schemeClr val="tx1"/>
                </a:solidFill>
              </a:rPr>
              <a:t>final</a:t>
            </a:r>
            <a:r>
              <a:rPr lang="en-US">
                <a:solidFill>
                  <a:schemeClr val="tx1"/>
                </a:solidFill>
              </a:rPr>
              <a:t> – H</a:t>
            </a:r>
            <a:r>
              <a:rPr lang="en-US" baseline="-25000">
                <a:solidFill>
                  <a:schemeClr val="tx1"/>
                </a:solidFill>
              </a:rPr>
              <a:t>initial</a:t>
            </a:r>
            <a:r>
              <a:rPr lang="en-US">
                <a:solidFill>
                  <a:schemeClr val="tx1"/>
                </a:solidFill>
              </a:rPr>
              <a:t> = q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</a:p>
        </p:txBody>
      </p:sp>
      <p:pic>
        <p:nvPicPr>
          <p:cNvPr id="7174" name="Picture 8" descr="boiling-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6088" y="261938"/>
            <a:ext cx="33782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182563" y="3046413"/>
            <a:ext cx="71961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Thermodynamics involves enthalpy changes</a:t>
            </a:r>
          </a:p>
          <a:p>
            <a:pPr algn="l"/>
            <a:r>
              <a:rPr lang="en-US"/>
              <a:t>AND changes in order/disorder.</a:t>
            </a:r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660400" y="4251325"/>
            <a:ext cx="404653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spontaneous processes</a:t>
            </a:r>
            <a:r>
              <a:rPr lang="en-US"/>
              <a:t>:</a:t>
            </a: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4652963" y="4260850"/>
            <a:ext cx="384651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ones that occur without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outside intervention</a:t>
            </a:r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465138" y="5732463"/>
            <a:ext cx="63531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The First Law of Thermodynamics:</a:t>
            </a: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6657975" y="5532438"/>
            <a:ext cx="20653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Energy is</a:t>
            </a:r>
          </a:p>
          <a:p>
            <a:r>
              <a:rPr lang="en-US" b="1">
                <a:solidFill>
                  <a:schemeClr val="tx1"/>
                </a:solidFill>
              </a:rPr>
              <a:t>conserved.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5465" grpId="0" animBg="1"/>
      <p:bldP spid="275462" grpId="0"/>
      <p:bldP spid="275466" grpId="0"/>
      <p:bldP spid="275467" grpId="0"/>
      <p:bldP spid="275468" grpId="0"/>
      <p:bldP spid="275469" grpId="0"/>
      <p:bldP spid="2754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575050" y="338138"/>
            <a:ext cx="2001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E = q + w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418138" y="771525"/>
            <a:ext cx="2473325" cy="1169988"/>
            <a:chOff x="3413" y="486"/>
            <a:chExt cx="1558" cy="737"/>
          </a:xfrm>
        </p:grpSpPr>
        <p:sp>
          <p:nvSpPr>
            <p:cNvPr id="8216" name="Text Box 8"/>
            <p:cNvSpPr txBox="1">
              <a:spLocks noChangeArrowheads="1"/>
            </p:cNvSpPr>
            <p:nvPr/>
          </p:nvSpPr>
          <p:spPr bwMode="auto">
            <a:xfrm>
              <a:off x="3819" y="759"/>
              <a:ext cx="115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work done</a:t>
              </a:r>
            </a:p>
          </p:txBody>
        </p:sp>
        <p:sp>
          <p:nvSpPr>
            <p:cNvPr id="8217" name="Freeform 10"/>
            <p:cNvSpPr>
              <a:spLocks/>
            </p:cNvSpPr>
            <p:nvPr/>
          </p:nvSpPr>
          <p:spPr bwMode="auto">
            <a:xfrm>
              <a:off x="3413" y="486"/>
              <a:ext cx="448" cy="361"/>
            </a:xfrm>
            <a:custGeom>
              <a:avLst/>
              <a:gdLst>
                <a:gd name="T0" fmla="*/ 81 w 630"/>
                <a:gd name="T1" fmla="*/ 169 h 420"/>
                <a:gd name="T2" fmla="*/ 0 w 630"/>
                <a:gd name="T3" fmla="*/ 0 h 420"/>
                <a:gd name="T4" fmla="*/ 0 60000 65536"/>
                <a:gd name="T5" fmla="*/ 0 60000 65536"/>
                <a:gd name="T6" fmla="*/ 0 w 630"/>
                <a:gd name="T7" fmla="*/ 0 h 420"/>
                <a:gd name="T8" fmla="*/ 630 w 630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0" h="420">
                  <a:moveTo>
                    <a:pt x="630" y="420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83050" y="868363"/>
            <a:ext cx="1935163" cy="2468562"/>
            <a:chOff x="2572" y="547"/>
            <a:chExt cx="1219" cy="1555"/>
          </a:xfrm>
        </p:grpSpPr>
        <p:sp>
          <p:nvSpPr>
            <p:cNvPr id="8214" name="Text Box 9"/>
            <p:cNvSpPr txBox="1">
              <a:spLocks noChangeArrowheads="1"/>
            </p:cNvSpPr>
            <p:nvPr/>
          </p:nvSpPr>
          <p:spPr bwMode="auto">
            <a:xfrm>
              <a:off x="2572" y="1462"/>
              <a:ext cx="121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heat transferred</a:t>
              </a:r>
            </a:p>
          </p:txBody>
        </p:sp>
        <p:sp>
          <p:nvSpPr>
            <p:cNvPr id="8215" name="Freeform 11"/>
            <p:cNvSpPr>
              <a:spLocks/>
            </p:cNvSpPr>
            <p:nvPr/>
          </p:nvSpPr>
          <p:spPr bwMode="auto">
            <a:xfrm>
              <a:off x="2806" y="547"/>
              <a:ext cx="96" cy="993"/>
            </a:xfrm>
            <a:custGeom>
              <a:avLst/>
              <a:gdLst>
                <a:gd name="T0" fmla="*/ 0 w 135"/>
                <a:gd name="T1" fmla="*/ 466 h 1155"/>
                <a:gd name="T2" fmla="*/ 17 w 135"/>
                <a:gd name="T3" fmla="*/ 0 h 1155"/>
                <a:gd name="T4" fmla="*/ 0 60000 65536"/>
                <a:gd name="T5" fmla="*/ 0 60000 65536"/>
                <a:gd name="T6" fmla="*/ 0 w 135"/>
                <a:gd name="T7" fmla="*/ 0 h 1155"/>
                <a:gd name="T8" fmla="*/ 135 w 135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" h="1155">
                  <a:moveTo>
                    <a:pt x="0" y="1155"/>
                  </a:moveTo>
                  <a:lnTo>
                    <a:pt x="13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516063" y="885825"/>
            <a:ext cx="3003550" cy="1712913"/>
            <a:chOff x="955" y="558"/>
            <a:chExt cx="1892" cy="1079"/>
          </a:xfrm>
        </p:grpSpPr>
        <p:sp>
          <p:nvSpPr>
            <p:cNvPr id="8212" name="Text Box 7"/>
            <p:cNvSpPr txBox="1">
              <a:spLocks noChangeArrowheads="1"/>
            </p:cNvSpPr>
            <p:nvPr/>
          </p:nvSpPr>
          <p:spPr bwMode="auto">
            <a:xfrm>
              <a:off x="955" y="695"/>
              <a:ext cx="1892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changes in system’s internal energy</a:t>
              </a:r>
            </a:p>
          </p:txBody>
        </p:sp>
        <p:sp>
          <p:nvSpPr>
            <p:cNvPr id="8213" name="Freeform 12"/>
            <p:cNvSpPr>
              <a:spLocks/>
            </p:cNvSpPr>
            <p:nvPr/>
          </p:nvSpPr>
          <p:spPr bwMode="auto">
            <a:xfrm>
              <a:off x="2132" y="558"/>
              <a:ext cx="203" cy="270"/>
            </a:xfrm>
            <a:custGeom>
              <a:avLst/>
              <a:gdLst>
                <a:gd name="T0" fmla="*/ 0 w 285"/>
                <a:gd name="T1" fmla="*/ 125 h 315"/>
                <a:gd name="T2" fmla="*/ 37 w 285"/>
                <a:gd name="T3" fmla="*/ 0 h 315"/>
                <a:gd name="T4" fmla="*/ 0 60000 65536"/>
                <a:gd name="T5" fmla="*/ 0 60000 65536"/>
                <a:gd name="T6" fmla="*/ 0 w 285"/>
                <a:gd name="T7" fmla="*/ 0 h 315"/>
                <a:gd name="T8" fmla="*/ 285 w 285"/>
                <a:gd name="T9" fmla="*/ 315 h 3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5" h="315">
                  <a:moveTo>
                    <a:pt x="0" y="315"/>
                  </a:moveTo>
                  <a:lnTo>
                    <a:pt x="28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80383" y="3543766"/>
            <a:ext cx="5529263" cy="1155700"/>
            <a:chOff x="274" y="2516"/>
            <a:chExt cx="3483" cy="728"/>
          </a:xfrm>
        </p:grpSpPr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274" y="2516"/>
              <a:ext cx="340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q is ___, system released heat.</a:t>
              </a:r>
            </a:p>
          </p:txBody>
        </p:sp>
        <p:sp>
          <p:nvSpPr>
            <p:cNvPr id="8211" name="Rectangle 14"/>
            <p:cNvSpPr>
              <a:spLocks noChangeArrowheads="1"/>
            </p:cNvSpPr>
            <p:nvPr/>
          </p:nvSpPr>
          <p:spPr bwMode="auto">
            <a:xfrm>
              <a:off x="275" y="2917"/>
              <a:ext cx="3482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q is ___, system absorbed heat.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74033" y="4793129"/>
            <a:ext cx="6519863" cy="1143000"/>
            <a:chOff x="270" y="3303"/>
            <a:chExt cx="4107" cy="720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70" y="3303"/>
              <a:ext cx="298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w is ___, system did work. 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273" y="3696"/>
              <a:ext cx="410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If w is ___, system had work done on it. </a:t>
              </a:r>
            </a:p>
          </p:txBody>
        </p:sp>
      </p:grp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1444008" y="3993029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1455121" y="3323104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1510683" y="4583579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76501" name="Rectangle 21"/>
          <p:cNvSpPr>
            <a:spLocks noChangeArrowheads="1"/>
          </p:cNvSpPr>
          <p:nvPr/>
        </p:nvSpPr>
        <p:spPr bwMode="auto">
          <a:xfrm>
            <a:off x="1512271" y="5229691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400" b="1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703396" y="3575516"/>
            <a:ext cx="2430462" cy="2430463"/>
            <a:chOff x="4257" y="2536"/>
            <a:chExt cx="1531" cy="1531"/>
          </a:xfrm>
        </p:grpSpPr>
        <p:sp>
          <p:nvSpPr>
            <p:cNvPr id="8206" name="AutoShape 22"/>
            <p:cNvSpPr>
              <a:spLocks/>
            </p:cNvSpPr>
            <p:nvPr/>
          </p:nvSpPr>
          <p:spPr bwMode="auto">
            <a:xfrm>
              <a:off x="4257" y="2536"/>
              <a:ext cx="218" cy="1531"/>
            </a:xfrm>
            <a:prstGeom prst="rightBrace">
              <a:avLst>
                <a:gd name="adj1" fmla="val 5852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7" name="Text Box 23"/>
            <p:cNvSpPr txBox="1">
              <a:spLocks noChangeArrowheads="1"/>
            </p:cNvSpPr>
            <p:nvPr/>
          </p:nvSpPr>
          <p:spPr bwMode="auto">
            <a:xfrm>
              <a:off x="4475" y="2570"/>
              <a:ext cx="1313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Sign conventions are from system’s point of view.</a:t>
              </a:r>
            </a:p>
          </p:txBody>
        </p:sp>
      </p:grp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7117733" y="5155079"/>
            <a:ext cx="13303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8" grpId="0"/>
      <p:bldP spid="276499" grpId="0"/>
      <p:bldP spid="276500" grpId="0"/>
      <p:bldP spid="276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19" name="Picture 15" descr="j0433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295" y="3643952"/>
            <a:ext cx="4608114" cy="307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18" name="Picture 14" descr="j04028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3772118"/>
            <a:ext cx="4814348" cy="296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41313" y="282575"/>
            <a:ext cx="86058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reversible process</a:t>
            </a:r>
            <a:r>
              <a:rPr lang="en-US"/>
              <a:t>: “undo exactly what you did and</a:t>
            </a:r>
          </a:p>
          <a:p>
            <a:pPr algn="l"/>
            <a:r>
              <a:rPr lang="en-US"/>
              <a:t>			    you’ve got what you started with” 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984250" y="1328738"/>
            <a:ext cx="66405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both system and surroundings go back</a:t>
            </a:r>
          </a:p>
          <a:p>
            <a:pPr algn="l"/>
            <a:r>
              <a:rPr lang="en-US"/>
              <a:t>   to original states </a:t>
            </a:r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1004888" y="2446338"/>
            <a:ext cx="13112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e.g., </a:t>
            </a:r>
          </a:p>
        </p:txBody>
      </p:sp>
      <p:sp>
        <p:nvSpPr>
          <p:cNvPr id="277512" name="Rectangle 8"/>
          <p:cNvSpPr>
            <a:spLocks noChangeArrowheads="1"/>
          </p:cNvSpPr>
          <p:nvPr/>
        </p:nvSpPr>
        <p:spPr bwMode="auto">
          <a:xfrm>
            <a:off x="1284288" y="3452813"/>
            <a:ext cx="178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ice @ 0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5994400" y="3452813"/>
            <a:ext cx="2203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water @ 0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>
            <a:off x="3198813" y="3571875"/>
            <a:ext cx="26654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3773488" y="302895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add X J</a:t>
            </a:r>
          </a:p>
        </p:txBody>
      </p:sp>
      <p:sp>
        <p:nvSpPr>
          <p:cNvPr id="277516" name="Rectangle 12"/>
          <p:cNvSpPr>
            <a:spLocks noChangeArrowheads="1"/>
          </p:cNvSpPr>
          <p:nvPr/>
        </p:nvSpPr>
        <p:spPr bwMode="auto">
          <a:xfrm>
            <a:off x="3362325" y="3898900"/>
            <a:ext cx="239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take away X J</a:t>
            </a:r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3198813" y="3860800"/>
            <a:ext cx="26654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7523" name="Rectangle 19"/>
          <p:cNvSpPr>
            <a:spLocks noChangeArrowheads="1"/>
          </p:cNvSpPr>
          <p:nvPr/>
        </p:nvSpPr>
        <p:spPr bwMode="auto">
          <a:xfrm>
            <a:off x="2241550" y="2446338"/>
            <a:ext cx="2895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changes of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7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11" grpId="0"/>
      <p:bldP spid="277512" grpId="0"/>
      <p:bldP spid="277513" grpId="0"/>
      <p:bldP spid="277514" grpId="0" animBg="1"/>
      <p:bldP spid="277515" grpId="0"/>
      <p:bldP spid="277516" grpId="0"/>
      <p:bldP spid="277517" grpId="0" animBg="1"/>
      <p:bldP spid="2775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55575" y="179388"/>
            <a:ext cx="88360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irreversible process</a:t>
            </a:r>
            <a:r>
              <a:rPr lang="en-US"/>
              <a:t>: getting back what you started with</a:t>
            </a:r>
          </a:p>
          <a:p>
            <a:pPr algn="l"/>
            <a:r>
              <a:rPr lang="en-US"/>
              <a:t>			      requires more than just an “undo”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646113" y="1217613"/>
            <a:ext cx="7212012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we can restore the original system, but the</a:t>
            </a:r>
          </a:p>
          <a:p>
            <a:pPr algn="l"/>
            <a:r>
              <a:rPr lang="en-US"/>
              <a:t>   surroundings will have changed 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601663" y="2279650"/>
            <a:ext cx="79867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e.g., a gas expanding into an evacuated space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025900"/>
            <a:ext cx="3730625" cy="2597150"/>
            <a:chOff x="291" y="2536"/>
            <a:chExt cx="2350" cy="1636"/>
          </a:xfrm>
        </p:grpSpPr>
        <p:sp>
          <p:nvSpPr>
            <p:cNvPr id="10257" name="Rectangle 16" descr="20%"/>
            <p:cNvSpPr>
              <a:spLocks noChangeArrowheads="1"/>
            </p:cNvSpPr>
            <p:nvPr/>
          </p:nvSpPr>
          <p:spPr bwMode="auto">
            <a:xfrm>
              <a:off x="1920" y="2654"/>
              <a:ext cx="709" cy="718"/>
            </a:xfrm>
            <a:prstGeom prst="rect">
              <a:avLst/>
            </a:prstGeom>
            <a:pattFill prst="pct20">
              <a:fgClr>
                <a:schemeClr val="tx2"/>
              </a:fgClr>
              <a:bgClr>
                <a:schemeClr val="bg1"/>
              </a:bgClr>
            </a:pattFill>
            <a:ln w="1905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8" name="Rectangle 8" descr="Wide upward diagonal"/>
            <p:cNvSpPr>
              <a:spLocks noChangeArrowheads="1"/>
            </p:cNvSpPr>
            <p:nvPr/>
          </p:nvSpPr>
          <p:spPr bwMode="auto">
            <a:xfrm>
              <a:off x="1011" y="2669"/>
              <a:ext cx="127" cy="689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Line 9"/>
            <p:cNvSpPr>
              <a:spLocks noChangeShapeType="1"/>
            </p:cNvSpPr>
            <p:nvPr/>
          </p:nvSpPr>
          <p:spPr bwMode="auto">
            <a:xfrm flipH="1">
              <a:off x="310" y="3013"/>
              <a:ext cx="70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0" name="Rectangle 10"/>
            <p:cNvSpPr>
              <a:spLocks noChangeArrowheads="1"/>
            </p:cNvSpPr>
            <p:nvPr/>
          </p:nvSpPr>
          <p:spPr bwMode="auto">
            <a:xfrm>
              <a:off x="291" y="2658"/>
              <a:ext cx="7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piston</a:t>
              </a:r>
            </a:p>
          </p:txBody>
        </p:sp>
        <p:grpSp>
          <p:nvGrpSpPr>
            <p:cNvPr id="10261" name="Group 15"/>
            <p:cNvGrpSpPr>
              <a:grpSpLocks/>
            </p:cNvGrpSpPr>
            <p:nvPr/>
          </p:nvGrpSpPr>
          <p:grpSpPr bwMode="auto">
            <a:xfrm>
              <a:off x="956" y="2648"/>
              <a:ext cx="1685" cy="731"/>
              <a:chOff x="1026" y="2662"/>
              <a:chExt cx="1685" cy="731"/>
            </a:xfrm>
          </p:grpSpPr>
          <p:sp>
            <p:nvSpPr>
              <p:cNvPr id="10267" name="Line 12"/>
              <p:cNvSpPr>
                <a:spLocks noChangeShapeType="1"/>
              </p:cNvSpPr>
              <p:nvPr/>
            </p:nvSpPr>
            <p:spPr bwMode="auto">
              <a:xfrm>
                <a:off x="1026" y="3393"/>
                <a:ext cx="1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8" name="Line 13"/>
              <p:cNvSpPr>
                <a:spLocks noChangeShapeType="1"/>
              </p:cNvSpPr>
              <p:nvPr/>
            </p:nvSpPr>
            <p:spPr bwMode="auto">
              <a:xfrm>
                <a:off x="1026" y="2662"/>
                <a:ext cx="1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9" name="Line 14"/>
              <p:cNvSpPr>
                <a:spLocks noChangeShapeType="1"/>
              </p:cNvSpPr>
              <p:nvPr/>
            </p:nvSpPr>
            <p:spPr bwMode="auto">
              <a:xfrm>
                <a:off x="2708" y="2662"/>
                <a:ext cx="0" cy="7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1750" y="2536"/>
              <a:ext cx="210" cy="83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3" name="Rectangle 17"/>
            <p:cNvSpPr>
              <a:spLocks noChangeArrowheads="1"/>
            </p:cNvSpPr>
            <p:nvPr/>
          </p:nvSpPr>
          <p:spPr bwMode="auto">
            <a:xfrm>
              <a:off x="909" y="3845"/>
              <a:ext cx="9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vacuum</a:t>
              </a:r>
            </a:p>
          </p:txBody>
        </p:sp>
        <p:sp>
          <p:nvSpPr>
            <p:cNvPr id="10264" name="Rectangle 18"/>
            <p:cNvSpPr>
              <a:spLocks noChangeArrowheads="1"/>
            </p:cNvSpPr>
            <p:nvPr/>
          </p:nvSpPr>
          <p:spPr bwMode="auto">
            <a:xfrm>
              <a:off x="2075" y="3845"/>
              <a:ext cx="4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gas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 flipV="1">
              <a:off x="1363" y="3441"/>
              <a:ext cx="35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6" name="Line 20"/>
            <p:cNvSpPr>
              <a:spLocks noChangeShapeType="1"/>
            </p:cNvSpPr>
            <p:nvPr/>
          </p:nvSpPr>
          <p:spPr bwMode="auto">
            <a:xfrm flipH="1" flipV="1">
              <a:off x="2276" y="3441"/>
              <a:ext cx="28" cy="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8549" name="Rectangle 21" descr="20%"/>
          <p:cNvSpPr>
            <a:spLocks noChangeArrowheads="1"/>
          </p:cNvSpPr>
          <p:nvPr/>
        </p:nvSpPr>
        <p:spPr bwMode="auto">
          <a:xfrm>
            <a:off x="7058025" y="4225925"/>
            <a:ext cx="1382713" cy="11271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788025" y="4203700"/>
            <a:ext cx="2674938" cy="1160463"/>
            <a:chOff x="1026" y="2662"/>
            <a:chExt cx="1685" cy="731"/>
          </a:xfrm>
        </p:grpSpPr>
        <p:sp>
          <p:nvSpPr>
            <p:cNvPr id="10254" name="Line 26"/>
            <p:cNvSpPr>
              <a:spLocks noChangeShapeType="1"/>
            </p:cNvSpPr>
            <p:nvPr/>
          </p:nvSpPr>
          <p:spPr bwMode="auto">
            <a:xfrm>
              <a:off x="1026" y="3393"/>
              <a:ext cx="16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026" y="2662"/>
              <a:ext cx="16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6" name="Line 28"/>
            <p:cNvSpPr>
              <a:spLocks noChangeShapeType="1"/>
            </p:cNvSpPr>
            <p:nvPr/>
          </p:nvSpPr>
          <p:spPr bwMode="auto">
            <a:xfrm>
              <a:off x="2708" y="2662"/>
              <a:ext cx="0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8562" name="Rectangle 34" descr="10%"/>
          <p:cNvSpPr>
            <a:spLocks noChangeArrowheads="1"/>
          </p:cNvSpPr>
          <p:nvPr/>
        </p:nvSpPr>
        <p:spPr bwMode="auto">
          <a:xfrm>
            <a:off x="6100763" y="4225925"/>
            <a:ext cx="2330450" cy="1127125"/>
          </a:xfrm>
          <a:prstGeom prst="rect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048500" y="4025900"/>
            <a:ext cx="333375" cy="13271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762500" y="4237038"/>
            <a:ext cx="1314450" cy="1093787"/>
            <a:chOff x="3000" y="2669"/>
            <a:chExt cx="828" cy="689"/>
          </a:xfrm>
        </p:grpSpPr>
        <p:sp>
          <p:nvSpPr>
            <p:cNvPr id="10252" name="Rectangle 22" descr="Wide upward diagonal"/>
            <p:cNvSpPr>
              <a:spLocks noChangeArrowheads="1"/>
            </p:cNvSpPr>
            <p:nvPr/>
          </p:nvSpPr>
          <p:spPr bwMode="auto">
            <a:xfrm>
              <a:off x="3701" y="2669"/>
              <a:ext cx="127" cy="689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3" name="Line 23"/>
            <p:cNvSpPr>
              <a:spLocks noChangeShapeType="1"/>
            </p:cNvSpPr>
            <p:nvPr/>
          </p:nvSpPr>
          <p:spPr bwMode="auto">
            <a:xfrm flipH="1">
              <a:off x="3000" y="3013"/>
              <a:ext cx="70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4951413" y="1092200"/>
            <a:ext cx="823912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5.55556E-7 -0.169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0486 -3.7037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278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16922 L -2.5E-6 -0.000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86 -3.7037E-6 L 0.00243 -3.7037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4" grpId="0"/>
      <p:bldP spid="278535" grpId="0"/>
      <p:bldP spid="278549" grpId="0" animBg="1"/>
      <p:bldP spid="278549" grpId="1" animBg="1"/>
      <p:bldP spid="278549" grpId="2" animBg="1"/>
      <p:bldP spid="278562" grpId="0" animBg="1"/>
      <p:bldP spid="278562" grpId="1" animBg="1"/>
      <p:bldP spid="278557" grpId="0" animBg="1"/>
      <p:bldP spid="278557" grpId="1" animBg="1"/>
      <p:bldP spid="27855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065463" y="327025"/>
            <a:ext cx="26765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i="1"/>
              <a:t>Points of note: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447800" y="1104900"/>
            <a:ext cx="5962650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Whenever a chemical system is in</a:t>
            </a:r>
          </a:p>
          <a:p>
            <a:pPr algn="l"/>
            <a:r>
              <a:rPr lang="en-US"/>
              <a:t>    equilibrium, we can go reversibly</a:t>
            </a:r>
          </a:p>
          <a:p>
            <a:pPr algn="l"/>
            <a:r>
              <a:rPr lang="en-US"/>
              <a:t>    between reactants and products.</a:t>
            </a: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1444625" y="2663825"/>
            <a:ext cx="5727700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In any spontaneous process, the</a:t>
            </a:r>
          </a:p>
          <a:p>
            <a:pPr algn="l"/>
            <a:r>
              <a:rPr lang="en-US"/>
              <a:t>    path between reactants and</a:t>
            </a:r>
          </a:p>
          <a:p>
            <a:pPr algn="l"/>
            <a:r>
              <a:rPr lang="en-US"/>
              <a:t>    products is irreversible.</a:t>
            </a:r>
          </a:p>
        </p:txBody>
      </p:sp>
      <p:sp>
        <p:nvSpPr>
          <p:cNvPr id="279560" name="Rectangle 8"/>
          <p:cNvSpPr>
            <a:spLocks noChangeArrowheads="1"/>
          </p:cNvSpPr>
          <p:nvPr/>
        </p:nvSpPr>
        <p:spPr bwMode="auto">
          <a:xfrm>
            <a:off x="1435100" y="4237038"/>
            <a:ext cx="62992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Thermodynamics refers to the</a:t>
            </a:r>
          </a:p>
          <a:p>
            <a:pPr algn="l"/>
            <a:r>
              <a:rPr lang="en-US"/>
              <a:t>    direction of a reaction, not its speed.</a:t>
            </a:r>
          </a:p>
        </p:txBody>
      </p:sp>
      <p:sp>
        <p:nvSpPr>
          <p:cNvPr id="279561" name="Rectangle 9"/>
          <p:cNvSpPr>
            <a:spLocks noChangeArrowheads="1"/>
          </p:cNvSpPr>
          <p:nvPr/>
        </p:nvSpPr>
        <p:spPr bwMode="auto">
          <a:xfrm>
            <a:off x="1447800" y="5308600"/>
            <a:ext cx="602456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4. In general, exothermic processes</a:t>
            </a:r>
          </a:p>
          <a:p>
            <a:pPr algn="l"/>
            <a:r>
              <a:rPr lang="en-US"/>
              <a:t>    are more likely to be spontaneous.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920875" y="2019300"/>
            <a:ext cx="173831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5513388" y="2019300"/>
            <a:ext cx="16002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971800" y="3124200"/>
            <a:ext cx="20113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3714750" y="3981450"/>
            <a:ext cx="17367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905000" y="5143500"/>
            <a:ext cx="13906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5486400" y="5143500"/>
            <a:ext cx="21034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8" grpId="0"/>
      <p:bldP spid="279559" grpId="0"/>
      <p:bldP spid="279560" grpId="0"/>
      <p:bldP spid="2795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379413" y="157163"/>
            <a:ext cx="832008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ea typeface="Times New Roman" pitchFamily="18" charset="0"/>
                <a:cs typeface="Arial" charset="0"/>
              </a:rPr>
              <a:t>Processes in which the system’s disorder increases</a:t>
            </a:r>
          </a:p>
          <a:p>
            <a:pPr algn="l"/>
            <a:r>
              <a:rPr lang="en-US">
                <a:ea typeface="Times New Roman" pitchFamily="18" charset="0"/>
                <a:cs typeface="Arial" charset="0"/>
              </a:rPr>
              <a:t>tend to occur spontaneously.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469063" y="661988"/>
            <a:ext cx="1974850" cy="1076325"/>
            <a:chOff x="4035" y="481"/>
            <a:chExt cx="1244" cy="678"/>
          </a:xfrm>
        </p:grpSpPr>
        <p:sp>
          <p:nvSpPr>
            <p:cNvPr id="12304" name="Line 7"/>
            <p:cNvSpPr>
              <a:spLocks noChangeShapeType="1"/>
            </p:cNvSpPr>
            <p:nvPr/>
          </p:nvSpPr>
          <p:spPr bwMode="auto">
            <a:xfrm flipH="1" flipV="1">
              <a:off x="4035" y="481"/>
              <a:ext cx="318" cy="42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0"/>
            <p:cNvSpPr>
              <a:spLocks noChangeArrowheads="1"/>
            </p:cNvSpPr>
            <p:nvPr/>
          </p:nvSpPr>
          <p:spPr bwMode="auto">
            <a:xfrm>
              <a:off x="4141" y="832"/>
              <a:ext cx="11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u="sng">
                  <a:solidFill>
                    <a:schemeClr val="tx1"/>
                  </a:solidFill>
                </a:rPr>
                <a:t>entropy</a:t>
              </a:r>
              <a:r>
                <a:rPr lang="en-US">
                  <a:solidFill>
                    <a:schemeClr val="tx1"/>
                  </a:solidFill>
                </a:rPr>
                <a:t>, S</a:t>
              </a:r>
            </a:p>
          </p:txBody>
        </p:sp>
      </p:grp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1185863" y="1150938"/>
            <a:ext cx="21907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S = S</a:t>
            </a:r>
            <a:r>
              <a:rPr lang="en-US" baseline="-25000"/>
              <a:t>f</a:t>
            </a:r>
            <a:r>
              <a:rPr lang="en-US"/>
              <a:t> – S</a:t>
            </a:r>
            <a:r>
              <a:rPr lang="en-US" baseline="-25000"/>
              <a:t>i</a:t>
            </a:r>
            <a:r>
              <a:rPr lang="en-US"/>
              <a:t> </a:t>
            </a: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1479550" y="1746250"/>
            <a:ext cx="14890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+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1479550" y="2338388"/>
            <a:ext cx="14795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–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2851150" y="1746250"/>
            <a:ext cx="48783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 are more disordered than R</a:t>
            </a:r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2851150" y="2370138"/>
            <a:ext cx="497046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 are more ORDERED than R</a:t>
            </a: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866775" y="2946400"/>
            <a:ext cx="7494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large entropy = large # of </a:t>
            </a:r>
            <a:r>
              <a:rPr lang="en-US" u="sng">
                <a:solidFill>
                  <a:schemeClr val="tx1"/>
                </a:solidFill>
                <a:latin typeface="Arial Narrow" pitchFamily="34" charset="0"/>
              </a:rPr>
              <a:t>microstates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= very disordered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4525" y="4189413"/>
            <a:ext cx="7875588" cy="2536825"/>
            <a:chOff x="406" y="2555"/>
            <a:chExt cx="4961" cy="1598"/>
          </a:xfrm>
        </p:grpSpPr>
        <p:pic>
          <p:nvPicPr>
            <p:cNvPr id="12302" name="Picture 28" descr="JeepJunkYar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9" y="2555"/>
              <a:ext cx="2318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30" descr="messy-room-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" y="2568"/>
              <a:ext cx="2226" cy="1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0610" name="Picture 34" descr="NewRoom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4203700"/>
            <a:ext cx="3519487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612" name="Picture 36" descr="LB001278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b="55000"/>
          <a:stretch>
            <a:fillRect/>
          </a:stretch>
        </p:blipFill>
        <p:spPr bwMode="auto">
          <a:xfrm>
            <a:off x="4851400" y="4208463"/>
            <a:ext cx="36576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613" name="Rectangle 37"/>
          <p:cNvSpPr>
            <a:spLocks noChangeArrowheads="1"/>
          </p:cNvSpPr>
          <p:nvPr/>
        </p:nvSpPr>
        <p:spPr bwMode="auto">
          <a:xfrm>
            <a:off x="836613" y="3557588"/>
            <a:ext cx="73771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small entropy = small # of microstates = less disordered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8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8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7" grpId="0"/>
      <p:bldP spid="280588" grpId="0"/>
      <p:bldP spid="280589" grpId="0"/>
      <p:bldP spid="280590" grpId="0"/>
      <p:bldP spid="280591" grpId="0"/>
      <p:bldP spid="280592" grpId="0"/>
      <p:bldP spid="2806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58" name="Picture 10" descr="j0428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601663"/>
            <a:ext cx="1835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4252913" y="5578475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120900" y="225425"/>
            <a:ext cx="50704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Entropy at the Particle Level</a:t>
            </a:r>
            <a:r>
              <a:rPr lang="en-US"/>
              <a:t> 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33388" y="850900"/>
            <a:ext cx="54102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There are three types of motion,</a:t>
            </a:r>
          </a:p>
          <a:p>
            <a:pPr algn="l"/>
            <a:r>
              <a:rPr lang="en-US"/>
              <a:t>each having kinetic energy (KE). 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88963" y="1965325"/>
            <a:ext cx="5207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969963" y="1965325"/>
            <a:ext cx="55927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translational, vibrational, rotational</a:t>
            </a:r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581025" y="2535238"/>
            <a:ext cx="56467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The more KE we have, the more</a:t>
            </a:r>
          </a:p>
          <a:p>
            <a:pPr algn="l"/>
            <a:r>
              <a:rPr lang="en-US"/>
              <a:t>   _______ we have. </a:t>
            </a:r>
          </a:p>
        </p:txBody>
      </p:sp>
      <p:sp>
        <p:nvSpPr>
          <p:cNvPr id="283660" name="Rectangle 12"/>
          <p:cNvSpPr>
            <a:spLocks noChangeArrowheads="1"/>
          </p:cNvSpPr>
          <p:nvPr/>
        </p:nvSpPr>
        <p:spPr bwMode="auto">
          <a:xfrm>
            <a:off x="996950" y="2938463"/>
            <a:ext cx="137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entropy</a:t>
            </a:r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1698625" y="3705225"/>
            <a:ext cx="22240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general… </a:t>
            </a:r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2703513" y="4295775"/>
            <a:ext cx="12334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and… </a:t>
            </a:r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030663" y="4295775"/>
            <a:ext cx="31591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-25000">
                <a:solidFill>
                  <a:schemeClr val="tx1"/>
                </a:solidFill>
              </a:rPr>
              <a:t>solid</a:t>
            </a:r>
            <a:r>
              <a:rPr lang="en-US">
                <a:solidFill>
                  <a:schemeClr val="tx1"/>
                </a:solidFill>
              </a:rPr>
              <a:t> &lt; S</a:t>
            </a:r>
            <a:r>
              <a:rPr lang="en-US" baseline="-25000">
                <a:solidFill>
                  <a:schemeClr val="tx1"/>
                </a:solidFill>
              </a:rPr>
              <a:t>liquid</a:t>
            </a:r>
            <a:r>
              <a:rPr lang="en-US">
                <a:solidFill>
                  <a:schemeClr val="tx1"/>
                </a:solidFill>
              </a:rPr>
              <a:t> &lt; S</a:t>
            </a:r>
            <a:r>
              <a:rPr lang="en-US" baseline="-25000">
                <a:solidFill>
                  <a:schemeClr val="tx1"/>
                </a:solidFill>
              </a:rPr>
              <a:t>gas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4206875" y="3705225"/>
            <a:ext cx="2824163" cy="519113"/>
            <a:chOff x="2650" y="2334"/>
            <a:chExt cx="1779" cy="327"/>
          </a:xfrm>
        </p:grpSpPr>
        <p:sp>
          <p:nvSpPr>
            <p:cNvPr id="13350" name="Rectangle 16"/>
            <p:cNvSpPr>
              <a:spLocks noChangeArrowheads="1"/>
            </p:cNvSpPr>
            <p:nvPr/>
          </p:nvSpPr>
          <p:spPr bwMode="auto">
            <a:xfrm>
              <a:off x="2650" y="2334"/>
              <a:ext cx="1779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As T   /   , S   /   .</a:t>
              </a:r>
            </a:p>
          </p:txBody>
        </p:sp>
        <p:sp>
          <p:nvSpPr>
            <p:cNvPr id="13351" name="Line 17"/>
            <p:cNvSpPr>
              <a:spLocks noChangeShapeType="1"/>
            </p:cNvSpPr>
            <p:nvPr/>
          </p:nvSpPr>
          <p:spPr bwMode="auto">
            <a:xfrm flipV="1">
              <a:off x="3280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2" name="Line 18"/>
            <p:cNvSpPr>
              <a:spLocks noChangeShapeType="1"/>
            </p:cNvSpPr>
            <p:nvPr/>
          </p:nvSpPr>
          <p:spPr bwMode="auto">
            <a:xfrm flipV="1">
              <a:off x="3989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3" name="Line 19"/>
            <p:cNvSpPr>
              <a:spLocks noChangeShapeType="1"/>
            </p:cNvSpPr>
            <p:nvPr/>
          </p:nvSpPr>
          <p:spPr bwMode="auto">
            <a:xfrm flipV="1">
              <a:off x="3491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54" name="Line 20"/>
            <p:cNvSpPr>
              <a:spLocks noChangeShapeType="1"/>
            </p:cNvSpPr>
            <p:nvPr/>
          </p:nvSpPr>
          <p:spPr bwMode="auto">
            <a:xfrm flipV="1">
              <a:off x="4207" y="2374"/>
              <a:ext cx="0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83733" name="Group 85"/>
          <p:cNvGraphicFramePr>
            <a:graphicFrameLocks noGrp="1"/>
          </p:cNvGraphicFramePr>
          <p:nvPr/>
        </p:nvGraphicFramePr>
        <p:xfrm>
          <a:off x="347663" y="5178425"/>
          <a:ext cx="8404225" cy="1280160"/>
        </p:xfrm>
        <a:graphic>
          <a:graphicData uri="http://schemas.openxmlformats.org/drawingml/2006/table">
            <a:tbl>
              <a:tblPr/>
              <a:tblGrid>
                <a:gridCol w="168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freezing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melting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condensing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boiling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Sign of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3734" name="Rectangle 86"/>
          <p:cNvSpPr>
            <a:spLocks noChangeArrowheads="1"/>
          </p:cNvSpPr>
          <p:nvPr/>
        </p:nvSpPr>
        <p:spPr bwMode="auto">
          <a:xfrm>
            <a:off x="7632700" y="5578475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3735" name="Rectangle 87"/>
          <p:cNvSpPr>
            <a:spLocks noChangeArrowheads="1"/>
          </p:cNvSpPr>
          <p:nvPr/>
        </p:nvSpPr>
        <p:spPr bwMode="auto">
          <a:xfrm>
            <a:off x="5948363" y="5534025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83736" name="Rectangle 88"/>
          <p:cNvSpPr>
            <a:spLocks noChangeArrowheads="1"/>
          </p:cNvSpPr>
          <p:nvPr/>
        </p:nvSpPr>
        <p:spPr bwMode="auto">
          <a:xfrm>
            <a:off x="2536825" y="5511800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283738" name="Rectangle 90"/>
          <p:cNvSpPr>
            <a:spLocks noChangeArrowheads="1"/>
          </p:cNvSpPr>
          <p:nvPr/>
        </p:nvSpPr>
        <p:spPr bwMode="auto">
          <a:xfrm>
            <a:off x="3854450" y="2938463"/>
            <a:ext cx="530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(i.e., the more microstates are possible)</a:t>
            </a:r>
          </a:p>
        </p:txBody>
      </p:sp>
      <p:pic>
        <p:nvPicPr>
          <p:cNvPr id="24" name="Picture 10" descr="j0428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5674" y="617583"/>
            <a:ext cx="1835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33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2836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283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283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6" grpId="0"/>
      <p:bldP spid="283659" grpId="0"/>
      <p:bldP spid="283660" grpId="0"/>
      <p:bldP spid="283661" grpId="0"/>
      <p:bldP spid="283662" grpId="0"/>
      <p:bldP spid="283663" grpId="0"/>
      <p:bldP spid="283734" grpId="0"/>
      <p:bldP spid="283735" grpId="0"/>
      <p:bldP spid="283736" grpId="0"/>
      <p:bldP spid="283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381125" y="60325"/>
            <a:ext cx="669131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The Second Law of Thermodynamics:</a:t>
            </a:r>
            <a:r>
              <a:rPr lang="en-US"/>
              <a:t> </a:t>
            </a: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081088" y="522288"/>
            <a:ext cx="6896100" cy="955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The entropy of an isolated system that is</a:t>
            </a:r>
          </a:p>
          <a:p>
            <a:r>
              <a:rPr lang="en-US">
                <a:solidFill>
                  <a:schemeClr val="tx1"/>
                </a:solidFill>
              </a:rPr>
              <a:t>NOT in equilibrium will increase over time.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73063" y="1595438"/>
            <a:ext cx="8462962" cy="3611562"/>
            <a:chOff x="249" y="1005"/>
            <a:chExt cx="5331" cy="2275"/>
          </a:xfrm>
        </p:grpSpPr>
        <p:grpSp>
          <p:nvGrpSpPr>
            <p:cNvPr id="14348" name="Group 17"/>
            <p:cNvGrpSpPr>
              <a:grpSpLocks/>
            </p:cNvGrpSpPr>
            <p:nvPr/>
          </p:nvGrpSpPr>
          <p:grpSpPr bwMode="auto">
            <a:xfrm>
              <a:off x="249" y="1022"/>
              <a:ext cx="1364" cy="2258"/>
              <a:chOff x="1317" y="1106"/>
              <a:chExt cx="1364" cy="2258"/>
            </a:xfrm>
          </p:grpSpPr>
          <p:sp>
            <p:nvSpPr>
              <p:cNvPr id="14353" name="Rectangle 3"/>
              <p:cNvSpPr>
                <a:spLocks noChangeArrowheads="1"/>
              </p:cNvSpPr>
              <p:nvPr/>
            </p:nvSpPr>
            <p:spPr bwMode="auto">
              <a:xfrm>
                <a:off x="1413" y="2847"/>
                <a:ext cx="11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</a:rPr>
                  <a:t>Sadi Carnot</a:t>
                </a:r>
              </a:p>
            </p:txBody>
          </p:sp>
          <p:pic>
            <p:nvPicPr>
              <p:cNvPr id="14354" name="Picture 10" descr="Nicolas Léonard Sadi Carnot (1796-1832) in the dress uniform of a student of the École Polytechnique.">
                <a:hlinkClick r:id="rId2" tooltip="Nicolas Léonard Sadi Carnot (1796-1832) in the dress uniform of a student of the École Polytechnique.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14000"/>
                <a:grayscl/>
              </a:blip>
              <a:srcRect/>
              <a:stretch>
                <a:fillRect/>
              </a:stretch>
            </p:blipFill>
            <p:spPr bwMode="auto">
              <a:xfrm>
                <a:off x="1317" y="1106"/>
                <a:ext cx="1364" cy="1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5" name="Rectangle 13"/>
              <p:cNvSpPr>
                <a:spLocks noChangeArrowheads="1"/>
              </p:cNvSpPr>
              <p:nvPr/>
            </p:nvSpPr>
            <p:spPr bwMode="auto">
              <a:xfrm>
                <a:off x="1508" y="3114"/>
                <a:ext cx="10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tx1"/>
                    </a:solidFill>
                  </a:rPr>
                  <a:t>(1796–1832)</a:t>
                </a:r>
              </a:p>
            </p:txBody>
          </p:sp>
        </p:grpSp>
        <p:grpSp>
          <p:nvGrpSpPr>
            <p:cNvPr id="14349" name="Group 19"/>
            <p:cNvGrpSpPr>
              <a:grpSpLocks/>
            </p:cNvGrpSpPr>
            <p:nvPr/>
          </p:nvGrpSpPr>
          <p:grpSpPr bwMode="auto">
            <a:xfrm>
              <a:off x="4004" y="1005"/>
              <a:ext cx="1576" cy="2275"/>
              <a:chOff x="3962" y="1089"/>
              <a:chExt cx="1576" cy="2275"/>
            </a:xfrm>
          </p:grpSpPr>
          <p:pic>
            <p:nvPicPr>
              <p:cNvPr id="14350" name="Picture 12" descr="Rudolf Clausius – founding thermodynamicist and originator of the concept of entropy.">
                <a:hlinkClick r:id="rId4" tooltip="Rudolf Clausius – founding thermodynamicist and originator of the concept of entropy.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059" y="1089"/>
                <a:ext cx="1423" cy="1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1" name="Rectangle 14"/>
              <p:cNvSpPr>
                <a:spLocks noChangeArrowheads="1"/>
              </p:cNvSpPr>
              <p:nvPr/>
            </p:nvSpPr>
            <p:spPr bwMode="auto">
              <a:xfrm>
                <a:off x="3962" y="2847"/>
                <a:ext cx="1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</a:rPr>
                  <a:t>Rudolf Clausius</a:t>
                </a:r>
              </a:p>
            </p:txBody>
          </p:sp>
          <p:sp>
            <p:nvSpPr>
              <p:cNvPr id="14352" name="Rectangle 15"/>
              <p:cNvSpPr>
                <a:spLocks noChangeArrowheads="1"/>
              </p:cNvSpPr>
              <p:nvPr/>
            </p:nvSpPr>
            <p:spPr bwMode="auto">
              <a:xfrm>
                <a:off x="4248" y="3114"/>
                <a:ext cx="10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tx1"/>
                    </a:solidFill>
                  </a:rPr>
                  <a:t>(1822–1888)</a:t>
                </a:r>
              </a:p>
            </p:txBody>
          </p:sp>
        </p:grpSp>
      </p:grpSp>
      <p:sp>
        <p:nvSpPr>
          <p:cNvPr id="281620" name="Rectangle 20"/>
          <p:cNvSpPr>
            <a:spLocks noChangeArrowheads="1"/>
          </p:cNvSpPr>
          <p:nvPr/>
        </p:nvSpPr>
        <p:spPr bwMode="auto">
          <a:xfrm>
            <a:off x="2752725" y="2287588"/>
            <a:ext cx="3532188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The entropy of the</a:t>
            </a:r>
          </a:p>
          <a:p>
            <a:r>
              <a:rPr lang="en-US"/>
              <a:t>universe increases in</a:t>
            </a:r>
          </a:p>
          <a:p>
            <a:r>
              <a:rPr lang="en-US"/>
              <a:t>any ___________</a:t>
            </a:r>
          </a:p>
          <a:p>
            <a:r>
              <a:rPr lang="en-US"/>
              <a:t>process.</a:t>
            </a:r>
          </a:p>
        </p:txBody>
      </p:sp>
      <p:sp>
        <p:nvSpPr>
          <p:cNvPr id="281621" name="Rectangle 21"/>
          <p:cNvSpPr>
            <a:spLocks noChangeArrowheads="1"/>
          </p:cNvSpPr>
          <p:nvPr/>
        </p:nvSpPr>
        <p:spPr bwMode="auto">
          <a:xfrm>
            <a:off x="3735388" y="313213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spontaneous</a:t>
            </a:r>
          </a:p>
        </p:txBody>
      </p:sp>
      <p:sp>
        <p:nvSpPr>
          <p:cNvPr id="281623" name="Rectangle 23"/>
          <p:cNvSpPr>
            <a:spLocks noChangeArrowheads="1"/>
          </p:cNvSpPr>
          <p:nvPr/>
        </p:nvSpPr>
        <p:spPr bwMode="auto">
          <a:xfrm>
            <a:off x="354013" y="5222875"/>
            <a:ext cx="45561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Entropy is NOT conserved; </a:t>
            </a:r>
          </a:p>
        </p:txBody>
      </p:sp>
      <p:sp>
        <p:nvSpPr>
          <p:cNvPr id="281624" name="Rectangle 24"/>
          <p:cNvSpPr>
            <a:spLocks noChangeArrowheads="1"/>
          </p:cNvSpPr>
          <p:nvPr/>
        </p:nvSpPr>
        <p:spPr bwMode="auto">
          <a:xfrm>
            <a:off x="4724400" y="5221288"/>
            <a:ext cx="4381500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it is constantly increasing. </a:t>
            </a:r>
          </a:p>
        </p:txBody>
      </p:sp>
      <p:sp>
        <p:nvSpPr>
          <p:cNvPr id="281625" name="Rectangle 25"/>
          <p:cNvSpPr>
            <a:spLocks noChangeArrowheads="1"/>
          </p:cNvSpPr>
          <p:nvPr/>
        </p:nvSpPr>
        <p:spPr bwMode="auto">
          <a:xfrm>
            <a:off x="381000" y="5735638"/>
            <a:ext cx="38052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isolated systems…</a:t>
            </a:r>
          </a:p>
        </p:txBody>
      </p:sp>
      <p:sp>
        <p:nvSpPr>
          <p:cNvPr id="281626" name="Rectangle 26"/>
          <p:cNvSpPr>
            <a:spLocks noChangeArrowheads="1"/>
          </p:cNvSpPr>
          <p:nvPr/>
        </p:nvSpPr>
        <p:spPr bwMode="auto">
          <a:xfrm>
            <a:off x="4062413" y="5735638"/>
            <a:ext cx="27416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rev.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S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sys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 = 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1627" name="Rectangle 27"/>
          <p:cNvSpPr>
            <a:spLocks noChangeArrowheads="1"/>
          </p:cNvSpPr>
          <p:nvPr/>
        </p:nvSpPr>
        <p:spPr bwMode="auto">
          <a:xfrm>
            <a:off x="4062413" y="6183313"/>
            <a:ext cx="49180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irrev. (i.e., spont.)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S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sys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 &gt; 0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81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816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1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8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8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7" grpId="0"/>
      <p:bldP spid="281620" grpId="0"/>
      <p:bldP spid="281621" grpId="0"/>
      <p:bldP spid="281623" grpId="0"/>
      <p:bldP spid="281624" grpId="0"/>
      <p:bldP spid="281625" grpId="0"/>
      <p:bldP spid="281626" grpId="0"/>
      <p:bldP spid="2816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7787</TotalTime>
  <Words>888</Words>
  <Application>Microsoft Office PowerPoint</Application>
  <PresentationFormat>On-screen Show (4:3)</PresentationFormat>
  <Paragraphs>182</Paragraphs>
  <Slides>15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Arial Narrow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253</cp:revision>
  <dcterms:created xsi:type="dcterms:W3CDTF">2007-10-19T23:57:29Z</dcterms:created>
  <dcterms:modified xsi:type="dcterms:W3CDTF">2017-04-14T11:09:51Z</dcterms:modified>
</cp:coreProperties>
</file>