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Lst>
  <p:sldSz cx="7772400" cy="10058400"/>
  <p:notesSz cx="7010400" cy="92964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48100B-1C4C-9492-40F5-390C9D452EFA}" v="441" dt="2021-09-12T16:39:09.217"/>
    <p1510:client id="{5F7ECAFD-1AAD-27D0-E173-9F54CCC1E7A7}" v="144" dt="2021-09-11T16:21:18.565"/>
    <p1510:client id="{721ADA17-CF52-F3C0-9946-7CEAE39D0B92}" v="16" dt="2021-09-10T15:15:38.7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2754" y="6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EF60EB-A2F0-433E-8ABA-8514B0939CAC}" type="datetimeFigureOut">
              <a:rPr lang="en-US" smtClean="0"/>
              <a:pPr/>
              <a:t>08/22/2025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12829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08/22/2025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241523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08/22/2025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149829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08/22/2025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080400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EF60EB-A2F0-433E-8ABA-8514B0939CAC}" type="datetimeFigureOut">
              <a:rPr lang="en-US" smtClean="0"/>
              <a:pPr/>
              <a:t>08/22/2025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07878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EF60EB-A2F0-433E-8ABA-8514B0939CAC}" type="datetimeFigureOut">
              <a:rPr lang="en-US" smtClean="0"/>
              <a:pPr/>
              <a:t>08/22/2025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34945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EF60EB-A2F0-433E-8ABA-8514B0939CAC}" type="datetimeFigureOut">
              <a:rPr lang="en-US" smtClean="0"/>
              <a:pPr/>
              <a:t>08/22/2025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18559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EF60EB-A2F0-433E-8ABA-8514B0939CAC}" type="datetimeFigureOut">
              <a:rPr lang="en-US" smtClean="0"/>
              <a:pPr/>
              <a:t>08/22/2025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86515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F60EB-A2F0-433E-8ABA-8514B0939CAC}" type="datetimeFigureOut">
              <a:rPr lang="en-US" smtClean="0"/>
              <a:pPr/>
              <a:t>08/22/2025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058469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08/22/2025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42674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08/22/2025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190878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E8EF60EB-A2F0-433E-8ABA-8514B0939CAC}" type="datetimeFigureOut">
              <a:rPr lang="en-US" smtClean="0"/>
              <a:pPr/>
              <a:t>08/22/2025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9534268B-B994-4723-A810-B15393F77EF0}" type="slidenum">
              <a:rPr lang="en-US" smtClean="0"/>
              <a:pPr/>
              <a:t>‹#›</a:t>
            </a:fld>
            <a:endParaRPr lang="en-US"/>
          </a:p>
        </p:txBody>
      </p:sp>
    </p:spTree>
    <p:extLst>
      <p:ext uri="{BB962C8B-B14F-4D97-AF65-F5344CB8AC3E}">
        <p14:creationId xmlns:p14="http://schemas.microsoft.com/office/powerpoint/2010/main" val="3476449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1" y="1256"/>
            <a:ext cx="7771429" cy="10057144"/>
          </a:xfrm>
          <a:prstGeom prst="rect">
            <a:avLst/>
          </a:prstGeom>
        </p:spPr>
      </p:pic>
      <p:sp>
        <p:nvSpPr>
          <p:cNvPr id="3" name="TextBox 2"/>
          <p:cNvSpPr txBox="1"/>
          <p:nvPr/>
        </p:nvSpPr>
        <p:spPr>
          <a:xfrm>
            <a:off x="800100" y="1066800"/>
            <a:ext cx="5437149" cy="707886"/>
          </a:xfrm>
          <a:prstGeom prst="rect">
            <a:avLst/>
          </a:prstGeom>
          <a:noFill/>
        </p:spPr>
        <p:txBody>
          <a:bodyPr wrap="square" lIns="91440" tIns="45720" rIns="91440" bIns="45720" rtlCol="0" anchor="t">
            <a:spAutoFit/>
          </a:bodyPr>
          <a:lstStyle/>
          <a:p>
            <a:r>
              <a:rPr lang="en-US" sz="4000" dirty="0">
                <a:latin typeface="Curlz MT"/>
              </a:rPr>
              <a:t>  </a:t>
            </a:r>
            <a:r>
              <a:rPr lang="en-US" sz="3000" dirty="0">
                <a:latin typeface="Curlz MT"/>
              </a:rPr>
              <a:t>  The Deason Digest Weekly Blast</a:t>
            </a:r>
            <a:endParaRPr lang="en-US" sz="3000" dirty="0">
              <a:latin typeface="Curlz MT" pitchFamily="82" charset="0"/>
            </a:endParaRPr>
          </a:p>
        </p:txBody>
      </p:sp>
      <p:sp>
        <p:nvSpPr>
          <p:cNvPr id="4" name="TextBox 3"/>
          <p:cNvSpPr txBox="1"/>
          <p:nvPr/>
        </p:nvSpPr>
        <p:spPr>
          <a:xfrm>
            <a:off x="1905000" y="2057400"/>
            <a:ext cx="3886200" cy="584775"/>
          </a:xfrm>
          <a:prstGeom prst="rect">
            <a:avLst/>
          </a:prstGeom>
          <a:noFill/>
        </p:spPr>
        <p:txBody>
          <a:bodyPr wrap="square" lIns="91440" tIns="45720" rIns="91440" bIns="45720" rtlCol="0" anchor="t">
            <a:spAutoFit/>
          </a:bodyPr>
          <a:lstStyle/>
          <a:p>
            <a:pPr algn="ctr"/>
            <a:r>
              <a:rPr lang="en-US" sz="3200" dirty="0">
                <a:latin typeface="Curlz MT"/>
              </a:rPr>
              <a:t>August 25</a:t>
            </a:r>
            <a:r>
              <a:rPr lang="en-US" sz="3200" baseline="30000" dirty="0">
                <a:latin typeface="Curlz MT"/>
              </a:rPr>
              <a:t>th</a:t>
            </a:r>
            <a:r>
              <a:rPr lang="en-US" sz="3200" dirty="0">
                <a:latin typeface="Curlz MT"/>
              </a:rPr>
              <a:t>, 2025</a:t>
            </a:r>
          </a:p>
        </p:txBody>
      </p:sp>
      <p:sp>
        <p:nvSpPr>
          <p:cNvPr id="5" name="TextBox 4"/>
          <p:cNvSpPr txBox="1"/>
          <p:nvPr/>
        </p:nvSpPr>
        <p:spPr>
          <a:xfrm>
            <a:off x="990600" y="2986444"/>
            <a:ext cx="2743200" cy="6432530"/>
          </a:xfrm>
          <a:prstGeom prst="rect">
            <a:avLst/>
          </a:prstGeom>
          <a:noFill/>
        </p:spPr>
        <p:txBody>
          <a:bodyPr wrap="square" lIns="91440" tIns="45720" rIns="91440" bIns="45720" rtlCol="0" anchor="t">
            <a:spAutoFit/>
          </a:bodyPr>
          <a:lstStyle/>
          <a:p>
            <a:pPr algn="ctr"/>
            <a:r>
              <a:rPr lang="en-US" sz="2400" b="1" dirty="0">
                <a:latin typeface="Curlz MT"/>
              </a:rPr>
              <a:t>We Are Learning About</a:t>
            </a:r>
            <a:r>
              <a:rPr lang="en-US" b="1" dirty="0">
                <a:latin typeface="Curlz MT"/>
              </a:rPr>
              <a:t>…</a:t>
            </a:r>
          </a:p>
          <a:p>
            <a:r>
              <a:rPr lang="en-US" sz="1250" b="1" dirty="0">
                <a:latin typeface="Bahnschrift Light" panose="020B0502040204020203" pitchFamily="34" charset="0"/>
              </a:rPr>
              <a:t>Reading</a:t>
            </a:r>
            <a:r>
              <a:rPr lang="en-US" sz="1250" dirty="0">
                <a:latin typeface="Bahnschrift Light" panose="020B0502040204020203" pitchFamily="34" charset="0"/>
              </a:rPr>
              <a:t>: We will focus on the letters </a:t>
            </a:r>
            <a:r>
              <a:rPr lang="en-US" sz="1250" b="1" i="1" dirty="0">
                <a:latin typeface="Bahnschrift Light" panose="020B0502040204020203" pitchFamily="34" charset="0"/>
              </a:rPr>
              <a:t>Aa </a:t>
            </a:r>
            <a:r>
              <a:rPr lang="en-US" sz="1250" dirty="0">
                <a:latin typeface="Bahnschrift Light" panose="020B0502040204020203" pitchFamily="34" charset="0"/>
              </a:rPr>
              <a:t>and</a:t>
            </a:r>
            <a:r>
              <a:rPr lang="en-US" sz="1250" b="1" i="1" dirty="0">
                <a:latin typeface="Bahnschrift Light" panose="020B0502040204020203" pitchFamily="34" charset="0"/>
              </a:rPr>
              <a:t> Mm (sounds, mouth formation, words that begin with sounds</a:t>
            </a:r>
            <a:r>
              <a:rPr lang="en-US" sz="1250" dirty="0">
                <a:latin typeface="Bahnschrift Light" panose="020B0502040204020203" pitchFamily="34" charset="0"/>
              </a:rPr>
              <a:t>), and HFW </a:t>
            </a:r>
            <a:r>
              <a:rPr lang="en-US" sz="1250" b="1" i="1" dirty="0">
                <a:latin typeface="Bahnschrift Light" panose="020B0502040204020203" pitchFamily="34" charset="0"/>
              </a:rPr>
              <a:t>the</a:t>
            </a:r>
            <a:r>
              <a:rPr lang="en-US" sz="1250" b="1" dirty="0">
                <a:latin typeface="Bahnschrift Light" panose="020B0502040204020203" pitchFamily="34" charset="0"/>
              </a:rPr>
              <a:t>. </a:t>
            </a:r>
            <a:r>
              <a:rPr lang="en-US" sz="1250" dirty="0">
                <a:latin typeface="Bahnschrift Light" panose="020B0502040204020203" pitchFamily="34" charset="0"/>
              </a:rPr>
              <a:t>We will ask and answer questions about characters, setting and story events to help us understand stories better. We will learn that we are all READERS because we can look at pictures to solve tricky words. </a:t>
            </a:r>
            <a:r>
              <a:rPr lang="en-US" sz="1250" b="1" dirty="0">
                <a:latin typeface="Bahnschrift Light" panose="020B0502040204020203" pitchFamily="34" charset="0"/>
              </a:rPr>
              <a:t>EQ: What makes a place special?</a:t>
            </a:r>
            <a:endParaRPr lang="en-US" sz="1250" b="1" dirty="0">
              <a:latin typeface="Bahnschrift Light" panose="020B0502040204020203" pitchFamily="34" charset="0"/>
              <a:cs typeface="Calibri"/>
            </a:endParaRPr>
          </a:p>
          <a:p>
            <a:r>
              <a:rPr lang="en-US" sz="1250" b="1" dirty="0">
                <a:latin typeface="Bahnschrift Light" panose="020B0502040204020203" pitchFamily="34" charset="0"/>
              </a:rPr>
              <a:t>Writing</a:t>
            </a:r>
            <a:r>
              <a:rPr lang="en-US" sz="1250" dirty="0">
                <a:latin typeface="Bahnschrift Light" panose="020B0502040204020203" pitchFamily="34" charset="0"/>
              </a:rPr>
              <a:t>: We will focus on printing and tracing upper and lowercase </a:t>
            </a:r>
            <a:r>
              <a:rPr lang="en-US" sz="1250" b="1" i="1" dirty="0">
                <a:latin typeface="Bahnschrift Light" panose="020B0502040204020203" pitchFamily="34" charset="0"/>
              </a:rPr>
              <a:t>Aa</a:t>
            </a:r>
            <a:r>
              <a:rPr lang="en-US" sz="1250" dirty="0">
                <a:latin typeface="Bahnschrift Light" panose="020B0502040204020203" pitchFamily="34" charset="0"/>
              </a:rPr>
              <a:t> and </a:t>
            </a:r>
            <a:r>
              <a:rPr lang="en-US" sz="1250" b="1" i="1" dirty="0">
                <a:latin typeface="Bahnschrift Light" panose="020B0502040204020203" pitchFamily="34" charset="0"/>
              </a:rPr>
              <a:t>Mm</a:t>
            </a:r>
            <a:r>
              <a:rPr lang="en-US" sz="1250" dirty="0">
                <a:latin typeface="Bahnschrift Light" panose="020B0502040204020203" pitchFamily="34" charset="0"/>
              </a:rPr>
              <a:t>, as well as our first names!</a:t>
            </a:r>
            <a:endParaRPr lang="en-US" sz="1250" dirty="0">
              <a:latin typeface="Bahnschrift Light" panose="020B0502040204020203" pitchFamily="34" charset="0"/>
              <a:cs typeface="Calibri"/>
            </a:endParaRPr>
          </a:p>
          <a:p>
            <a:r>
              <a:rPr lang="en-US" sz="1250" b="1" dirty="0">
                <a:latin typeface="Bahnschrift Light" panose="020B0502040204020203" pitchFamily="34" charset="0"/>
              </a:rPr>
              <a:t>Math</a:t>
            </a:r>
            <a:r>
              <a:rPr lang="en-US" sz="1250" dirty="0">
                <a:latin typeface="Bahnschrift Light" panose="020B0502040204020203" pitchFamily="34" charset="0"/>
              </a:rPr>
              <a:t>: We will end </a:t>
            </a:r>
            <a:r>
              <a:rPr lang="en-US" sz="1250" b="1" i="1" dirty="0">
                <a:latin typeface="Bahnschrift Light" panose="020B0502040204020203" pitchFamily="34" charset="0"/>
              </a:rPr>
              <a:t>Go Math Ch. 1: </a:t>
            </a:r>
            <a:r>
              <a:rPr lang="en-US" sz="1250" dirty="0">
                <a:latin typeface="Bahnschrift Light" panose="020B0502040204020203" pitchFamily="34" charset="0"/>
              </a:rPr>
              <a:t>Recognize, Count and Write Numbers 1-4, and begin </a:t>
            </a:r>
            <a:r>
              <a:rPr lang="en-US" sz="1250" b="1" i="1" dirty="0">
                <a:latin typeface="Bahnschrift Light" panose="020B0502040204020203" pitchFamily="34" charset="0"/>
              </a:rPr>
              <a:t>Go Math Ch. 17: </a:t>
            </a:r>
            <a:r>
              <a:rPr lang="en-US" sz="1250" dirty="0">
                <a:latin typeface="Bahnschrift Light" panose="020B0502040204020203" pitchFamily="34" charset="0"/>
              </a:rPr>
              <a:t>2-Dimensional Shapes!</a:t>
            </a:r>
            <a:endParaRPr lang="en-US" sz="1250" b="1" dirty="0">
              <a:latin typeface="Bahnschrift Light" panose="020B0502040204020203" pitchFamily="34" charset="0"/>
              <a:cs typeface="Calibri"/>
            </a:endParaRPr>
          </a:p>
          <a:p>
            <a:r>
              <a:rPr lang="en-US" sz="1250" b="1" dirty="0">
                <a:latin typeface="Bahnschrift Light" panose="020B0502040204020203" pitchFamily="34" charset="0"/>
              </a:rPr>
              <a:t>Science</a:t>
            </a:r>
            <a:r>
              <a:rPr lang="en-US" sz="1250" dirty="0">
                <a:latin typeface="Bahnschrift Light" panose="020B0502040204020203" pitchFamily="34" charset="0"/>
              </a:rPr>
              <a:t>: We will learn about our </a:t>
            </a:r>
            <a:r>
              <a:rPr lang="en-US" sz="1250" b="1" i="1" dirty="0">
                <a:latin typeface="Bahnschrift Light" panose="020B0502040204020203" pitchFamily="34" charset="0"/>
              </a:rPr>
              <a:t>5 senses </a:t>
            </a:r>
            <a:r>
              <a:rPr lang="en-US" sz="1250" dirty="0">
                <a:latin typeface="Bahnschrift Light" panose="020B0502040204020203" pitchFamily="34" charset="0"/>
              </a:rPr>
              <a:t>and how we utilize them to observe the world around us!</a:t>
            </a:r>
            <a:endParaRPr lang="en-US" sz="1250" dirty="0">
              <a:latin typeface="Bahnschrift Light" panose="020B0502040204020203" pitchFamily="34" charset="0"/>
              <a:cs typeface="Calibri"/>
            </a:endParaRPr>
          </a:p>
          <a:p>
            <a:r>
              <a:rPr lang="en-US" sz="1250" b="1" dirty="0">
                <a:latin typeface="Bahnschrift Light" panose="020B0502040204020203" pitchFamily="34" charset="0"/>
              </a:rPr>
              <a:t>Social Studies: </a:t>
            </a:r>
            <a:r>
              <a:rPr lang="en-US" sz="1250" dirty="0">
                <a:latin typeface="Bahnschrift Light" panose="020B0502040204020203" pitchFamily="34" charset="0"/>
              </a:rPr>
              <a:t>We will practice</a:t>
            </a:r>
            <a:r>
              <a:rPr lang="en-US" sz="1250" b="1" i="1" dirty="0">
                <a:latin typeface="Bahnschrift Light" panose="020B0502040204020203" pitchFamily="34" charset="0"/>
              </a:rPr>
              <a:t> I-Care Rules</a:t>
            </a:r>
            <a:r>
              <a:rPr lang="en-US" sz="1250" dirty="0">
                <a:latin typeface="Bahnschrift Light" panose="020B0502040204020203" pitchFamily="34" charset="0"/>
              </a:rPr>
              <a:t>. We will also begin the following Character Trait Lessons: </a:t>
            </a:r>
            <a:r>
              <a:rPr lang="en-US" sz="1250" b="1" i="1" dirty="0">
                <a:latin typeface="Bahnschrift Light" panose="020B0502040204020203" pitchFamily="34" charset="0"/>
              </a:rPr>
              <a:t>Dependability, Self-Control, Patience! </a:t>
            </a:r>
            <a:endParaRPr lang="en-US" sz="1250" b="1" i="1" dirty="0">
              <a:latin typeface="Bahnschrift Light" panose="020B0502040204020203" pitchFamily="34" charset="0"/>
              <a:cs typeface="Calibri"/>
            </a:endParaRPr>
          </a:p>
        </p:txBody>
      </p:sp>
      <p:sp>
        <p:nvSpPr>
          <p:cNvPr id="6" name="TextBox 5"/>
          <p:cNvSpPr txBox="1"/>
          <p:nvPr/>
        </p:nvSpPr>
        <p:spPr>
          <a:xfrm>
            <a:off x="4191000" y="2747089"/>
            <a:ext cx="2590800" cy="2631490"/>
          </a:xfrm>
          <a:prstGeom prst="rect">
            <a:avLst/>
          </a:prstGeom>
          <a:noFill/>
        </p:spPr>
        <p:txBody>
          <a:bodyPr wrap="square" lIns="91440" tIns="45720" rIns="91440" bIns="45720" rtlCol="0" anchor="t">
            <a:spAutoFit/>
          </a:bodyPr>
          <a:lstStyle/>
          <a:p>
            <a:pPr algn="ctr"/>
            <a:r>
              <a:rPr lang="en-US" sz="2200" b="1" dirty="0">
                <a:latin typeface="Curlz MT"/>
              </a:rPr>
              <a:t>Homework:</a:t>
            </a:r>
            <a:endParaRPr lang="en-US" b="1" dirty="0">
              <a:latin typeface="Curlz MT"/>
            </a:endParaRPr>
          </a:p>
          <a:p>
            <a:pPr marL="285750" indent="-285750" algn="ctr">
              <a:buFont typeface="Arial" panose="020B0604020202020204" pitchFamily="34" charset="0"/>
              <a:buChar char="•"/>
            </a:pPr>
            <a:r>
              <a:rPr lang="en-US" sz="1000" dirty="0">
                <a:latin typeface="Bahnschrift Light" panose="020B0502040204020203" pitchFamily="34" charset="0"/>
              </a:rPr>
              <a:t>Read to and with your child each night and explore </a:t>
            </a:r>
            <a:r>
              <a:rPr lang="en-US" sz="1000" b="1" dirty="0">
                <a:latin typeface="Bahnschrift Light" panose="020B0502040204020203" pitchFamily="34" charset="0"/>
              </a:rPr>
              <a:t>Bean stack</a:t>
            </a:r>
            <a:r>
              <a:rPr lang="en-US" sz="1000" dirty="0">
                <a:latin typeface="Bahnschrift Light" panose="020B0502040204020203" pitchFamily="34" charset="0"/>
              </a:rPr>
              <a:t> to track their reading!</a:t>
            </a:r>
          </a:p>
          <a:p>
            <a:pPr marL="285750" indent="-285750" algn="ctr">
              <a:buFont typeface="Arial" panose="020B0604020202020204" pitchFamily="34" charset="0"/>
              <a:buChar char="•"/>
            </a:pPr>
            <a:r>
              <a:rPr lang="en-US" sz="1000" dirty="0">
                <a:latin typeface="Bahnschrift Light" panose="020B0502040204020203" pitchFamily="34" charset="0"/>
              </a:rPr>
              <a:t>Help your kiddos practice writing their first names using only one capital letter at the beginning, and the rest lowercase!</a:t>
            </a:r>
          </a:p>
          <a:p>
            <a:pPr marL="285750" indent="-285750" algn="ctr">
              <a:buFont typeface="Arial" panose="020B0604020202020204" pitchFamily="34" charset="0"/>
              <a:buChar char="•"/>
            </a:pPr>
            <a:r>
              <a:rPr lang="en-US" sz="1000" dirty="0">
                <a:latin typeface="Bahnschrift Light" panose="020B0502040204020203" pitchFamily="34" charset="0"/>
                <a:cs typeface="Calibri"/>
              </a:rPr>
              <a:t>Talk with your kiddos about what they are learning by going over their </a:t>
            </a:r>
            <a:r>
              <a:rPr lang="en-US" sz="1000" b="1" dirty="0">
                <a:latin typeface="Bahnschrift Light" panose="020B0502040204020203" pitchFamily="34" charset="0"/>
                <a:cs typeface="Calibri"/>
              </a:rPr>
              <a:t>weekly papers </a:t>
            </a:r>
            <a:r>
              <a:rPr lang="en-US" sz="1000" dirty="0">
                <a:latin typeface="Bahnschrift Light" panose="020B0502040204020203" pitchFamily="34" charset="0"/>
                <a:cs typeface="Calibri"/>
              </a:rPr>
              <a:t>and </a:t>
            </a:r>
            <a:r>
              <a:rPr lang="en-US" sz="1000" b="1" dirty="0">
                <a:latin typeface="Bahnschrift Light" panose="020B0502040204020203" pitchFamily="34" charset="0"/>
                <a:cs typeface="Calibri"/>
              </a:rPr>
              <a:t>behavior grades </a:t>
            </a:r>
            <a:r>
              <a:rPr lang="en-US" sz="1000" dirty="0">
                <a:latin typeface="Bahnschrift Light" panose="020B0502040204020203" pitchFamily="34" charset="0"/>
                <a:cs typeface="Calibri"/>
              </a:rPr>
              <a:t>with them!</a:t>
            </a:r>
          </a:p>
          <a:p>
            <a:pPr marL="285750" indent="-285750" algn="ctr">
              <a:buFont typeface="Arial" panose="020B0604020202020204" pitchFamily="34" charset="0"/>
              <a:buChar char="•"/>
            </a:pPr>
            <a:endParaRPr lang="en-US" sz="1300" dirty="0">
              <a:latin typeface="Calibri"/>
              <a:cs typeface="Calibri"/>
            </a:endParaRPr>
          </a:p>
          <a:p>
            <a:endParaRPr lang="en-US" dirty="0">
              <a:latin typeface="AR DARLING" pitchFamily="2" charset="0"/>
            </a:endParaRPr>
          </a:p>
        </p:txBody>
      </p:sp>
      <p:sp>
        <p:nvSpPr>
          <p:cNvPr id="7" name="TextBox 6"/>
          <p:cNvSpPr txBox="1"/>
          <p:nvPr/>
        </p:nvSpPr>
        <p:spPr>
          <a:xfrm>
            <a:off x="4204716" y="5230112"/>
            <a:ext cx="2819400" cy="5478423"/>
          </a:xfrm>
          <a:prstGeom prst="rect">
            <a:avLst/>
          </a:prstGeom>
          <a:noFill/>
        </p:spPr>
        <p:txBody>
          <a:bodyPr wrap="square" lIns="91440" tIns="45720" rIns="91440" bIns="45720" rtlCol="0" anchor="t">
            <a:spAutoFit/>
          </a:bodyPr>
          <a:lstStyle/>
          <a:p>
            <a:pPr algn="ctr"/>
            <a:r>
              <a:rPr lang="en-US" sz="2400" b="1" dirty="0">
                <a:latin typeface="Curlz MT"/>
              </a:rPr>
              <a:t>Important Dates:</a:t>
            </a:r>
            <a:endParaRPr lang="en-US" dirty="0"/>
          </a:p>
          <a:p>
            <a:pPr algn="ctr"/>
            <a:endParaRPr lang="en-US" sz="1800" dirty="0">
              <a:latin typeface="Calibri"/>
              <a:cs typeface="Calibri"/>
            </a:endParaRPr>
          </a:p>
          <a:p>
            <a:pPr marL="285750" indent="-285750">
              <a:buFont typeface="Arial"/>
              <a:buChar char="•"/>
            </a:pPr>
            <a:r>
              <a:rPr lang="en-US" sz="1800" b="1" dirty="0">
                <a:latin typeface="Bahnschrift Light" panose="020B0502040204020203" pitchFamily="34" charset="0"/>
                <a:cs typeface="Calibri"/>
                <a:sym typeface="Wingdings" panose="05000000000000000000" pitchFamily="2" charset="2"/>
              </a:rPr>
              <a:t>August 28: </a:t>
            </a:r>
            <a:r>
              <a:rPr lang="en-US" sz="1800" dirty="0">
                <a:latin typeface="Bahnschrift Light" panose="020B0502040204020203" pitchFamily="34" charset="0"/>
                <a:cs typeface="Calibri"/>
                <a:sym typeface="Wingdings" panose="05000000000000000000" pitchFamily="2" charset="2"/>
              </a:rPr>
              <a:t>Open House, 6:00-6:25pm</a:t>
            </a:r>
          </a:p>
          <a:p>
            <a:pPr marL="285750" indent="-285750">
              <a:buFont typeface="Arial"/>
              <a:buChar char="•"/>
            </a:pPr>
            <a:endParaRPr lang="en-US" sz="1800" dirty="0">
              <a:latin typeface="Bahnschrift Light" panose="020B0502040204020203" pitchFamily="34" charset="0"/>
              <a:cs typeface="Calibri"/>
              <a:sym typeface="Wingdings" panose="05000000000000000000" pitchFamily="2" charset="2"/>
            </a:endParaRPr>
          </a:p>
          <a:p>
            <a:pPr marL="285750" indent="-285750">
              <a:buFont typeface="Arial"/>
              <a:buChar char="•"/>
            </a:pPr>
            <a:r>
              <a:rPr lang="en-US" sz="1800" b="1" dirty="0">
                <a:latin typeface="Bahnschrift Light" panose="020B0502040204020203" pitchFamily="34" charset="0"/>
                <a:cs typeface="Calibri"/>
                <a:sym typeface="Wingdings" panose="05000000000000000000" pitchFamily="2" charset="2"/>
              </a:rPr>
              <a:t>September 1: </a:t>
            </a:r>
            <a:r>
              <a:rPr lang="en-US" sz="1800" dirty="0">
                <a:latin typeface="Bahnschrift Light" panose="020B0502040204020203" pitchFamily="34" charset="0"/>
                <a:cs typeface="Calibri"/>
                <a:sym typeface="Wingdings" panose="05000000000000000000" pitchFamily="2" charset="2"/>
              </a:rPr>
              <a:t>Labor Day; </a:t>
            </a:r>
            <a:r>
              <a:rPr lang="en-US" sz="1800" b="1" dirty="0">
                <a:latin typeface="Bahnschrift Light" panose="020B0502040204020203" pitchFamily="34" charset="0"/>
                <a:cs typeface="Calibri"/>
                <a:sym typeface="Wingdings" panose="05000000000000000000" pitchFamily="2" charset="2"/>
              </a:rPr>
              <a:t>No School</a:t>
            </a:r>
          </a:p>
          <a:p>
            <a:pPr marL="285750" indent="-285750">
              <a:buFont typeface="Arial"/>
              <a:buChar char="•"/>
            </a:pPr>
            <a:endParaRPr lang="en-US" sz="1800" b="1" dirty="0">
              <a:latin typeface="Bahnschrift Light" panose="020B0502040204020203" pitchFamily="34" charset="0"/>
              <a:cs typeface="Calibri"/>
              <a:sym typeface="Wingdings" panose="05000000000000000000" pitchFamily="2" charset="2"/>
            </a:endParaRPr>
          </a:p>
          <a:p>
            <a:pPr marL="285750" indent="-285750">
              <a:buFont typeface="Arial"/>
              <a:buChar char="•"/>
            </a:pPr>
            <a:r>
              <a:rPr lang="en-US" sz="1800" b="1" dirty="0">
                <a:latin typeface="Bahnschrift Light" panose="020B0502040204020203" pitchFamily="34" charset="0"/>
                <a:cs typeface="Calibri"/>
                <a:sym typeface="Wingdings" panose="05000000000000000000" pitchFamily="2" charset="2"/>
              </a:rPr>
              <a:t>September 5: </a:t>
            </a:r>
            <a:r>
              <a:rPr lang="en-US" sz="1800" dirty="0">
                <a:latin typeface="Bahnschrift Light" panose="020B0502040204020203" pitchFamily="34" charset="0"/>
                <a:cs typeface="Calibri"/>
                <a:sym typeface="Wingdings" panose="05000000000000000000" pitchFamily="2" charset="2"/>
              </a:rPr>
              <a:t>First Friday/Friendship Lunch</a:t>
            </a:r>
          </a:p>
          <a:p>
            <a:pPr marL="285750" indent="-285750">
              <a:buFont typeface="Arial" panose="020B0604020202020204" pitchFamily="34" charset="0"/>
              <a:buChar char="•"/>
            </a:pPr>
            <a:endParaRPr lang="en-US" sz="1800" dirty="0">
              <a:cs typeface="Calibri"/>
            </a:endParaRPr>
          </a:p>
          <a:p>
            <a:pPr marL="342900" indent="-342900">
              <a:buFont typeface="Arial" panose="020B0604020202020204" pitchFamily="34" charset="0"/>
              <a:buChar char="•"/>
            </a:pPr>
            <a:endParaRPr lang="en-US" b="1" dirty="0"/>
          </a:p>
          <a:p>
            <a:pPr marL="342900" indent="-342900">
              <a:buFont typeface="Arial" panose="020B0604020202020204" pitchFamily="34" charset="0"/>
              <a:buChar char="•"/>
            </a:pPr>
            <a:endParaRPr lang="en-US" b="1" dirty="0">
              <a:latin typeface="Calibri"/>
              <a:cs typeface="Calibri"/>
            </a:endParaRPr>
          </a:p>
          <a:p>
            <a:pPr marL="342900" indent="-342900">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endParaRPr lang="en-US" dirty="0">
              <a:latin typeface="Calibri" panose="020F0502020204030204" pitchFamily="34" charset="0"/>
              <a:cs typeface="Calibri" panose="020F0502020204030204" pitchFamily="34" charset="0"/>
            </a:endParaRPr>
          </a:p>
          <a:p>
            <a:pPr algn="ctr">
              <a:buFont typeface="Arial" pitchFamily="34" charset="0"/>
              <a:buChar char="•"/>
            </a:pPr>
            <a:endParaRPr lang="en-US" sz="2400" b="1" dirty="0">
              <a:latin typeface="Calibri"/>
              <a:cs typeface="Calibri"/>
            </a:endParaRPr>
          </a:p>
          <a:p>
            <a:pPr algn="ctr"/>
            <a:endParaRPr lang="en-US" sz="2400" dirty="0">
              <a:latin typeface="AR DARLING" pitchFamily="2" charset="0"/>
            </a:endParaRPr>
          </a:p>
        </p:txBody>
      </p:sp>
    </p:spTree>
    <p:extLst>
      <p:ext uri="{BB962C8B-B14F-4D97-AF65-F5344CB8AC3E}">
        <p14:creationId xmlns:p14="http://schemas.microsoft.com/office/powerpoint/2010/main" val="3037064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8A3865EE2494CB1B52755F41097F9" ma:contentTypeVersion="12" ma:contentTypeDescription="Create a new document." ma:contentTypeScope="" ma:versionID="7e21881e3a8567d06cbffed7558c01e1">
  <xsd:schema xmlns:xsd="http://www.w3.org/2001/XMLSchema" xmlns:xs="http://www.w3.org/2001/XMLSchema" xmlns:p="http://schemas.microsoft.com/office/2006/metadata/properties" xmlns:ns3="edf0d076-2bb9-4b88-96f6-bf602d095c95" xmlns:ns4="39e0da4a-82de-4426-9558-1fdbc4c26683" targetNamespace="http://schemas.microsoft.com/office/2006/metadata/properties" ma:root="true" ma:fieldsID="c1de3f32a91c6c169c9baf5b64ff22ca" ns3:_="" ns4:_="">
    <xsd:import namespace="edf0d076-2bb9-4b88-96f6-bf602d095c95"/>
    <xsd:import namespace="39e0da4a-82de-4426-9558-1fdbc4c266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f0d076-2bb9-4b88-96f6-bf602d095c9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9e0da4a-82de-4426-9558-1fdbc4c2668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B41A67-29F9-4134-8AAC-A10A07BD347F}">
  <ds:schemaRefs>
    <ds:schemaRef ds:uri="http://schemas.microsoft.com/office/2006/documentManagement/types"/>
    <ds:schemaRef ds:uri="http://purl.org/dc/elements/1.1/"/>
    <ds:schemaRef ds:uri="edf0d076-2bb9-4b88-96f6-bf602d095c95"/>
    <ds:schemaRef ds:uri="http://www.w3.org/XML/1998/namespace"/>
    <ds:schemaRef ds:uri="http://purl.org/dc/dcmitype/"/>
    <ds:schemaRef ds:uri="http://schemas.microsoft.com/office/2006/metadata/properties"/>
    <ds:schemaRef ds:uri="http://schemas.microsoft.com/office/infopath/2007/PartnerControls"/>
    <ds:schemaRef ds:uri="http://schemas.openxmlformats.org/package/2006/metadata/core-properties"/>
    <ds:schemaRef ds:uri="39e0da4a-82de-4426-9558-1fdbc4c26683"/>
    <ds:schemaRef ds:uri="http://purl.org/dc/terms/"/>
  </ds:schemaRefs>
</ds:datastoreItem>
</file>

<file path=customXml/itemProps2.xml><?xml version="1.0" encoding="utf-8"?>
<ds:datastoreItem xmlns:ds="http://schemas.openxmlformats.org/officeDocument/2006/customXml" ds:itemID="{56CDE11C-40CF-4B6B-B4B2-399444E0735B}">
  <ds:schemaRefs>
    <ds:schemaRef ds:uri="http://schemas.microsoft.com/sharepoint/v3/contenttype/forms"/>
  </ds:schemaRefs>
</ds:datastoreItem>
</file>

<file path=customXml/itemProps3.xml><?xml version="1.0" encoding="utf-8"?>
<ds:datastoreItem xmlns:ds="http://schemas.openxmlformats.org/officeDocument/2006/customXml" ds:itemID="{8E2C1312-B875-4B3C-9645-D31F8803B2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f0d076-2bb9-4b88-96f6-bf602d095c95"/>
    <ds:schemaRef ds:uri="39e0da4a-82de-4426-9558-1fdbc4c266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623</TotalTime>
  <Words>279</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DARLING</vt:lpstr>
      <vt:lpstr>Arial</vt:lpstr>
      <vt:lpstr>Bahnschrift Light</vt:lpstr>
      <vt:lpstr>Calibri</vt:lpstr>
      <vt:lpstr>Cambria</vt:lpstr>
      <vt:lpstr>Curlz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dc:creator>
  <cp:lastModifiedBy>Deason, Renee</cp:lastModifiedBy>
  <cp:revision>164</cp:revision>
  <cp:lastPrinted>2024-08-23T12:11:23Z</cp:lastPrinted>
  <dcterms:created xsi:type="dcterms:W3CDTF">2015-07-01T02:16:27Z</dcterms:created>
  <dcterms:modified xsi:type="dcterms:W3CDTF">2025-08-22T11:05:16Z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0x010100BB18A3865EE2494CB1B52755F41097F9</vt:lpwstr>
  </property>
</Properties>
</file>