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>
      <p:cViewPr varScale="1">
        <p:scale>
          <a:sx n="99" d="100"/>
          <a:sy n="99" d="100"/>
        </p:scale>
        <p:origin x="78" y="2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9C733-D650-4702-9419-907067A80580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1919D-A4D6-431F-B166-07D4C4D67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30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3T19:00:18.3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10696 8298 0,'0'0'63,"0"0"-48,0 32 1,0-32-16,-32 64 16,32-64-1,-32 33-15,32-33 16,-65 32-16,65 0 15,0 1-15,0-33 16,0 32-16,-32 0 16,32-32-16,-32 32 15,32-32-15,-33 33 16,33-1-16,-32 33 15,0-65-15,32 32 16,-65 0-16,65 0 16,-32 1-16,32-1 15,0-32-15,-33 0 16,33 32-16,-32-32 15,0 33-15,32-33 16,0 32-16,-33 0 16,33-32-16,-32 33 15,0-33-15,32 32 16,-33 0-16,33 0 15,0-32-15,-32 0 16,0 33-16,-1-1 16,1 33-1,0-65-15,0 64 16,-33-64-16,33 97 15,-33-97-15,65 65 16,-32-65-16,-1 32 16,33 0-16,-32-32 15,32 32-15,0-32 16,0 33-16,-32-1 15,-1-32-15,33 32 32</inkml:trace>
  <inkml:trace contextRef="#ctx0" brushRef="#br0" timeOffset="1375.7248">19777 8427 0,'-32'0'31,"-1"0"-31,1 0 15,-65 32-15,33 33 16,-66-33-16,33 65 16,-32-33-16,64-64 15,1 33-15,-1-1 16,1 0-16,31-32 15,1 0-15,32 32 16,0-32-16,-32 33 16,-1-1-1,1-32 1,0 65-16,-33-33 15,33 0-15,-1 33 16,1-65-16,0 64 16,32-64-16,-33 0 15,33 65-15,-64-65 16,64 32-1,0-32-15,-65 33 16,65-1-16,0-32 16,-64 0-16,64 32 15,0-32-15,-33 32 16,33 1-16,-32-33 31,0 0-15,32 0 15,0 0-31,-33 0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3T19:01:52.1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17321 8491 0,'0'0'47,"0"33"-47,-32-33 15,32 0 1,-65 0 0,65 0-16,-32 32 15,0 0-15,-1-32 16,33 0-16,-32 32 15,0 1-15,-1-33 16,33 0-16,-32 32 16,32-32-16,-65 32 15,65-32-15,-32 33 16,0-33-16,-1 32 15,1-32-15,32 32 16,-65 0 0,65-32-16,-32 0 15,0 0-15,-1 0 16,1 33-16,0-33 15,32 0-15,-65 32 16,65-32-16,-32 0 16,32 0-16,-32 65 15,-1-65-15,1 0 16,32 0-16,-32 0 15,-1 0-15,33 32 16,-32 0-16,0-32 16,-1 33-16,33-33 15,-32 32-15,-33 0 16,33-32-16,0 32 15,-1 1-15,1-33 16,0 32-16,0-32 16,-33 0-16</inkml:trace>
  <inkml:trace contextRef="#ctx0" brushRef="#br0" timeOffset="1359.728">21619 8524 0,'0'0'31,"-32"0"-31,-1 32 16,-31 32-16,-1-31 16,1 31-16,-1-31 15,0-1-15,33 0 16,-33 0-16,65-32 15,-64 33-15,64-33 16,-33 32-16,1 0 16,0-32-16,-1 33 15,33-1-15,-32-32 16,0 32-16,32-32 15,0 0-15,-32 33 16,-1-33 0,33 0-16,-32 32 15,32-32-15,-32 32 16,-1 0-1,1 1-15,32-33 16,-32 0 0,32 32-16,-33-32 15,33 0 1,-32 32-16,0 1 15,-1-33-15,33 32 16,-32-32-16,32 0 16,-32 32-1,32 0 16,-33-32-31,33 33 63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3T19:03:35.0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11537 11849 0,'0'0'47,"-33"33"-47,33-33 15,0 32 1,-32-32-16,32 0 16,-32 32-1,32-32-15,0 65 16,0-65-16,-65 0 15,65 32-15,0-32 16,-32 32 0,32 1-16,-33-33 15,1 32-15,32-32 16,0 32-16,-32 0 15,32-32-15,0 33 16,-33-33-16,1 32 16,32-32-16,-32 65 15,32-65 1,0 32-16,0-32 15,-32 64-15,-1-64 16,33 65-16,-32-33 16,32 1-1,0-33-15,0 32 16,-32 0-16,32 0 15,-33 33-15,33-33 16,0 1-16,-32-33 16,32 32-16,0 0 15,0 1 1,-32-33-16,32 0 15,0 32 1,0-32 0</inkml:trace>
  <inkml:trace contextRef="#ctx0" brushRef="#br0" timeOffset="1184">12118 13496 0,'0'0'31,"-32"0"-15,32 32-1,-32-32-15,-1 33 16,1-1 0,32-32-16,0 32 31,-32 0-31,-1-32 15,33 0-15,-32 33 16,32-33-16,0 32 16,-32 0-16,-1 33 15,1-65-15,0 32 16,32-32-16,-32 32 15,32 1 1,-33-33-16,33 32 16,-32-32-16,32 32 15,0 1-15,0-33 16,-32 32-1,-1 0-15,1 0 16,0 33-16,32-65 16,0 32-16,0 1 15,-33-33-15,33 32 16,0-32-1,0 32-15,-32 0 16,0-32 0,32 33-1,0-33 1,-33 32-1,33 0 1,0-32 62,0 0-78,33 0 16</inkml:trace>
  <inkml:trace contextRef="#ctx0" brushRef="#br0" timeOffset="2336">13443 11591 0,'0'0'78,"0"0"-78,0 32 16,0 1-16,0-1 15,0 0 1,0 0-1,0-32-15,-32 33 16,32-33-16,0 32 16,0-32-16,0 32 15,0 1 1,-32-33-16,32 0 15,0 32 1,0-32 0,0 32-16,-33-32 15,33 32-15,0-32 16,0 33-1,-32-33-15,32 32 16,0-32-16,0 32 16,-32 1-16,32-33 31,0 32-31,0-32 15,0 32-15,0 0 16,0-32 0,0 33-1,-33-33 1,33 0-16,0 32 15,0-32 1,0 32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3T19:06:19.7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10390 8298 0,'0'0'63,"0"0"-48,0 32 1,0-32-16,-24 64 16,24-64-1,-24 33-15,24-33 16,-47 32-16,47 0 15,0 1-15,0-33 16,0 32-16,-23 0 16,23-32-16,-24 32 15,24-32-15,-23 33 16,23-1-16,-24 33 15,1-65-15,23 32 16,-47 0-16,47 0 16,-24 1-16,24-1 15,0-32-15,-24 0 16,24 32-16,-23-32 15,-1 33-15,24-33 16,0 32-16,-23 0 16,23-32-16,-24 33 15,1-33-15,23 32 16,-24 0-16,24 0 15,0-32-15,-23 0 16,-1 33-16,0-1 16,1 33-1,-1-65-15,1 64 16,-24-64-16,23 97 15,-23-97-15,47 65 16,-24-65-16,1 32 16,23 0-16,-24-32 15,24 32-15,0-32 16,0 33-16,-23-1 15,-1-32-15,24 32 32</inkml:trace>
  <inkml:trace contextRef="#ctx0" brushRef="#br0" timeOffset="1">17007 8427 0,'-23'0'31,"-1"0"-31,1 0 15,-48 32-15,24 33 16,-47-33-16,23 65 16,-23-33-16,47-64 15,0 33-15,0-1 16,-1 0-16,25-32 15,-1 0-15,24 32 16,0-32-16,-23 33 16,-1-1-1,1-32 1,-1 65-16,-23-33 15,24 0-15,-1 33 16,0-65-16,1 64 16,23-64-16,-24 0 15,24 65-15,-47-65 16,47 32-1,0-32-15,-47 33 16,47-1-16,0-32 16,-47 0-16,47 32 15,0-32-15,-24 32 16,24 1-16,-23-33 31,-1 0-15,24 0 15,0 0-31,-23 0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3T19:06:19.7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17321 8491 0,'0'0'47,"0"33"-47,-32-33 15,32 0 1,-65 0 0,65 0-16,-32 32 15,0 0-15,-1-32 16,33 0-16,-32 32 15,0 1-15,-1-33 16,33 0-16,-32 32 16,32-32-16,-65 32 15,65-32-15,-32 33 16,0-33-16,-1 32 15,1-32-15,32 32 16,-65 0 0,65-32-16,-32 0 15,0 0-15,-1 0 16,1 33-16,0-33 15,32 0-15,-65 32 16,65-32-16,-32 0 16,32 0-16,-32 65 15,-1-65-15,1 0 16,32 0-16,-32 0 15,-1 0-15,33 32 16,-32 0-16,0-32 16,-1 33-16,33-33 15,-32 32-15,-33 0 16,33-32-16,0 32 15,-1 1-15,1-33 16,0 32-16,0-32 16,-33 0-16</inkml:trace>
  <inkml:trace contextRef="#ctx0" brushRef="#br0" timeOffset="1">21619 8524 0,'0'0'31,"-32"0"-31,-1 32 16,-31 32-16,-1-31 16,1 31-16,-1-31 15,0-1-15,33 0 16,-33 0-16,65-32 15,-64 33-15,64-33 16,-33 32-16,1 0 16,0-32-16,-1 33 15,33-1-15,-32-32 16,0 32-16,32-32 15,0 0-15,-32 33 16,-1-33 0,33 0-16,-32 32 15,32-32-15,-32 32 16,-1 0-1,1 1-15,32-33 16,-32 0 0,32 32-16,-33-32 15,33 0 1,-32 32-16,0 1 15,-1-33-15,33 32 16,-32-32-16,32 0 16,-32 32-1,32 0 16,-33-32-31,33 33 63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3T19:34:37.9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11924 16402 0,'0'0'31,"0"0"-15,0 32-16,-32 0 15,0 33 1,32-33-16,-33 1 15,33 31-15,-32-64 16,0 65-16,0-65 16,32 32-16,-33 0 15,33 1-15,-32-33 16,0 32-16,32-32 15,0 32-15,-33 1 16,33-1-16,0-32 16,-32 64-16,0-64 15,32 33-15,0-33 16,0 32-16,-33 0 15,1 1 1,0-33 0,32 64-1,-33-64-15,33 0 16,0 32-1,0-32 1,0 0 0,0 33-1,0-1 16,0-32-15</inkml:trace>
  <inkml:trace contextRef="#ctx0" brushRef="#br0" timeOffset="807">11698 17952 0,'0'0'16,"0"0"-16,-32 32 16,32 0-16,-65 1 15,65-1-15,-64 32 16,31 1-16,1-33 15,0 33-15,-1-1 16,-31 1-16,31 0 16,1-33-16,0-32 15,32 32-15,0-32 16,0 33-16,-33-33 15,1 32-15,32 0 16,0-32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14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2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2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8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5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4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2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0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DEC22-4E77-4670-B94D-89645A292C15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ABE5-3A25-4D9D-85AA-5969C4108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9.emf"/><Relationship Id="rId3" Type="http://schemas.openxmlformats.org/officeDocument/2006/relationships/oleObject" Target="../embeddings/oleObject25.bin"/><Relationship Id="rId21" Type="http://schemas.openxmlformats.org/officeDocument/2006/relationships/customXml" Target="../ink/ink6.xml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3.wmf"/><Relationship Id="rId17" Type="http://schemas.openxmlformats.org/officeDocument/2006/relationships/customXml" Target="../ink/ink5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e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6.wmf"/><Relationship Id="rId5" Type="http://schemas.openxmlformats.org/officeDocument/2006/relationships/oleObject" Target="../embeddings/oleObject26.bin"/><Relationship Id="rId15" Type="http://schemas.openxmlformats.org/officeDocument/2006/relationships/customXml" Target="../ink/ink4.xml"/><Relationship Id="rId23" Type="http://schemas.openxmlformats.org/officeDocument/2006/relationships/oleObject" Target="../embeddings/oleObject32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4.wmf"/><Relationship Id="rId22" Type="http://schemas.openxmlformats.org/officeDocument/2006/relationships/image" Target="../media/image4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3" Type="http://schemas.openxmlformats.org/officeDocument/2006/relationships/image" Target="../media/image11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13" Type="http://schemas.openxmlformats.org/officeDocument/2006/relationships/customXml" Target="../ink/ink3.xml"/><Relationship Id="rId3" Type="http://schemas.openxmlformats.org/officeDocument/2006/relationships/oleObject" Target="../embeddings/oleObject21.bin"/><Relationship Id="rId7" Type="http://schemas.openxmlformats.org/officeDocument/2006/relationships/customXml" Target="../ink/ink1.xml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9.emf"/><Relationship Id="rId4" Type="http://schemas.openxmlformats.org/officeDocument/2006/relationships/image" Target="../media/image24.wmf"/><Relationship Id="rId9" Type="http://schemas.openxmlformats.org/officeDocument/2006/relationships/customXml" Target="../ink/ink2.xml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2.3 Increasing and Decreasing Functions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Average Rate of Change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143000"/>
            <a:ext cx="8646815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Linear Functions have a constant rate of change. 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Let f(x) = 5x – 10.  Find the average rate of change between x = 4 and x = 8.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Between x = a and x = a + h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609637"/>
              </p:ext>
            </p:extLst>
          </p:nvPr>
        </p:nvGraphicFramePr>
        <p:xfrm>
          <a:off x="728663" y="2743200"/>
          <a:ext cx="20335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3" imgW="774360" imgH="393480" progId="Equation.DSMT4">
                  <p:embed/>
                </p:oleObj>
              </mc:Choice>
              <mc:Fallback>
                <p:oleObj name="Equation" r:id="rId3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8663" y="2743200"/>
                        <a:ext cx="2033587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679296"/>
              </p:ext>
            </p:extLst>
          </p:nvPr>
        </p:nvGraphicFramePr>
        <p:xfrm>
          <a:off x="2729702" y="2743200"/>
          <a:ext cx="1600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29702" y="2743200"/>
                        <a:ext cx="1600200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256634"/>
              </p:ext>
            </p:extLst>
          </p:nvPr>
        </p:nvGraphicFramePr>
        <p:xfrm>
          <a:off x="4229100" y="2743200"/>
          <a:ext cx="900113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7" imgW="342720" imgH="393480" progId="Equation.DSMT4">
                  <p:embed/>
                </p:oleObj>
              </mc:Choice>
              <mc:Fallback>
                <p:oleObj name="Equation" r:id="rId7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9100" y="2743200"/>
                        <a:ext cx="900113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768142"/>
              </p:ext>
            </p:extLst>
          </p:nvPr>
        </p:nvGraphicFramePr>
        <p:xfrm>
          <a:off x="5048250" y="2955925"/>
          <a:ext cx="6334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9" imgW="241200" imgH="177480" progId="Equation.DSMT4">
                  <p:embed/>
                </p:oleObj>
              </mc:Choice>
              <mc:Fallback>
                <p:oleObj name="Equation" r:id="rId9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48250" y="2955925"/>
                        <a:ext cx="633413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029720"/>
              </p:ext>
            </p:extLst>
          </p:nvPr>
        </p:nvGraphicFramePr>
        <p:xfrm>
          <a:off x="439783" y="4940302"/>
          <a:ext cx="2667000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11" imgW="1015920" imgH="419040" progId="Equation.DSMT4">
                  <p:embed/>
                </p:oleObj>
              </mc:Choice>
              <mc:Fallback>
                <p:oleObj name="Equation" r:id="rId11" imgW="1015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9783" y="4940302"/>
                        <a:ext cx="2667000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144266"/>
              </p:ext>
            </p:extLst>
          </p:nvPr>
        </p:nvGraphicFramePr>
        <p:xfrm>
          <a:off x="3463925" y="4940300"/>
          <a:ext cx="4100513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13" imgW="1562040" imgH="393480" progId="Equation.DSMT4">
                  <p:embed/>
                </p:oleObj>
              </mc:Choice>
              <mc:Fallback>
                <p:oleObj name="Equation" r:id="rId13" imgW="1562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63925" y="4940300"/>
                        <a:ext cx="4100513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3886200" y="4984119"/>
              <a:ext cx="2679570" cy="5115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876840" y="4974759"/>
                <a:ext cx="2698291" cy="53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5163274" y="5071059"/>
              <a:ext cx="2071080" cy="3376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153914" y="5061699"/>
                <a:ext cx="2089800" cy="356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52282"/>
              </p:ext>
            </p:extLst>
          </p:nvPr>
        </p:nvGraphicFramePr>
        <p:xfrm>
          <a:off x="3463925" y="5761832"/>
          <a:ext cx="900112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19" imgW="342720" imgH="393480" progId="Equation.DSMT4">
                  <p:embed/>
                </p:oleObj>
              </mc:Choice>
              <mc:Fallback>
                <p:oleObj name="Equation" r:id="rId19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463925" y="5761832"/>
                        <a:ext cx="900112" cy="1033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6" name="Ink 15"/>
              <p14:cNvContentPartPr/>
              <p14:nvPr/>
            </p14:nvContentPartPr>
            <p14:xfrm>
              <a:off x="4025160" y="5904720"/>
              <a:ext cx="267840" cy="81396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015800" y="5895360"/>
                <a:ext cx="286560" cy="8326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414869"/>
              </p:ext>
            </p:extLst>
          </p:nvPr>
        </p:nvGraphicFramePr>
        <p:xfrm>
          <a:off x="4540250" y="6073775"/>
          <a:ext cx="6334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23" imgW="241200" imgH="177480" progId="Equation.DSMT4">
                  <p:embed/>
                </p:oleObj>
              </mc:Choice>
              <mc:Fallback>
                <p:oleObj name="Equation" r:id="rId23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540250" y="6073775"/>
                        <a:ext cx="633413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514181" y="5986176"/>
            <a:ext cx="1685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 </a:t>
            </a:r>
            <a:r>
              <a:rPr lang="en-US" sz="3200" dirty="0" smtClean="0">
                <a:solidFill>
                  <a:srgbClr val="0000FF"/>
                </a:solidFill>
              </a:rPr>
              <a:t>Why?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 smtClean="0"/>
              <a:t>Homework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421" y="2286000"/>
            <a:ext cx="7886700" cy="1828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Pg. 179 </a:t>
            </a:r>
          </a:p>
          <a:p>
            <a:pPr marL="0" indent="0">
              <a:buNone/>
            </a:pPr>
            <a:r>
              <a:rPr lang="en-US" sz="5400" dirty="0" smtClean="0"/>
              <a:t># 1,3,5-27 odd,31,33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896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Inc or Dec Functions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046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(always look at the graph from </a:t>
            </a:r>
            <a:r>
              <a:rPr lang="en-US" sz="2800" b="1" i="1" dirty="0" smtClean="0">
                <a:solidFill>
                  <a:srgbClr val="00B050"/>
                </a:solidFill>
              </a:rPr>
              <a:t>left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to </a:t>
            </a:r>
            <a:r>
              <a:rPr lang="en-US" sz="2800" b="1" i="1" dirty="0" smtClean="0">
                <a:solidFill>
                  <a:srgbClr val="00B050"/>
                </a:solidFill>
              </a:rPr>
              <a:t>right</a:t>
            </a:r>
            <a:r>
              <a:rPr lang="en-US" sz="2800" dirty="0" smtClean="0"/>
              <a:t>.)</a:t>
            </a:r>
          </a:p>
          <a:p>
            <a:r>
              <a:rPr lang="en-US" sz="2800" dirty="0" smtClean="0"/>
              <a:t>The function is </a:t>
            </a:r>
            <a:r>
              <a:rPr lang="en-US" sz="2800" dirty="0" smtClean="0">
                <a:solidFill>
                  <a:srgbClr val="FF0000"/>
                </a:solidFill>
              </a:rPr>
              <a:t>increasing</a:t>
            </a:r>
            <a:r>
              <a:rPr lang="en-US" sz="2800" dirty="0" smtClean="0"/>
              <a:t> when the graph </a:t>
            </a:r>
            <a:r>
              <a:rPr lang="en-US" sz="2800" dirty="0" smtClean="0">
                <a:solidFill>
                  <a:srgbClr val="FF0000"/>
                </a:solidFill>
              </a:rPr>
              <a:t>rises</a:t>
            </a:r>
            <a:r>
              <a:rPr lang="en-US" sz="2800" dirty="0" smtClean="0"/>
              <a:t> and it is </a:t>
            </a:r>
            <a:r>
              <a:rPr lang="en-US" sz="2800" dirty="0" smtClean="0">
                <a:solidFill>
                  <a:srgbClr val="0000FF"/>
                </a:solidFill>
              </a:rPr>
              <a:t>decreasing</a:t>
            </a:r>
            <a:r>
              <a:rPr lang="en-US" sz="2800" dirty="0" smtClean="0"/>
              <a:t> when the graph </a:t>
            </a:r>
            <a:r>
              <a:rPr lang="en-US" sz="2800" dirty="0" smtClean="0">
                <a:solidFill>
                  <a:srgbClr val="0000FF"/>
                </a:solidFill>
              </a:rPr>
              <a:t>falls</a:t>
            </a:r>
            <a:r>
              <a:rPr lang="en-US" sz="2800" dirty="0" smtClean="0"/>
              <a:t>. 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 descr="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8126" y="2340009"/>
            <a:ext cx="6047747" cy="3381375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70657"/>
              </p:ext>
            </p:extLst>
          </p:nvPr>
        </p:nvGraphicFramePr>
        <p:xfrm>
          <a:off x="778844" y="5633636"/>
          <a:ext cx="19669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4" imgW="749160" imgH="190440" progId="Equation.DSMT4">
                  <p:embed/>
                </p:oleObj>
              </mc:Choice>
              <mc:Fallback>
                <p:oleObj name="Equation" r:id="rId4" imgW="7491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844" y="5633636"/>
                        <a:ext cx="1966913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988142"/>
              </p:ext>
            </p:extLst>
          </p:nvPr>
        </p:nvGraphicFramePr>
        <p:xfrm>
          <a:off x="778844" y="6117206"/>
          <a:ext cx="20335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6" imgW="774360" imgH="203040" progId="Equation.DSMT4">
                  <p:embed/>
                </p:oleObj>
              </mc:Choice>
              <mc:Fallback>
                <p:oleObj name="Equation" r:id="rId6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8844" y="6117206"/>
                        <a:ext cx="2033588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000498"/>
              </p:ext>
            </p:extLst>
          </p:nvPr>
        </p:nvGraphicFramePr>
        <p:xfrm>
          <a:off x="2779094" y="5585026"/>
          <a:ext cx="10334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79094" y="5585026"/>
                        <a:ext cx="103346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688099"/>
              </p:ext>
            </p:extLst>
          </p:nvPr>
        </p:nvGraphicFramePr>
        <p:xfrm>
          <a:off x="2812432" y="6133699"/>
          <a:ext cx="10334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0" imgW="393480" imgH="203040" progId="Equation.DSMT4">
                  <p:embed/>
                </p:oleObj>
              </mc:Choice>
              <mc:Fallback>
                <p:oleObj name="Equation" r:id="rId10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12432" y="6133699"/>
                        <a:ext cx="103346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882526"/>
              </p:ext>
            </p:extLst>
          </p:nvPr>
        </p:nvGraphicFramePr>
        <p:xfrm>
          <a:off x="3822180" y="5585026"/>
          <a:ext cx="11001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2" imgW="419040" imgH="203040" progId="Equation.DSMT4">
                  <p:embed/>
                </p:oleObj>
              </mc:Choice>
              <mc:Fallback>
                <p:oleObj name="Equation" r:id="rId12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822180" y="5585026"/>
                        <a:ext cx="1100137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5157" y="914400"/>
            <a:ext cx="8913686" cy="51442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Ex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349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graph gives the weight W of a person at age x.  Determine the intervals on which the function is increasing and decreasing.  </a:t>
            </a:r>
            <a:endParaRPr lang="en-US" sz="2800" dirty="0"/>
          </a:p>
        </p:txBody>
      </p:sp>
      <p:pic>
        <p:nvPicPr>
          <p:cNvPr id="4" name="Picture 3" descr="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468" y="2362200"/>
            <a:ext cx="5455456" cy="312420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660861"/>
              </p:ext>
            </p:extLst>
          </p:nvPr>
        </p:nvGraphicFramePr>
        <p:xfrm>
          <a:off x="914400" y="5486400"/>
          <a:ext cx="19669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4" imgW="749160" imgH="190440" progId="Equation.DSMT4">
                  <p:embed/>
                </p:oleObj>
              </mc:Choice>
              <mc:Fallback>
                <p:oleObj name="Equation" r:id="rId4" imgW="7491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5486400"/>
                        <a:ext cx="1966913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318598"/>
              </p:ext>
            </p:extLst>
          </p:nvPr>
        </p:nvGraphicFramePr>
        <p:xfrm>
          <a:off x="914400" y="5969970"/>
          <a:ext cx="20335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6" imgW="774360" imgH="203040" progId="Equation.DSMT4">
                  <p:embed/>
                </p:oleObj>
              </mc:Choice>
              <mc:Fallback>
                <p:oleObj name="Equation" r:id="rId6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5969970"/>
                        <a:ext cx="2033588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402615"/>
              </p:ext>
            </p:extLst>
          </p:nvPr>
        </p:nvGraphicFramePr>
        <p:xfrm>
          <a:off x="2881313" y="5437188"/>
          <a:ext cx="11001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8" imgW="419040" imgH="203040" progId="Equation.DSMT4">
                  <p:embed/>
                </p:oleObj>
              </mc:Choice>
              <mc:Fallback>
                <p:oleObj name="Equation" r:id="rId8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81313" y="5437188"/>
                        <a:ext cx="1100137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722170"/>
              </p:ext>
            </p:extLst>
          </p:nvPr>
        </p:nvGraphicFramePr>
        <p:xfrm>
          <a:off x="3917731" y="5437188"/>
          <a:ext cx="12668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10" imgW="482400" imgH="203040" progId="Equation.DSMT4">
                  <p:embed/>
                </p:oleObj>
              </mc:Choice>
              <mc:Fallback>
                <p:oleObj name="Equation" r:id="rId10" imgW="482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17731" y="5437188"/>
                        <a:ext cx="12668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630926"/>
              </p:ext>
            </p:extLst>
          </p:nvPr>
        </p:nvGraphicFramePr>
        <p:xfrm>
          <a:off x="2881313" y="5981215"/>
          <a:ext cx="13001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12" imgW="495000" imgH="203040" progId="Equation.DSMT4">
                  <p:embed/>
                </p:oleObj>
              </mc:Choice>
              <mc:Fallback>
                <p:oleObj name="Equation" r:id="rId12" imgW="495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81313" y="5981215"/>
                        <a:ext cx="130016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Average Rate of Change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5364163"/>
          </a:xfrm>
        </p:spPr>
        <p:txBody>
          <a:bodyPr/>
          <a:lstStyle/>
          <a:p>
            <a:r>
              <a:rPr lang="en-US" sz="2400" dirty="0" smtClean="0"/>
              <a:t>The graph below shows the distance traveled every few minutes.  </a:t>
            </a:r>
            <a:endParaRPr lang="en-US" sz="2400" dirty="0"/>
          </a:p>
          <a:p>
            <a:r>
              <a:rPr lang="en-US" sz="2400" dirty="0" smtClean="0"/>
              <a:t>Distance(y) is a function of time(x).</a:t>
            </a:r>
          </a:p>
          <a:p>
            <a:endParaRPr lang="en-US" sz="2400" dirty="0"/>
          </a:p>
          <a:p>
            <a:r>
              <a:rPr lang="en-US" sz="2400" dirty="0" smtClean="0"/>
              <a:t>Find the average speed between 1:00 and 4:00 and then between 1:00 and 3:00.</a:t>
            </a:r>
          </a:p>
          <a:p>
            <a:endParaRPr lang="en-US" sz="2400" dirty="0"/>
          </a:p>
          <a:p>
            <a:pPr lvl="8"/>
            <a:r>
              <a:rPr lang="en-US" sz="1800" dirty="0" smtClean="0"/>
              <a:t>Ave speed is different over different time intervals.  </a:t>
            </a:r>
          </a:p>
          <a:p>
            <a:endParaRPr lang="en-US" sz="2400" dirty="0"/>
          </a:p>
        </p:txBody>
      </p:sp>
      <p:pic>
        <p:nvPicPr>
          <p:cNvPr id="4" name="Picture 3" descr="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0"/>
            <a:ext cx="3505200" cy="257048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936063"/>
              </p:ext>
            </p:extLst>
          </p:nvPr>
        </p:nvGraphicFramePr>
        <p:xfrm>
          <a:off x="4953000" y="2720182"/>
          <a:ext cx="12001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4" imgW="457200" imgH="203040" progId="Equation.DSMT4">
                  <p:embed/>
                </p:oleObj>
              </mc:Choice>
              <mc:Fallback>
                <p:oleObj name="Equation" r:id="rId4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53000" y="2720182"/>
                        <a:ext cx="12001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251896"/>
              </p:ext>
            </p:extLst>
          </p:nvPr>
        </p:nvGraphicFramePr>
        <p:xfrm>
          <a:off x="1908175" y="3044825"/>
          <a:ext cx="15001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6" imgW="571320" imgH="203040" progId="Equation.DSMT4">
                  <p:embed/>
                </p:oleObj>
              </mc:Choice>
              <mc:Fallback>
                <p:oleObj name="Equation" r:id="rId6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08175" y="3044825"/>
                        <a:ext cx="1500188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Ave rate of Change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Used for:</a:t>
            </a:r>
          </a:p>
          <a:p>
            <a:pPr lvl="1"/>
            <a:r>
              <a:rPr lang="en-US" sz="2800" dirty="0" smtClean="0"/>
              <a:t>To determine how quickly the temperature is dropping as a storm approaches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How fast revenues inc from the sale of a new product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Etc.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65126"/>
            <a:ext cx="8382000" cy="60268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</a:t>
            </a:r>
            <a:br>
              <a:rPr lang="en-US" sz="4000" dirty="0" smtClean="0"/>
            </a:br>
            <a:r>
              <a:rPr lang="en-US" sz="4000" dirty="0" smtClean="0"/>
              <a:t>f(x) = (x – 3)</a:t>
            </a:r>
            <a:r>
              <a:rPr lang="en-US" sz="4000" baseline="30000" dirty="0" smtClean="0"/>
              <a:t>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Find the average rate of change between </a:t>
            </a:r>
            <a:br>
              <a:rPr lang="en-US" sz="3200" dirty="0" smtClean="0"/>
            </a:br>
            <a:r>
              <a:rPr lang="en-US" sz="3200" dirty="0" smtClean="0"/>
              <a:t>x = 1 and x = 3.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between x = 4 and x = 7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827058"/>
              </p:ext>
            </p:extLst>
          </p:nvPr>
        </p:nvGraphicFramePr>
        <p:xfrm>
          <a:off x="762000" y="2743200"/>
          <a:ext cx="1966912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3" imgW="749160" imgH="393480" progId="Equation.DSMT4">
                  <p:embed/>
                </p:oleObj>
              </mc:Choice>
              <mc:Fallback>
                <p:oleObj name="Equation" r:id="rId3" imgW="749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743200"/>
                        <a:ext cx="1966912" cy="1033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626933"/>
              </p:ext>
            </p:extLst>
          </p:nvPr>
        </p:nvGraphicFramePr>
        <p:xfrm>
          <a:off x="2862262" y="2743200"/>
          <a:ext cx="12334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5" imgW="469800" imgH="393480" progId="Equation.DSMT4">
                  <p:embed/>
                </p:oleObj>
              </mc:Choice>
              <mc:Fallback>
                <p:oleObj name="Equation" r:id="rId5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62262" y="2743200"/>
                        <a:ext cx="1233487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304750"/>
              </p:ext>
            </p:extLst>
          </p:nvPr>
        </p:nvGraphicFramePr>
        <p:xfrm>
          <a:off x="4103688" y="2743200"/>
          <a:ext cx="93662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7" imgW="355320" imgH="393480" progId="Equation.DSMT4">
                  <p:embed/>
                </p:oleObj>
              </mc:Choice>
              <mc:Fallback>
                <p:oleObj name="Equation" r:id="rId7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03688" y="2743200"/>
                        <a:ext cx="936625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056219"/>
              </p:ext>
            </p:extLst>
          </p:nvPr>
        </p:nvGraphicFramePr>
        <p:xfrm>
          <a:off x="4932363" y="2971800"/>
          <a:ext cx="8667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9" imgW="330120" imgH="164880" progId="Equation.DSMT4">
                  <p:embed/>
                </p:oleObj>
              </mc:Choice>
              <mc:Fallback>
                <p:oleObj name="Equation" r:id="rId9" imgW="3301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32363" y="2971800"/>
                        <a:ext cx="866775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195878"/>
              </p:ext>
            </p:extLst>
          </p:nvPr>
        </p:nvGraphicFramePr>
        <p:xfrm>
          <a:off x="712788" y="4905375"/>
          <a:ext cx="206692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2788" y="4905375"/>
                        <a:ext cx="2066925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595451"/>
              </p:ext>
            </p:extLst>
          </p:nvPr>
        </p:nvGraphicFramePr>
        <p:xfrm>
          <a:off x="2813050" y="4905375"/>
          <a:ext cx="13335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13" imgW="507960" imgH="393480" progId="Equation.DSMT4">
                  <p:embed/>
                </p:oleObj>
              </mc:Choice>
              <mc:Fallback>
                <p:oleObj name="Equation" r:id="rId13" imgW="507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13050" y="4905375"/>
                        <a:ext cx="1333500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481375"/>
              </p:ext>
            </p:extLst>
          </p:nvPr>
        </p:nvGraphicFramePr>
        <p:xfrm>
          <a:off x="4138613" y="4905375"/>
          <a:ext cx="868362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15" imgW="330120" imgH="393480" progId="Equation.DSMT4">
                  <p:embed/>
                </p:oleObj>
              </mc:Choice>
              <mc:Fallback>
                <p:oleObj name="Equation" r:id="rId15" imgW="330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138613" y="4905375"/>
                        <a:ext cx="868362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891828"/>
              </p:ext>
            </p:extLst>
          </p:nvPr>
        </p:nvGraphicFramePr>
        <p:xfrm>
          <a:off x="5048250" y="5181600"/>
          <a:ext cx="6334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17" imgW="241200" imgH="177480" progId="Equation.DSMT4">
                  <p:embed/>
                </p:oleObj>
              </mc:Choice>
              <mc:Fallback>
                <p:oleObj name="Equation" r:id="rId17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48250" y="5181600"/>
                        <a:ext cx="633413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g(x) = x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 + 6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Find the average rate of change between </a:t>
            </a:r>
            <a:br>
              <a:rPr lang="en-US" sz="3200" dirty="0" smtClean="0"/>
            </a:br>
            <a:r>
              <a:rPr lang="en-US" sz="3200" dirty="0" smtClean="0"/>
              <a:t>x = y and x = y + d (d cannot = 0)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573355"/>
              </p:ext>
            </p:extLst>
          </p:nvPr>
        </p:nvGraphicFramePr>
        <p:xfrm>
          <a:off x="384493" y="2938462"/>
          <a:ext cx="2667000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1015920" imgH="419040" progId="Equation.DSMT4">
                  <p:embed/>
                </p:oleObj>
              </mc:Choice>
              <mc:Fallback>
                <p:oleObj name="Equation" r:id="rId3" imgW="1015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493" y="2938462"/>
                        <a:ext cx="2667000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935651"/>
              </p:ext>
            </p:extLst>
          </p:nvPr>
        </p:nvGraphicFramePr>
        <p:xfrm>
          <a:off x="3042670" y="2905123"/>
          <a:ext cx="4833938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" imgW="1841400" imgH="419040" progId="Equation.DSMT4">
                  <p:embed/>
                </p:oleObj>
              </mc:Choice>
              <mc:Fallback>
                <p:oleObj name="Equation" r:id="rId5" imgW="1841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2670" y="2905123"/>
                        <a:ext cx="4833938" cy="1100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/>
              <p14:cNvContentPartPr/>
              <p14:nvPr/>
            </p14:nvContentPartPr>
            <p14:xfrm>
              <a:off x="3443400" y="2987280"/>
              <a:ext cx="3676680" cy="51156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34040" y="2977920"/>
                <a:ext cx="3695400" cy="53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/>
              <p14:cNvContentPartPr/>
              <p14:nvPr/>
            </p14:nvContentPartPr>
            <p14:xfrm>
              <a:off x="5712120" y="3056760"/>
              <a:ext cx="2071080" cy="3376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02760" y="3047400"/>
                <a:ext cx="2089800" cy="3564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020281"/>
              </p:ext>
            </p:extLst>
          </p:nvPr>
        </p:nvGraphicFramePr>
        <p:xfrm>
          <a:off x="3051493" y="4137791"/>
          <a:ext cx="1936750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11" imgW="736560" imgH="419040" progId="Equation.DSMT4">
                  <p:embed/>
                </p:oleObj>
              </mc:Choice>
              <mc:Fallback>
                <p:oleObj name="Equation" r:id="rId11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51493" y="4137791"/>
                        <a:ext cx="1936750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/>
              <p14:cNvContentPartPr/>
              <p14:nvPr/>
            </p14:nvContentPartPr>
            <p14:xfrm>
              <a:off x="3932280" y="4172760"/>
              <a:ext cx="907560" cy="10231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22920" y="4163400"/>
                <a:ext cx="926280" cy="10418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393187"/>
              </p:ext>
            </p:extLst>
          </p:nvPr>
        </p:nvGraphicFramePr>
        <p:xfrm>
          <a:off x="3051493" y="5562600"/>
          <a:ext cx="14700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15" imgW="558720" imgH="203040" progId="Equation.DSMT4">
                  <p:embed/>
                </p:oleObj>
              </mc:Choice>
              <mc:Fallback>
                <p:oleObj name="Equation" r:id="rId15" imgW="558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51493" y="5562600"/>
                        <a:ext cx="14700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4150" y="4277379"/>
            <a:ext cx="2558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Look familiar?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223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Equation</vt:lpstr>
      <vt:lpstr>2.3 Increasing and Decreasing Functions</vt:lpstr>
      <vt:lpstr>Inc or Dec Functions </vt:lpstr>
      <vt:lpstr>PowerPoint Presentation</vt:lpstr>
      <vt:lpstr>Ex 1</vt:lpstr>
      <vt:lpstr>Average Rate of Change </vt:lpstr>
      <vt:lpstr>Ave rate of Change</vt:lpstr>
      <vt:lpstr>PowerPoint Presentation</vt:lpstr>
      <vt:lpstr>EX f(x) = (x – 3)2</vt:lpstr>
      <vt:lpstr>g(x) = x2 + 6</vt:lpstr>
      <vt:lpstr>PowerPoint Presentation</vt:lpstr>
      <vt:lpstr>Linear Functions have a constant rate of change.  </vt:lpstr>
      <vt:lpstr>Homework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 Increasing and Decreasing Functions</dc:title>
  <dc:creator>garciak</dc:creator>
  <cp:lastModifiedBy>Reaves, Nathan</cp:lastModifiedBy>
  <cp:revision>19</cp:revision>
  <dcterms:created xsi:type="dcterms:W3CDTF">2012-01-10T18:40:02Z</dcterms:created>
  <dcterms:modified xsi:type="dcterms:W3CDTF">2015-09-04T17:12:09Z</dcterms:modified>
</cp:coreProperties>
</file>