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2" r:id="rId4"/>
    <p:sldId id="257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66"/>
    <a:srgbClr val="FFDDB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9" autoAdjust="0"/>
    <p:restoredTop sz="90929"/>
  </p:normalViewPr>
  <p:slideViewPr>
    <p:cSldViewPr>
      <p:cViewPr varScale="1">
        <p:scale>
          <a:sx n="66" d="100"/>
          <a:sy n="66" d="100"/>
        </p:scale>
        <p:origin x="95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38910-3FA1-4331-9D56-4A4F685B3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D8C62-8301-423E-8CB4-BF8753CD00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C6B20-39D0-482D-98D9-009F9C492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F593-F828-43E7-8F95-B759F8B3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2CB0E-E57D-4565-B662-6BAA241B9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7C0AB-B2F0-4D46-9C4B-1E8FEF283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0C8E5-4A28-42ED-92C3-653B22EB7E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6C09-50DA-49EE-B082-4A03DDFAE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08F17-4349-400E-9D9B-B7E19B893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7C152-61F7-4FC6-A9A4-9B29DDA786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0A7D1-286E-43F6-BB6F-44FBE8979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6075087-70AF-4025-A7F0-7E24F9028F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4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1" y="0"/>
            <a:ext cx="40500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6.2 Volumes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by Slicing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1981200" y="6613526"/>
            <a:ext cx="8261350" cy="244475"/>
            <a:chOff x="288" y="4166"/>
            <a:chExt cx="5204" cy="154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3408" y="4166"/>
              <a:ext cx="20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chemeClr val="bg1"/>
                  </a:solidFill>
                </a:rPr>
                <a:t>Greg Kelly, Hanford High School, Richland, Washington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288" y="4166"/>
              <a:ext cx="110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chemeClr val="bg1"/>
                  </a:solidFill>
                </a:rPr>
                <a:t>Photo by Vickie Kelly,  2001</a:t>
              </a:r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36725" y="5980113"/>
            <a:ext cx="340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Little Rock Central High School,</a:t>
            </a:r>
          </a:p>
          <a:p>
            <a:r>
              <a:rPr lang="en-US" sz="1800">
                <a:solidFill>
                  <a:schemeClr val="bg1"/>
                </a:solidFill>
              </a:rPr>
              <a:t>Little Rock, Arkansas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2590800" y="4343400"/>
            <a:ext cx="2057400" cy="2057400"/>
          </a:xfrm>
          <a:prstGeom prst="triangle">
            <a:avLst>
              <a:gd name="adj" fmla="val 50000"/>
            </a:avLst>
          </a:prstGeom>
          <a:solidFill>
            <a:srgbClr val="FFDD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1524000" y="0"/>
            <a:ext cx="3505200" cy="3429000"/>
            <a:chOff x="0" y="0"/>
            <a:chExt cx="2208" cy="2160"/>
          </a:xfrm>
        </p:grpSpPr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432" y="288"/>
              <a:ext cx="1776" cy="1872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912" y="1296"/>
                </a:cxn>
                <a:cxn ang="0">
                  <a:pos x="1776" y="720"/>
                </a:cxn>
                <a:cxn ang="0">
                  <a:pos x="864" y="0"/>
                </a:cxn>
                <a:cxn ang="0">
                  <a:pos x="0" y="768"/>
                </a:cxn>
              </a:cxnLst>
              <a:rect l="0" t="0" r="r" b="b"/>
              <a:pathLst>
                <a:path w="1776" h="1296">
                  <a:moveTo>
                    <a:pt x="0" y="768"/>
                  </a:moveTo>
                  <a:lnTo>
                    <a:pt x="912" y="1296"/>
                  </a:lnTo>
                  <a:lnTo>
                    <a:pt x="1776" y="720"/>
                  </a:lnTo>
                  <a:lnTo>
                    <a:pt x="864" y="0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432" y="704"/>
              <a:ext cx="1776" cy="693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768" y="0"/>
                </a:cxn>
                <a:cxn ang="0">
                  <a:pos x="1776" y="432"/>
                </a:cxn>
              </a:cxnLst>
              <a:rect l="0" t="0" r="r" b="b"/>
              <a:pathLst>
                <a:path w="1776" h="480">
                  <a:moveTo>
                    <a:pt x="0" y="480"/>
                  </a:moveTo>
                  <a:lnTo>
                    <a:pt x="768" y="0"/>
                  </a:lnTo>
                  <a:lnTo>
                    <a:pt x="1776" y="43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 flipV="1">
              <a:off x="1200" y="288"/>
              <a:ext cx="96" cy="4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240" y="288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9" name="Object 11"/>
            <p:cNvGraphicFramePr>
              <a:graphicFrameLocks noChangeAspect="1"/>
            </p:cNvGraphicFramePr>
            <p:nvPr/>
          </p:nvGraphicFramePr>
          <p:xfrm>
            <a:off x="0" y="0"/>
            <a:ext cx="576" cy="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Equation" r:id="rId3" imgW="914400" imgH="198720" progId="Equation.DSMT4">
                    <p:embed/>
                  </p:oleObj>
                </mc:Choice>
                <mc:Fallback>
                  <p:oleObj name="Equation" r:id="rId3" imgW="914400" imgH="19872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6" cy="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1852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62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144" y="672"/>
              <a:ext cx="21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 flipH="1">
              <a:off x="96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96" y="2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1296" y="288"/>
              <a:ext cx="48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013076" y="5562600"/>
            <a:ext cx="1216025" cy="0"/>
          </a:xfrm>
          <a:prstGeom prst="line">
            <a:avLst/>
          </a:prstGeom>
          <a:noFill/>
          <a:ln w="31750">
            <a:solidFill>
              <a:srgbClr val="00CC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5241926" y="420688"/>
            <a:ext cx="445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Find the volume of the pyramid: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241926" y="877889"/>
            <a:ext cx="5197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Consider a horizontal slice through the pyramid.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413126" y="5527675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s</a:t>
            </a:r>
          </a:p>
        </p:txBody>
      </p:sp>
      <p:grpSp>
        <p:nvGrpSpPr>
          <p:cNvPr id="2077" name="Group 29"/>
          <p:cNvGrpSpPr>
            <a:grpSpLocks/>
          </p:cNvGrpSpPr>
          <p:nvPr/>
        </p:nvGrpSpPr>
        <p:grpSpPr bwMode="auto">
          <a:xfrm>
            <a:off x="4495800" y="5556251"/>
            <a:ext cx="609600" cy="28575"/>
            <a:chOff x="1872" y="3500"/>
            <a:chExt cx="384" cy="18"/>
          </a:xfrm>
        </p:grpSpPr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1872" y="351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1872" y="35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4953000" y="5334001"/>
            <a:ext cx="0" cy="479425"/>
            <a:chOff x="2160" y="3360"/>
            <a:chExt cx="0" cy="302"/>
          </a:xfrm>
        </p:grpSpPr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2160" y="351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2160" y="33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92650" y="5715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dh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241925" y="1743076"/>
            <a:ext cx="4406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volume of the slice is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30000">
                <a:latin typeface="Times New Roman" pitchFamily="18" charset="0"/>
              </a:rPr>
              <a:t>2</a:t>
            </a:r>
            <a:r>
              <a:rPr lang="en-US" sz="2800" i="1">
                <a:latin typeface="Times New Roman" pitchFamily="18" charset="0"/>
              </a:rPr>
              <a:t>dh</a:t>
            </a:r>
            <a:r>
              <a:rPr lang="en-US"/>
              <a:t>.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5241926" y="2401888"/>
            <a:ext cx="51212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we put zero at the top of the pyramid and make down the positive direction, then </a:t>
            </a:r>
            <a:r>
              <a:rPr lang="en-US" sz="2800" i="1">
                <a:latin typeface="Times New Roman" pitchFamily="18" charset="0"/>
              </a:rPr>
              <a:t>s=h</a:t>
            </a:r>
            <a:r>
              <a:rPr lang="en-US"/>
              <a:t>.</a:t>
            </a:r>
          </a:p>
        </p:txBody>
      </p:sp>
      <p:grpSp>
        <p:nvGrpSpPr>
          <p:cNvPr id="2086" name="Group 38"/>
          <p:cNvGrpSpPr>
            <a:grpSpLocks/>
          </p:cNvGrpSpPr>
          <p:nvPr/>
        </p:nvGrpSpPr>
        <p:grpSpPr bwMode="auto">
          <a:xfrm>
            <a:off x="1676400" y="4038600"/>
            <a:ext cx="685800" cy="457200"/>
            <a:chOff x="96" y="2544"/>
            <a:chExt cx="432" cy="288"/>
          </a:xfrm>
        </p:grpSpPr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 flipH="1">
              <a:off x="288" y="27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Text Box 36"/>
            <p:cNvSpPr txBox="1">
              <a:spLocks noChangeArrowheads="1"/>
            </p:cNvSpPr>
            <p:nvPr/>
          </p:nvSpPr>
          <p:spPr bwMode="auto">
            <a:xfrm>
              <a:off x="96" y="25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0</a:t>
              </a:r>
            </a:p>
          </p:txBody>
        </p:sp>
      </p:grpSp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1676400" y="6096000"/>
            <a:ext cx="685800" cy="457200"/>
            <a:chOff x="96" y="3840"/>
            <a:chExt cx="432" cy="288"/>
          </a:xfrm>
        </p:grpSpPr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 flipH="1">
              <a:off x="288" y="40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Text Box 37"/>
            <p:cNvSpPr txBox="1">
              <a:spLocks noChangeArrowheads="1"/>
            </p:cNvSpPr>
            <p:nvPr/>
          </p:nvSpPr>
          <p:spPr bwMode="auto">
            <a:xfrm>
              <a:off x="96" y="384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1981200" y="556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92" name="Group 44"/>
          <p:cNvGrpSpPr>
            <a:grpSpLocks/>
          </p:cNvGrpSpPr>
          <p:nvPr/>
        </p:nvGrpSpPr>
        <p:grpSpPr bwMode="auto">
          <a:xfrm>
            <a:off x="1981200" y="4343400"/>
            <a:ext cx="381000" cy="1219200"/>
            <a:chOff x="288" y="2736"/>
            <a:chExt cx="240" cy="768"/>
          </a:xfrm>
        </p:grpSpPr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384" y="273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288" y="3024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Text Box 42"/>
            <p:cNvSpPr txBox="1">
              <a:spLocks noChangeArrowheads="1"/>
            </p:cNvSpPr>
            <p:nvPr/>
          </p:nvSpPr>
          <p:spPr bwMode="auto">
            <a:xfrm>
              <a:off x="288" y="297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h</a:t>
              </a:r>
            </a:p>
          </p:txBody>
        </p:sp>
      </p:grpSp>
      <p:graphicFrame>
        <p:nvGraphicFramePr>
          <p:cNvPr id="2093" name="Object 45"/>
          <p:cNvGraphicFramePr>
            <a:graphicFrameLocks noChangeAspect="1"/>
          </p:cNvGraphicFramePr>
          <p:nvPr/>
        </p:nvGraphicFramePr>
        <p:xfrm>
          <a:off x="6477000" y="3743326"/>
          <a:ext cx="18288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5" imgW="736560" imgH="241200" progId="Equation.DSMT4">
                  <p:embed/>
                </p:oleObj>
              </mc:Choice>
              <mc:Fallback>
                <p:oleObj name="Equation" r:id="rId5" imgW="736560" imgH="241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43326"/>
                        <a:ext cx="18288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5726113" y="4568825"/>
          <a:ext cx="18288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7" imgW="736560" imgH="330120" progId="Equation.DSMT4">
                  <p:embed/>
                </p:oleObj>
              </mc:Choice>
              <mc:Fallback>
                <p:oleObj name="Equation" r:id="rId7" imgW="736560" imgH="33012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113" y="4568825"/>
                        <a:ext cx="1828800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5" name="Object 47"/>
          <p:cNvGraphicFramePr>
            <a:graphicFrameLocks noChangeAspect="1"/>
          </p:cNvGraphicFramePr>
          <p:nvPr/>
        </p:nvGraphicFramePr>
        <p:xfrm>
          <a:off x="7554914" y="4362450"/>
          <a:ext cx="119697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9" imgW="482400" imgH="482400" progId="Equation.DSMT4">
                  <p:embed/>
                </p:oleObj>
              </mc:Choice>
              <mc:Fallback>
                <p:oleObj name="Equation" r:id="rId9" imgW="482400" imgH="4824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4" y="4362450"/>
                        <a:ext cx="119697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6" name="Object 48"/>
          <p:cNvGraphicFramePr>
            <a:graphicFrameLocks noChangeAspect="1"/>
          </p:cNvGraphicFramePr>
          <p:nvPr/>
        </p:nvGraphicFramePr>
        <p:xfrm>
          <a:off x="8850314" y="4740276"/>
          <a:ext cx="5984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11" imgW="241200" imgH="177480" progId="Equation.DSMT4">
                  <p:embed/>
                </p:oleObj>
              </mc:Choice>
              <mc:Fallback>
                <p:oleObj name="Equation" r:id="rId11" imgW="241200" imgH="177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0314" y="4740276"/>
                        <a:ext cx="59848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561014" y="5486400"/>
            <a:ext cx="450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This correlates with the formula:</a:t>
            </a:r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5940426" y="5807075"/>
          <a:ext cx="14509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13" imgW="583920" imgH="393480" progId="Equation.DSMT4">
                  <p:embed/>
                </p:oleObj>
              </mc:Choice>
              <mc:Fallback>
                <p:oleObj name="Equation" r:id="rId13" imgW="583920" imgH="393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6" y="5807075"/>
                        <a:ext cx="145097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" name="Object 51"/>
          <p:cNvGraphicFramePr>
            <a:graphicFrameLocks noChangeAspect="1"/>
          </p:cNvGraphicFramePr>
          <p:nvPr/>
        </p:nvGraphicFramePr>
        <p:xfrm>
          <a:off x="7467601" y="5791200"/>
          <a:ext cx="13557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15" imgW="545760" imgH="393480" progId="Equation.DSMT4">
                  <p:embed/>
                </p:oleObj>
              </mc:Choice>
              <mc:Fallback>
                <p:oleObj name="Equation" r:id="rId15" imgW="545760" imgH="393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1" y="5791200"/>
                        <a:ext cx="135572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0" name="Object 52"/>
          <p:cNvGraphicFramePr>
            <a:graphicFrameLocks noChangeAspect="1"/>
          </p:cNvGraphicFramePr>
          <p:nvPr/>
        </p:nvGraphicFramePr>
        <p:xfrm>
          <a:off x="8915401" y="6057901"/>
          <a:ext cx="6000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7" imgW="241200" imgH="177480" progId="Equation.DSMT4">
                  <p:embed/>
                </p:oleObj>
              </mc:Choice>
              <mc:Fallback>
                <p:oleObj name="Equation" r:id="rId17" imgW="24120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5401" y="6057901"/>
                        <a:ext cx="6000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19" imgW="190440" imgH="139680" progId="Equation.DSMT4">
                  <p:embed/>
                </p:oleObj>
              </mc:Choice>
              <mc:Fallback>
                <p:oleObj name="Equation" r:id="rId19" imgW="19044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 autoUpdateAnimBg="0"/>
      <p:bldP spid="2068" grpId="0" animBg="1"/>
      <p:bldP spid="2070" grpId="0" autoUpdateAnimBg="0"/>
      <p:bldP spid="2071" grpId="0" autoUpdateAnimBg="0"/>
      <p:bldP spid="2076" grpId="0" autoUpdateAnimBg="0"/>
      <p:bldP spid="2079" grpId="0" autoUpdateAnimBg="0"/>
      <p:bldP spid="2080" grpId="0" autoUpdateAnimBg="0"/>
      <p:bldP spid="2089" grpId="0" animBg="1"/>
      <p:bldP spid="209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05000" y="4724400"/>
            <a:ext cx="4953000" cy="685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05000" y="4724400"/>
            <a:ext cx="4953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1524000" y="0"/>
            <a:ext cx="9144000" cy="6858000"/>
            <a:chOff x="0" y="0"/>
            <a:chExt cx="5760" cy="4320"/>
          </a:xfrm>
        </p:grpSpPr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40" y="3600"/>
              <a:ext cx="244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152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905000" y="3276600"/>
            <a:ext cx="4800600" cy="685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905000" y="3276600"/>
            <a:ext cx="4800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905000" y="1752600"/>
            <a:ext cx="8229600" cy="1143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905000" y="1752600"/>
            <a:ext cx="82296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828800" y="838200"/>
            <a:ext cx="6934200" cy="685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1828800" y="838200"/>
            <a:ext cx="69342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038600" y="304800"/>
            <a:ext cx="3733800" cy="533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038600" y="304800"/>
            <a:ext cx="3733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724401" y="344488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Method of Slicing:</a:t>
            </a:r>
          </a:p>
        </p:txBody>
      </p: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1962150" y="954088"/>
            <a:ext cx="381000" cy="457200"/>
            <a:chOff x="276" y="601"/>
            <a:chExt cx="240" cy="288"/>
          </a:xfrm>
        </p:grpSpPr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278" y="60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0259" name="Oval 19"/>
            <p:cNvSpPr>
              <a:spLocks noChangeArrowheads="1"/>
            </p:cNvSpPr>
            <p:nvPr/>
          </p:nvSpPr>
          <p:spPr bwMode="auto">
            <a:xfrm>
              <a:off x="276" y="61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2590800" y="1873250"/>
            <a:ext cx="746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 a formula for </a:t>
            </a:r>
            <a:r>
              <a:rPr lang="en-US" sz="2800" i="1">
                <a:latin typeface="Times New Roman" pitchFamily="18" charset="0"/>
              </a:rPr>
              <a:t>V</a:t>
            </a:r>
            <a:r>
              <a:rPr lang="en-US" sz="2800"/>
              <a:t>(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 sz="2800"/>
              <a:t>)</a:t>
            </a:r>
            <a:r>
              <a:rPr lang="en-US"/>
              <a:t>.</a:t>
            </a:r>
          </a:p>
          <a:p>
            <a:r>
              <a:rPr lang="en-US"/>
              <a:t>(Note that I used </a:t>
            </a:r>
            <a:r>
              <a:rPr lang="en-US" sz="2800" i="1">
                <a:latin typeface="Times New Roman" pitchFamily="18" charset="0"/>
              </a:rPr>
              <a:t>V</a:t>
            </a:r>
            <a:r>
              <a:rPr lang="en-US" sz="2800"/>
              <a:t>(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 sz="2800"/>
              <a:t>)</a:t>
            </a:r>
            <a:r>
              <a:rPr lang="en-US"/>
              <a:t> instead of </a:t>
            </a:r>
            <a:r>
              <a:rPr lang="en-US" sz="2800" i="1">
                <a:latin typeface="Times New Roman" pitchFamily="18" charset="0"/>
              </a:rPr>
              <a:t>A</a:t>
            </a:r>
            <a:r>
              <a:rPr lang="en-US" sz="2800">
                <a:latin typeface="Times New Roman" pitchFamily="18" charset="0"/>
              </a:rPr>
              <a:t>(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 sz="2800">
                <a:latin typeface="Times New Roman" pitchFamily="18" charset="0"/>
              </a:rPr>
              <a:t>)</a:t>
            </a:r>
            <a:r>
              <a:rPr lang="en-US"/>
              <a:t>.)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590800" y="962025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Sketch the solid and a typical cross section.</a:t>
            </a:r>
          </a:p>
        </p:txBody>
      </p:sp>
      <p:sp>
        <p:nvSpPr>
          <p:cNvPr id="10262" name="Oval 22"/>
          <p:cNvSpPr>
            <a:spLocks noChangeArrowheads="1"/>
          </p:cNvSpPr>
          <p:nvPr/>
        </p:nvSpPr>
        <p:spPr bwMode="auto">
          <a:xfrm>
            <a:off x="1981200" y="19494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63" name="Oval 23"/>
          <p:cNvSpPr>
            <a:spLocks noChangeArrowheads="1"/>
          </p:cNvSpPr>
          <p:nvPr/>
        </p:nvSpPr>
        <p:spPr bwMode="auto">
          <a:xfrm>
            <a:off x="1981200" y="3352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590800" y="3352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 the limits of integration.</a:t>
            </a:r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981200" y="47847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590800" y="4784726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Integrate </a:t>
            </a:r>
            <a:r>
              <a:rPr lang="en-US" sz="2800" i="1">
                <a:latin typeface="Times New Roman" pitchFamily="18" charset="0"/>
              </a:rPr>
              <a:t>V</a:t>
            </a:r>
            <a:r>
              <a:rPr lang="en-US" sz="2800"/>
              <a:t>(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 sz="2800"/>
              <a:t>)</a:t>
            </a:r>
            <a:r>
              <a:rPr lang="en-US"/>
              <a:t> to find volume.</a:t>
            </a:r>
          </a:p>
        </p:txBody>
      </p:sp>
      <p:graphicFrame>
        <p:nvGraphicFramePr>
          <p:cNvPr id="10270" name="Object 30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3" imgW="190440" imgH="139680" progId="Equation.DSMT4">
                  <p:embed/>
                </p:oleObj>
              </mc:Choice>
              <mc:Fallback>
                <p:oleObj name="Equation" r:id="rId3" imgW="190440" imgH="1396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5" grpId="0" animBg="1"/>
      <p:bldP spid="10260" grpId="0" autoUpdateAnimBg="0"/>
      <p:bldP spid="10261" grpId="0" autoUpdateAnimBg="0"/>
      <p:bldP spid="10262" grpId="0" animBg="1" autoUpdateAnimBg="0"/>
      <p:bldP spid="10263" grpId="0" animBg="1" autoUpdateAnimBg="0"/>
      <p:bldP spid="10264" grpId="0" autoUpdateAnimBg="0"/>
      <p:bldP spid="10265" grpId="0" animBg="1" autoUpdateAnimBg="0"/>
      <p:bldP spid="1026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9" name="Group 13"/>
          <p:cNvGrpSpPr>
            <a:grpSpLocks/>
          </p:cNvGrpSpPr>
          <p:nvPr/>
        </p:nvGrpSpPr>
        <p:grpSpPr bwMode="auto">
          <a:xfrm>
            <a:off x="2362200" y="914400"/>
            <a:ext cx="1828800" cy="2209800"/>
            <a:chOff x="528" y="624"/>
            <a:chExt cx="1152" cy="1392"/>
          </a:xfrm>
        </p:grpSpPr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528" y="816"/>
              <a:ext cx="1152" cy="768"/>
            </a:xfrm>
            <a:prstGeom prst="rect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" name="Oval 2"/>
            <p:cNvSpPr>
              <a:spLocks noChangeArrowheads="1"/>
            </p:cNvSpPr>
            <p:nvPr/>
          </p:nvSpPr>
          <p:spPr bwMode="auto">
            <a:xfrm>
              <a:off x="528" y="624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528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528" y="1584"/>
              <a:ext cx="1152" cy="240"/>
            </a:xfrm>
            <a:prstGeom prst="rect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528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528" y="816"/>
              <a:ext cx="0" cy="10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1680" y="816"/>
              <a:ext cx="0" cy="10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1" name="Group 35"/>
          <p:cNvGrpSpPr>
            <a:grpSpLocks/>
          </p:cNvGrpSpPr>
          <p:nvPr/>
        </p:nvGrpSpPr>
        <p:grpSpPr bwMode="auto">
          <a:xfrm>
            <a:off x="3962401" y="2057400"/>
            <a:ext cx="2678113" cy="1981200"/>
            <a:chOff x="2090" y="1296"/>
            <a:chExt cx="1687" cy="1248"/>
          </a:xfrm>
        </p:grpSpPr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2400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AutoShape 30"/>
            <p:cNvSpPr>
              <a:spLocks noChangeArrowheads="1"/>
            </p:cNvSpPr>
            <p:nvPr/>
          </p:nvSpPr>
          <p:spPr bwMode="auto">
            <a:xfrm flipH="1">
              <a:off x="3168" y="1296"/>
              <a:ext cx="384" cy="528"/>
            </a:xfrm>
            <a:prstGeom prst="rtTriangle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 rot="18900000">
              <a:off x="2090" y="1584"/>
              <a:ext cx="1687" cy="482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3552" y="12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2400" y="1632"/>
              <a:ext cx="1152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2784" y="1632"/>
              <a:ext cx="313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2112" y="1629"/>
              <a:ext cx="993" cy="915"/>
            </a:xfrm>
            <a:custGeom>
              <a:avLst/>
              <a:gdLst/>
              <a:ahLst/>
              <a:cxnLst>
                <a:cxn ang="0">
                  <a:pos x="660" y="0"/>
                </a:cxn>
                <a:cxn ang="0">
                  <a:pos x="993" y="408"/>
                </a:cxn>
                <a:cxn ang="0">
                  <a:pos x="384" y="915"/>
                </a:cxn>
                <a:cxn ang="0">
                  <a:pos x="0" y="867"/>
                </a:cxn>
                <a:cxn ang="0">
                  <a:pos x="288" y="3"/>
                </a:cxn>
                <a:cxn ang="0">
                  <a:pos x="660" y="0"/>
                </a:cxn>
              </a:cxnLst>
              <a:rect l="0" t="0" r="r" b="b"/>
              <a:pathLst>
                <a:path w="993" h="915">
                  <a:moveTo>
                    <a:pt x="660" y="0"/>
                  </a:moveTo>
                  <a:lnTo>
                    <a:pt x="993" y="408"/>
                  </a:lnTo>
                  <a:lnTo>
                    <a:pt x="384" y="915"/>
                  </a:lnTo>
                  <a:lnTo>
                    <a:pt x="0" y="867"/>
                  </a:lnTo>
                  <a:lnTo>
                    <a:pt x="288" y="3"/>
                  </a:lnTo>
                  <a:lnTo>
                    <a:pt x="66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1865313" y="2439988"/>
            <a:ext cx="2678112" cy="1370012"/>
            <a:chOff x="215" y="1537"/>
            <a:chExt cx="1687" cy="863"/>
          </a:xfrm>
        </p:grpSpPr>
        <p:grpSp>
          <p:nvGrpSpPr>
            <p:cNvPr id="4124" name="Group 28"/>
            <p:cNvGrpSpPr>
              <a:grpSpLocks/>
            </p:cNvGrpSpPr>
            <p:nvPr/>
          </p:nvGrpSpPr>
          <p:grpSpPr bwMode="auto">
            <a:xfrm>
              <a:off x="215" y="1537"/>
              <a:ext cx="1687" cy="863"/>
              <a:chOff x="215" y="1582"/>
              <a:chExt cx="1687" cy="863"/>
            </a:xfrm>
          </p:grpSpPr>
          <p:grpSp>
            <p:nvGrpSpPr>
              <p:cNvPr id="4120" name="Group 24"/>
              <p:cNvGrpSpPr>
                <a:grpSpLocks/>
              </p:cNvGrpSpPr>
              <p:nvPr/>
            </p:nvGrpSpPr>
            <p:grpSpPr bwMode="auto">
              <a:xfrm>
                <a:off x="215" y="1582"/>
                <a:ext cx="1687" cy="482"/>
                <a:chOff x="215" y="1582"/>
                <a:chExt cx="1687" cy="482"/>
              </a:xfrm>
            </p:grpSpPr>
            <p:sp>
              <p:nvSpPr>
                <p:cNvPr id="4110" name="Line 14"/>
                <p:cNvSpPr>
                  <a:spLocks noChangeShapeType="1"/>
                </p:cNvSpPr>
                <p:nvPr/>
              </p:nvSpPr>
              <p:spPr bwMode="auto">
                <a:xfrm>
                  <a:off x="912" y="1641"/>
                  <a:ext cx="288" cy="3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3" name="Oval 17"/>
                <p:cNvSpPr>
                  <a:spLocks noChangeArrowheads="1"/>
                </p:cNvSpPr>
                <p:nvPr/>
              </p:nvSpPr>
              <p:spPr bwMode="auto">
                <a:xfrm rot="18900000">
                  <a:off x="215" y="1582"/>
                  <a:ext cx="1687" cy="48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17" name="Freeform 21"/>
              <p:cNvSpPr>
                <a:spLocks/>
              </p:cNvSpPr>
              <p:nvPr/>
            </p:nvSpPr>
            <p:spPr bwMode="auto">
              <a:xfrm>
                <a:off x="638" y="1649"/>
                <a:ext cx="253" cy="283"/>
              </a:xfrm>
              <a:custGeom>
                <a:avLst/>
                <a:gdLst/>
                <a:ahLst/>
                <a:cxnLst>
                  <a:cxn ang="0">
                    <a:pos x="253" y="0"/>
                  </a:cxn>
                  <a:cxn ang="0">
                    <a:pos x="229" y="31"/>
                  </a:cxn>
                  <a:cxn ang="0">
                    <a:pos x="209" y="45"/>
                  </a:cxn>
                  <a:cxn ang="0">
                    <a:pos x="199" y="52"/>
                  </a:cxn>
                  <a:cxn ang="0">
                    <a:pos x="157" y="100"/>
                  </a:cxn>
                  <a:cxn ang="0">
                    <a:pos x="113" y="148"/>
                  </a:cxn>
                  <a:cxn ang="0">
                    <a:pos x="58" y="202"/>
                  </a:cxn>
                  <a:cxn ang="0">
                    <a:pos x="34" y="244"/>
                  </a:cxn>
                  <a:cxn ang="0">
                    <a:pos x="10" y="271"/>
                  </a:cxn>
                  <a:cxn ang="0">
                    <a:pos x="7" y="278"/>
                  </a:cxn>
                </a:cxnLst>
                <a:rect l="0" t="0" r="r" b="b"/>
                <a:pathLst>
                  <a:path w="253" h="283">
                    <a:moveTo>
                      <a:pt x="253" y="0"/>
                    </a:moveTo>
                    <a:cubicBezTo>
                      <a:pt x="239" y="10"/>
                      <a:pt x="240" y="20"/>
                      <a:pt x="229" y="31"/>
                    </a:cubicBezTo>
                    <a:cubicBezTo>
                      <a:pt x="223" y="37"/>
                      <a:pt x="216" y="40"/>
                      <a:pt x="209" y="45"/>
                    </a:cubicBezTo>
                    <a:cubicBezTo>
                      <a:pt x="206" y="47"/>
                      <a:pt x="199" y="52"/>
                      <a:pt x="199" y="52"/>
                    </a:cubicBezTo>
                    <a:cubicBezTo>
                      <a:pt x="187" y="69"/>
                      <a:pt x="175" y="89"/>
                      <a:pt x="157" y="100"/>
                    </a:cubicBezTo>
                    <a:cubicBezTo>
                      <a:pt x="147" y="117"/>
                      <a:pt x="130" y="136"/>
                      <a:pt x="113" y="148"/>
                    </a:cubicBezTo>
                    <a:cubicBezTo>
                      <a:pt x="107" y="163"/>
                      <a:pt x="73" y="193"/>
                      <a:pt x="58" y="202"/>
                    </a:cubicBezTo>
                    <a:cubicBezTo>
                      <a:pt x="54" y="218"/>
                      <a:pt x="45" y="232"/>
                      <a:pt x="34" y="244"/>
                    </a:cubicBezTo>
                    <a:cubicBezTo>
                      <a:pt x="30" y="258"/>
                      <a:pt x="22" y="263"/>
                      <a:pt x="10" y="271"/>
                    </a:cubicBezTo>
                    <a:cubicBezTo>
                      <a:pt x="2" y="282"/>
                      <a:pt x="0" y="283"/>
                      <a:pt x="7" y="278"/>
                    </a:cubicBezTo>
                  </a:path>
                </a:pathLst>
              </a:custGeom>
              <a:noFill/>
              <a:ln w="50800">
                <a:solidFill>
                  <a:srgbClr val="FFDDBB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auto">
              <a:xfrm>
                <a:off x="423" y="1941"/>
                <a:ext cx="777" cy="504"/>
              </a:xfrm>
              <a:custGeom>
                <a:avLst/>
                <a:gdLst/>
                <a:ahLst/>
                <a:cxnLst>
                  <a:cxn ang="0">
                    <a:pos x="211" y="0"/>
                  </a:cxn>
                  <a:cxn ang="0">
                    <a:pos x="170" y="51"/>
                  </a:cxn>
                  <a:cxn ang="0">
                    <a:pos x="115" y="140"/>
                  </a:cxn>
                  <a:cxn ang="0">
                    <a:pos x="88" y="202"/>
                  </a:cxn>
                  <a:cxn ang="0">
                    <a:pos x="67" y="233"/>
                  </a:cxn>
                  <a:cxn ang="0">
                    <a:pos x="60" y="243"/>
                  </a:cxn>
                  <a:cxn ang="0">
                    <a:pos x="36" y="294"/>
                  </a:cxn>
                  <a:cxn ang="0">
                    <a:pos x="16" y="360"/>
                  </a:cxn>
                  <a:cxn ang="0">
                    <a:pos x="9" y="401"/>
                  </a:cxn>
                  <a:cxn ang="0">
                    <a:pos x="40" y="469"/>
                  </a:cxn>
                  <a:cxn ang="0">
                    <a:pos x="98" y="504"/>
                  </a:cxn>
                  <a:cxn ang="0">
                    <a:pos x="204" y="497"/>
                  </a:cxn>
                  <a:cxn ang="0">
                    <a:pos x="270" y="466"/>
                  </a:cxn>
                  <a:cxn ang="0">
                    <a:pos x="372" y="411"/>
                  </a:cxn>
                  <a:cxn ang="0">
                    <a:pos x="414" y="384"/>
                  </a:cxn>
                  <a:cxn ang="0">
                    <a:pos x="472" y="342"/>
                  </a:cxn>
                  <a:cxn ang="0">
                    <a:pos x="530" y="291"/>
                  </a:cxn>
                  <a:cxn ang="0">
                    <a:pos x="551" y="277"/>
                  </a:cxn>
                  <a:cxn ang="0">
                    <a:pos x="561" y="270"/>
                  </a:cxn>
                  <a:cxn ang="0">
                    <a:pos x="609" y="229"/>
                  </a:cxn>
                  <a:cxn ang="0">
                    <a:pos x="640" y="205"/>
                  </a:cxn>
                  <a:cxn ang="0">
                    <a:pos x="657" y="192"/>
                  </a:cxn>
                  <a:cxn ang="0">
                    <a:pos x="664" y="181"/>
                  </a:cxn>
                  <a:cxn ang="0">
                    <a:pos x="674" y="171"/>
                  </a:cxn>
                  <a:cxn ang="0">
                    <a:pos x="695" y="157"/>
                  </a:cxn>
                  <a:cxn ang="0">
                    <a:pos x="705" y="150"/>
                  </a:cxn>
                  <a:cxn ang="0">
                    <a:pos x="722" y="137"/>
                  </a:cxn>
                  <a:cxn ang="0">
                    <a:pos x="743" y="123"/>
                  </a:cxn>
                  <a:cxn ang="0">
                    <a:pos x="777" y="78"/>
                  </a:cxn>
                </a:cxnLst>
                <a:rect l="0" t="0" r="r" b="b"/>
                <a:pathLst>
                  <a:path w="777" h="504">
                    <a:moveTo>
                      <a:pt x="211" y="0"/>
                    </a:moveTo>
                    <a:cubicBezTo>
                      <a:pt x="195" y="16"/>
                      <a:pt x="186" y="35"/>
                      <a:pt x="170" y="51"/>
                    </a:cubicBezTo>
                    <a:cubicBezTo>
                      <a:pt x="161" y="80"/>
                      <a:pt x="140" y="124"/>
                      <a:pt x="115" y="140"/>
                    </a:cubicBezTo>
                    <a:cubicBezTo>
                      <a:pt x="110" y="156"/>
                      <a:pt x="96" y="188"/>
                      <a:pt x="88" y="202"/>
                    </a:cubicBezTo>
                    <a:cubicBezTo>
                      <a:pt x="82" y="213"/>
                      <a:pt x="74" y="223"/>
                      <a:pt x="67" y="233"/>
                    </a:cubicBezTo>
                    <a:cubicBezTo>
                      <a:pt x="65" y="236"/>
                      <a:pt x="60" y="243"/>
                      <a:pt x="60" y="243"/>
                    </a:cubicBezTo>
                    <a:cubicBezTo>
                      <a:pt x="54" y="262"/>
                      <a:pt x="48" y="277"/>
                      <a:pt x="36" y="294"/>
                    </a:cubicBezTo>
                    <a:cubicBezTo>
                      <a:pt x="30" y="316"/>
                      <a:pt x="20" y="338"/>
                      <a:pt x="16" y="360"/>
                    </a:cubicBezTo>
                    <a:cubicBezTo>
                      <a:pt x="14" y="374"/>
                      <a:pt x="9" y="401"/>
                      <a:pt x="9" y="401"/>
                    </a:cubicBezTo>
                    <a:cubicBezTo>
                      <a:pt x="14" y="491"/>
                      <a:pt x="0" y="441"/>
                      <a:pt x="40" y="469"/>
                    </a:cubicBezTo>
                    <a:cubicBezTo>
                      <a:pt x="54" y="491"/>
                      <a:pt x="73" y="498"/>
                      <a:pt x="98" y="504"/>
                    </a:cubicBezTo>
                    <a:cubicBezTo>
                      <a:pt x="101" y="504"/>
                      <a:pt x="180" y="501"/>
                      <a:pt x="204" y="497"/>
                    </a:cubicBezTo>
                    <a:cubicBezTo>
                      <a:pt x="230" y="492"/>
                      <a:pt x="243" y="470"/>
                      <a:pt x="270" y="466"/>
                    </a:cubicBezTo>
                    <a:cubicBezTo>
                      <a:pt x="301" y="444"/>
                      <a:pt x="335" y="422"/>
                      <a:pt x="372" y="411"/>
                    </a:cubicBezTo>
                    <a:cubicBezTo>
                      <a:pt x="384" y="400"/>
                      <a:pt x="399" y="392"/>
                      <a:pt x="414" y="384"/>
                    </a:cubicBezTo>
                    <a:cubicBezTo>
                      <a:pt x="425" y="363"/>
                      <a:pt x="449" y="349"/>
                      <a:pt x="472" y="342"/>
                    </a:cubicBezTo>
                    <a:cubicBezTo>
                      <a:pt x="497" y="327"/>
                      <a:pt x="509" y="313"/>
                      <a:pt x="530" y="291"/>
                    </a:cubicBezTo>
                    <a:cubicBezTo>
                      <a:pt x="536" y="285"/>
                      <a:pt x="544" y="282"/>
                      <a:pt x="551" y="277"/>
                    </a:cubicBezTo>
                    <a:cubicBezTo>
                      <a:pt x="554" y="275"/>
                      <a:pt x="561" y="270"/>
                      <a:pt x="561" y="270"/>
                    </a:cubicBezTo>
                    <a:cubicBezTo>
                      <a:pt x="573" y="253"/>
                      <a:pt x="593" y="242"/>
                      <a:pt x="609" y="229"/>
                    </a:cubicBezTo>
                    <a:cubicBezTo>
                      <a:pt x="619" y="221"/>
                      <a:pt x="640" y="205"/>
                      <a:pt x="640" y="205"/>
                    </a:cubicBezTo>
                    <a:cubicBezTo>
                      <a:pt x="663" y="172"/>
                      <a:pt x="631" y="213"/>
                      <a:pt x="657" y="192"/>
                    </a:cubicBezTo>
                    <a:cubicBezTo>
                      <a:pt x="660" y="189"/>
                      <a:pt x="661" y="184"/>
                      <a:pt x="664" y="181"/>
                    </a:cubicBezTo>
                    <a:cubicBezTo>
                      <a:pt x="667" y="177"/>
                      <a:pt x="670" y="174"/>
                      <a:pt x="674" y="171"/>
                    </a:cubicBezTo>
                    <a:cubicBezTo>
                      <a:pt x="681" y="166"/>
                      <a:pt x="688" y="162"/>
                      <a:pt x="695" y="157"/>
                    </a:cubicBezTo>
                    <a:cubicBezTo>
                      <a:pt x="698" y="155"/>
                      <a:pt x="705" y="150"/>
                      <a:pt x="705" y="150"/>
                    </a:cubicBezTo>
                    <a:cubicBezTo>
                      <a:pt x="719" y="131"/>
                      <a:pt x="704" y="147"/>
                      <a:pt x="722" y="137"/>
                    </a:cubicBezTo>
                    <a:cubicBezTo>
                      <a:pt x="729" y="133"/>
                      <a:pt x="743" y="123"/>
                      <a:pt x="743" y="123"/>
                    </a:cubicBezTo>
                    <a:cubicBezTo>
                      <a:pt x="747" y="108"/>
                      <a:pt x="766" y="89"/>
                      <a:pt x="777" y="78"/>
                    </a:cubicBezTo>
                  </a:path>
                </a:pathLst>
              </a:custGeom>
              <a:noFill/>
              <a:ln w="635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336" y="2256"/>
              <a:ext cx="192" cy="1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49" name="Group 53"/>
          <p:cNvGrpSpPr>
            <a:grpSpLocks/>
          </p:cNvGrpSpPr>
          <p:nvPr/>
        </p:nvGrpSpPr>
        <p:grpSpPr bwMode="auto">
          <a:xfrm>
            <a:off x="4648201" y="1981201"/>
            <a:ext cx="2284413" cy="904875"/>
            <a:chOff x="1968" y="1248"/>
            <a:chExt cx="1439" cy="570"/>
          </a:xfrm>
        </p:grpSpPr>
        <p:grpSp>
          <p:nvGrpSpPr>
            <p:cNvPr id="4139" name="Group 43"/>
            <p:cNvGrpSpPr>
              <a:grpSpLocks/>
            </p:cNvGrpSpPr>
            <p:nvPr/>
          </p:nvGrpSpPr>
          <p:grpSpPr bwMode="auto">
            <a:xfrm>
              <a:off x="2112" y="1488"/>
              <a:ext cx="1104" cy="330"/>
              <a:chOff x="2112" y="1488"/>
              <a:chExt cx="1104" cy="330"/>
            </a:xfrm>
          </p:grpSpPr>
          <p:sp>
            <p:nvSpPr>
              <p:cNvPr id="4136" name="Freeform 40"/>
              <p:cNvSpPr>
                <a:spLocks/>
              </p:cNvSpPr>
              <p:nvPr/>
            </p:nvSpPr>
            <p:spPr bwMode="auto">
              <a:xfrm>
                <a:off x="2112" y="1488"/>
                <a:ext cx="120" cy="150"/>
              </a:xfrm>
              <a:custGeom>
                <a:avLst/>
                <a:gdLst/>
                <a:ahLst/>
                <a:cxnLst>
                  <a:cxn ang="0">
                    <a:pos x="120" y="150"/>
                  </a:cxn>
                  <a:cxn ang="0">
                    <a:pos x="0" y="0"/>
                  </a:cxn>
                </a:cxnLst>
                <a:rect l="0" t="0" r="r" b="b"/>
                <a:pathLst>
                  <a:path w="120" h="150">
                    <a:moveTo>
                      <a:pt x="120" y="15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auto">
              <a:xfrm>
                <a:off x="2376" y="1680"/>
                <a:ext cx="840" cy="138"/>
              </a:xfrm>
              <a:custGeom>
                <a:avLst/>
                <a:gdLst/>
                <a:ahLst/>
                <a:cxnLst>
                  <a:cxn ang="0">
                    <a:pos x="0" y="138"/>
                  </a:cxn>
                  <a:cxn ang="0">
                    <a:pos x="840" y="0"/>
                  </a:cxn>
                </a:cxnLst>
                <a:rect l="0" t="0" r="r" b="b"/>
                <a:pathLst>
                  <a:path w="840" h="138">
                    <a:moveTo>
                      <a:pt x="0" y="138"/>
                    </a:moveTo>
                    <a:lnTo>
                      <a:pt x="840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auto">
              <a:xfrm>
                <a:off x="2997" y="1686"/>
                <a:ext cx="162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162" y="0"/>
                  </a:cxn>
                </a:cxnLst>
                <a:rect l="0" t="0" r="r" b="b"/>
                <a:pathLst>
                  <a:path w="162" h="30">
                    <a:moveTo>
                      <a:pt x="0" y="30"/>
                    </a:moveTo>
                    <a:lnTo>
                      <a:pt x="16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7" name="Text Box 51"/>
            <p:cNvSpPr txBox="1">
              <a:spLocks noChangeArrowheads="1"/>
            </p:cNvSpPr>
            <p:nvPr/>
          </p:nvSpPr>
          <p:spPr bwMode="auto">
            <a:xfrm>
              <a:off x="3206" y="148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148" name="Text Box 52"/>
            <p:cNvSpPr txBox="1">
              <a:spLocks noChangeArrowheads="1"/>
            </p:cNvSpPr>
            <p:nvPr/>
          </p:nvSpPr>
          <p:spPr bwMode="auto">
            <a:xfrm>
              <a:off x="1968" y="124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5486401" y="2209801"/>
            <a:ext cx="461963" cy="923925"/>
            <a:chOff x="2496" y="1392"/>
            <a:chExt cx="291" cy="582"/>
          </a:xfrm>
        </p:grpSpPr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2496" y="1392"/>
              <a:ext cx="288" cy="5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"/>
                </a:cxn>
                <a:cxn ang="0">
                  <a:pos x="285" y="582"/>
                </a:cxn>
                <a:cxn ang="0">
                  <a:pos x="288" y="336"/>
                </a:cxn>
                <a:cxn ang="0">
                  <a:pos x="0" y="0"/>
                </a:cxn>
              </a:cxnLst>
              <a:rect l="0" t="0" r="r" b="b"/>
              <a:pathLst>
                <a:path w="288" h="582">
                  <a:moveTo>
                    <a:pt x="0" y="0"/>
                  </a:moveTo>
                  <a:lnTo>
                    <a:pt x="0" y="240"/>
                  </a:lnTo>
                  <a:lnTo>
                    <a:pt x="285" y="582"/>
                  </a:lnTo>
                  <a:lnTo>
                    <a:pt x="288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2669" y="1725"/>
              <a:ext cx="118" cy="141"/>
            </a:xfrm>
            <a:custGeom>
              <a:avLst/>
              <a:gdLst/>
              <a:ahLst/>
              <a:cxnLst>
                <a:cxn ang="0">
                  <a:pos x="0" y="141"/>
                </a:cxn>
                <a:cxn ang="0">
                  <a:pos x="25" y="113"/>
                </a:cxn>
                <a:cxn ang="0">
                  <a:pos x="52" y="83"/>
                </a:cxn>
                <a:cxn ang="0">
                  <a:pos x="75" y="56"/>
                </a:cxn>
                <a:cxn ang="0">
                  <a:pos x="118" y="0"/>
                </a:cxn>
              </a:cxnLst>
              <a:rect l="0" t="0" r="r" b="b"/>
              <a:pathLst>
                <a:path w="118" h="141">
                  <a:moveTo>
                    <a:pt x="0" y="141"/>
                  </a:moveTo>
                  <a:cubicBezTo>
                    <a:pt x="4" y="136"/>
                    <a:pt x="16" y="123"/>
                    <a:pt x="25" y="113"/>
                  </a:cubicBezTo>
                  <a:cubicBezTo>
                    <a:pt x="34" y="103"/>
                    <a:pt x="44" y="93"/>
                    <a:pt x="52" y="83"/>
                  </a:cubicBezTo>
                  <a:cubicBezTo>
                    <a:pt x="60" y="73"/>
                    <a:pt x="64" y="70"/>
                    <a:pt x="75" y="56"/>
                  </a:cubicBezTo>
                  <a:cubicBezTo>
                    <a:pt x="86" y="42"/>
                    <a:pt x="109" y="12"/>
                    <a:pt x="11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1889125" y="192088"/>
            <a:ext cx="775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45</a:t>
            </a:r>
            <a:r>
              <a:rPr lang="en-US" baseline="30000"/>
              <a:t>o</a:t>
            </a:r>
            <a:r>
              <a:rPr lang="en-US"/>
              <a:t> wedge is cut from a cylinder of radius 3 as shown.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5103814" y="801688"/>
            <a:ext cx="426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Find the volume of the wedge.</a:t>
            </a:r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6994526" y="1663700"/>
            <a:ext cx="36734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You could slice this wedge shape several ways, but the simplest cross section is a rectangle.</a:t>
            </a:r>
          </a:p>
        </p:txBody>
      </p:sp>
      <p:grpSp>
        <p:nvGrpSpPr>
          <p:cNvPr id="4161" name="Group 65"/>
          <p:cNvGrpSpPr>
            <a:grpSpLocks/>
          </p:cNvGrpSpPr>
          <p:nvPr/>
        </p:nvGrpSpPr>
        <p:grpSpPr bwMode="auto">
          <a:xfrm>
            <a:off x="2041526" y="3773488"/>
            <a:ext cx="8321675" cy="1117600"/>
            <a:chOff x="326" y="2377"/>
            <a:chExt cx="5242" cy="704"/>
          </a:xfrm>
        </p:grpSpPr>
        <p:sp>
          <p:nvSpPr>
            <p:cNvPr id="4153" name="Text Box 57"/>
            <p:cNvSpPr txBox="1">
              <a:spLocks noChangeArrowheads="1"/>
            </p:cNvSpPr>
            <p:nvPr/>
          </p:nvSpPr>
          <p:spPr bwMode="auto">
            <a:xfrm>
              <a:off x="326" y="2377"/>
              <a:ext cx="5242" cy="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If we let </a:t>
              </a:r>
              <a:r>
                <a:rPr lang="en-US" sz="2800" i="1">
                  <a:latin typeface="Times New Roman" pitchFamily="18" charset="0"/>
                </a:rPr>
                <a:t>h</a:t>
              </a:r>
              <a:r>
                <a:rPr lang="en-US"/>
                <a:t> equal the height of the slice then the volume of the slice is:</a:t>
              </a:r>
            </a:p>
          </p:txBody>
        </p:sp>
        <p:graphicFrame>
          <p:nvGraphicFramePr>
            <p:cNvPr id="4154" name="Object 58"/>
            <p:cNvGraphicFramePr>
              <a:graphicFrameLocks noChangeAspect="1"/>
            </p:cNvGraphicFramePr>
            <p:nvPr/>
          </p:nvGraphicFramePr>
          <p:xfrm>
            <a:off x="1440" y="2688"/>
            <a:ext cx="1632" cy="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8" name="Equation" r:id="rId3" imgW="1054080" imgH="253800" progId="Equation.DSMT4">
                    <p:embed/>
                  </p:oleObj>
                </mc:Choice>
                <mc:Fallback>
                  <p:oleObj name="Equation" r:id="rId3" imgW="1054080" imgH="253800" progId="Equation.DSMT4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688"/>
                          <a:ext cx="1632" cy="3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2041526" y="4992688"/>
            <a:ext cx="528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Since the wedge is cut at a 45</a:t>
            </a:r>
            <a:r>
              <a:rPr lang="en-US" baseline="30000"/>
              <a:t>o</a:t>
            </a:r>
            <a:r>
              <a:rPr lang="en-US"/>
              <a:t> angle:</a:t>
            </a:r>
          </a:p>
        </p:txBody>
      </p:sp>
      <p:grpSp>
        <p:nvGrpSpPr>
          <p:cNvPr id="4162" name="Group 66"/>
          <p:cNvGrpSpPr>
            <a:grpSpLocks/>
          </p:cNvGrpSpPr>
          <p:nvPr/>
        </p:nvGrpSpPr>
        <p:grpSpPr bwMode="auto">
          <a:xfrm>
            <a:off x="7467600" y="4267201"/>
            <a:ext cx="1581150" cy="1585913"/>
            <a:chOff x="3744" y="2688"/>
            <a:chExt cx="996" cy="999"/>
          </a:xfrm>
        </p:grpSpPr>
        <p:sp>
          <p:nvSpPr>
            <p:cNvPr id="4156" name="AutoShape 60"/>
            <p:cNvSpPr>
              <a:spLocks noChangeArrowheads="1"/>
            </p:cNvSpPr>
            <p:nvPr/>
          </p:nvSpPr>
          <p:spPr bwMode="auto">
            <a:xfrm flipH="1">
              <a:off x="3744" y="2688"/>
              <a:ext cx="691" cy="691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Text Box 61"/>
            <p:cNvSpPr txBox="1">
              <a:spLocks noChangeArrowheads="1"/>
            </p:cNvSpPr>
            <p:nvPr/>
          </p:nvSpPr>
          <p:spPr bwMode="auto">
            <a:xfrm>
              <a:off x="4032" y="3360"/>
              <a:ext cx="2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158" name="Text Box 62"/>
            <p:cNvSpPr txBox="1">
              <a:spLocks noChangeArrowheads="1"/>
            </p:cNvSpPr>
            <p:nvPr/>
          </p:nvSpPr>
          <p:spPr bwMode="auto">
            <a:xfrm>
              <a:off x="4512" y="2832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4159" name="Text Box 63"/>
            <p:cNvSpPr txBox="1">
              <a:spLocks noChangeArrowheads="1"/>
            </p:cNvSpPr>
            <p:nvPr/>
          </p:nvSpPr>
          <p:spPr bwMode="auto">
            <a:xfrm>
              <a:off x="3888" y="3072"/>
              <a:ext cx="4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</a:rPr>
                <a:t>45</a:t>
              </a:r>
              <a:r>
                <a:rPr lang="en-US" sz="2800" i="1" baseline="30000">
                  <a:latin typeface="Times New Roman" pitchFamily="18" charset="0"/>
                </a:rPr>
                <a:t>o</a:t>
              </a:r>
            </a:p>
          </p:txBody>
        </p:sp>
      </p:grpSp>
      <p:graphicFrame>
        <p:nvGraphicFramePr>
          <p:cNvPr id="4160" name="Object 64"/>
          <p:cNvGraphicFramePr>
            <a:graphicFrameLocks noChangeAspect="1"/>
          </p:cNvGraphicFramePr>
          <p:nvPr/>
        </p:nvGraphicFramePr>
        <p:xfrm>
          <a:off x="9372600" y="48006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48006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041525" y="5983288"/>
            <a:ext cx="94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Since</a:t>
            </a:r>
          </a:p>
        </p:txBody>
      </p:sp>
      <p:graphicFrame>
        <p:nvGraphicFramePr>
          <p:cNvPr id="4164" name="Object 68"/>
          <p:cNvGraphicFramePr>
            <a:graphicFrameLocks noChangeAspect="1"/>
          </p:cNvGraphicFramePr>
          <p:nvPr/>
        </p:nvGraphicFramePr>
        <p:xfrm>
          <a:off x="3200400" y="5926138"/>
          <a:ext cx="16764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7" imgW="698400" imgH="228600" progId="Equation.DSMT4">
                  <p:embed/>
                </p:oleObj>
              </mc:Choice>
              <mc:Fallback>
                <p:oleObj name="Equation" r:id="rId7" imgW="698400" imgH="2286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26138"/>
                        <a:ext cx="1676400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5" name="Object 69"/>
          <p:cNvGraphicFramePr>
            <a:graphicFrameLocks noChangeAspect="1"/>
          </p:cNvGraphicFramePr>
          <p:nvPr/>
        </p:nvGraphicFramePr>
        <p:xfrm>
          <a:off x="5883275" y="5791200"/>
          <a:ext cx="17986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9" imgW="749160" imgH="266400" progId="Equation.DSMT4">
                  <p:embed/>
                </p:oleObj>
              </mc:Choice>
              <mc:Fallback>
                <p:oleObj name="Equation" r:id="rId9" imgW="749160" imgH="2664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275" y="5791200"/>
                        <a:ext cx="17986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6" name="AutoShape 70"/>
          <p:cNvSpPr>
            <a:spLocks noChangeArrowheads="1"/>
          </p:cNvSpPr>
          <p:nvPr/>
        </p:nvSpPr>
        <p:spPr bwMode="auto">
          <a:xfrm>
            <a:off x="5029200" y="6096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67" name="Object 71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11" imgW="190440" imgH="139680" progId="Equation.DSMT4">
                  <p:embed/>
                </p:oleObj>
              </mc:Choice>
              <mc:Fallback>
                <p:oleObj name="Equation" r:id="rId11" imgW="190440" imgH="13968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1" grpId="0" autoUpdateAnimBg="0"/>
      <p:bldP spid="4152" grpId="0" autoUpdateAnimBg="0"/>
      <p:bldP spid="4155" grpId="0" autoUpdateAnimBg="0"/>
      <p:bldP spid="4163" grpId="0" autoUpdateAnimBg="0"/>
      <p:bldP spid="41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2362200" y="914400"/>
            <a:ext cx="1828800" cy="2209800"/>
            <a:chOff x="528" y="624"/>
            <a:chExt cx="1152" cy="1392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528" y="816"/>
              <a:ext cx="1152" cy="768"/>
            </a:xfrm>
            <a:prstGeom prst="rect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528" y="624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528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528" y="1584"/>
              <a:ext cx="1152" cy="240"/>
            </a:xfrm>
            <a:prstGeom prst="rect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528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528" y="816"/>
              <a:ext cx="0" cy="10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1680" y="816"/>
              <a:ext cx="0" cy="10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3962401" y="2057400"/>
            <a:ext cx="2678113" cy="1981200"/>
            <a:chOff x="2090" y="1296"/>
            <a:chExt cx="1687" cy="1248"/>
          </a:xfrm>
        </p:grpSpPr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2400" y="163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 flipH="1">
              <a:off x="3168" y="1296"/>
              <a:ext cx="384" cy="528"/>
            </a:xfrm>
            <a:prstGeom prst="rtTriangle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 rot="18900000">
              <a:off x="2090" y="1584"/>
              <a:ext cx="1687" cy="482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3552" y="12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2400" y="1632"/>
              <a:ext cx="1152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2784" y="1632"/>
              <a:ext cx="313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2112" y="1629"/>
              <a:ext cx="993" cy="915"/>
            </a:xfrm>
            <a:custGeom>
              <a:avLst/>
              <a:gdLst/>
              <a:ahLst/>
              <a:cxnLst>
                <a:cxn ang="0">
                  <a:pos x="660" y="0"/>
                </a:cxn>
                <a:cxn ang="0">
                  <a:pos x="993" y="408"/>
                </a:cxn>
                <a:cxn ang="0">
                  <a:pos x="384" y="915"/>
                </a:cxn>
                <a:cxn ang="0">
                  <a:pos x="0" y="867"/>
                </a:cxn>
                <a:cxn ang="0">
                  <a:pos x="288" y="3"/>
                </a:cxn>
                <a:cxn ang="0">
                  <a:pos x="660" y="0"/>
                </a:cxn>
              </a:cxnLst>
              <a:rect l="0" t="0" r="r" b="b"/>
              <a:pathLst>
                <a:path w="993" h="915">
                  <a:moveTo>
                    <a:pt x="660" y="0"/>
                  </a:moveTo>
                  <a:lnTo>
                    <a:pt x="993" y="408"/>
                  </a:lnTo>
                  <a:lnTo>
                    <a:pt x="384" y="915"/>
                  </a:lnTo>
                  <a:lnTo>
                    <a:pt x="0" y="867"/>
                  </a:lnTo>
                  <a:lnTo>
                    <a:pt x="288" y="3"/>
                  </a:lnTo>
                  <a:lnTo>
                    <a:pt x="66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1865313" y="2439988"/>
            <a:ext cx="2678112" cy="1370012"/>
            <a:chOff x="215" y="1537"/>
            <a:chExt cx="1687" cy="863"/>
          </a:xfrm>
        </p:grpSpPr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215" y="1537"/>
              <a:ext cx="1687" cy="863"/>
              <a:chOff x="215" y="1582"/>
              <a:chExt cx="1687" cy="863"/>
            </a:xfrm>
          </p:grpSpPr>
          <p:grpSp>
            <p:nvGrpSpPr>
              <p:cNvPr id="8212" name="Group 20"/>
              <p:cNvGrpSpPr>
                <a:grpSpLocks/>
              </p:cNvGrpSpPr>
              <p:nvPr/>
            </p:nvGrpSpPr>
            <p:grpSpPr bwMode="auto">
              <a:xfrm>
                <a:off x="215" y="1582"/>
                <a:ext cx="1687" cy="482"/>
                <a:chOff x="215" y="1582"/>
                <a:chExt cx="1687" cy="482"/>
              </a:xfrm>
            </p:grpSpPr>
            <p:sp>
              <p:nvSpPr>
                <p:cNvPr id="8213" name="Line 21"/>
                <p:cNvSpPr>
                  <a:spLocks noChangeShapeType="1"/>
                </p:cNvSpPr>
                <p:nvPr/>
              </p:nvSpPr>
              <p:spPr bwMode="auto">
                <a:xfrm>
                  <a:off x="912" y="1641"/>
                  <a:ext cx="288" cy="3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14" name="Oval 22"/>
                <p:cNvSpPr>
                  <a:spLocks noChangeArrowheads="1"/>
                </p:cNvSpPr>
                <p:nvPr/>
              </p:nvSpPr>
              <p:spPr bwMode="auto">
                <a:xfrm rot="18900000">
                  <a:off x="215" y="1582"/>
                  <a:ext cx="1687" cy="48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15" name="Freeform 23"/>
              <p:cNvSpPr>
                <a:spLocks/>
              </p:cNvSpPr>
              <p:nvPr/>
            </p:nvSpPr>
            <p:spPr bwMode="auto">
              <a:xfrm>
                <a:off x="638" y="1649"/>
                <a:ext cx="253" cy="283"/>
              </a:xfrm>
              <a:custGeom>
                <a:avLst/>
                <a:gdLst/>
                <a:ahLst/>
                <a:cxnLst>
                  <a:cxn ang="0">
                    <a:pos x="253" y="0"/>
                  </a:cxn>
                  <a:cxn ang="0">
                    <a:pos x="229" y="31"/>
                  </a:cxn>
                  <a:cxn ang="0">
                    <a:pos x="209" y="45"/>
                  </a:cxn>
                  <a:cxn ang="0">
                    <a:pos x="199" y="52"/>
                  </a:cxn>
                  <a:cxn ang="0">
                    <a:pos x="157" y="100"/>
                  </a:cxn>
                  <a:cxn ang="0">
                    <a:pos x="113" y="148"/>
                  </a:cxn>
                  <a:cxn ang="0">
                    <a:pos x="58" y="202"/>
                  </a:cxn>
                  <a:cxn ang="0">
                    <a:pos x="34" y="244"/>
                  </a:cxn>
                  <a:cxn ang="0">
                    <a:pos x="10" y="271"/>
                  </a:cxn>
                  <a:cxn ang="0">
                    <a:pos x="7" y="278"/>
                  </a:cxn>
                </a:cxnLst>
                <a:rect l="0" t="0" r="r" b="b"/>
                <a:pathLst>
                  <a:path w="253" h="283">
                    <a:moveTo>
                      <a:pt x="253" y="0"/>
                    </a:moveTo>
                    <a:cubicBezTo>
                      <a:pt x="239" y="10"/>
                      <a:pt x="240" y="20"/>
                      <a:pt x="229" y="31"/>
                    </a:cubicBezTo>
                    <a:cubicBezTo>
                      <a:pt x="223" y="37"/>
                      <a:pt x="216" y="40"/>
                      <a:pt x="209" y="45"/>
                    </a:cubicBezTo>
                    <a:cubicBezTo>
                      <a:pt x="206" y="47"/>
                      <a:pt x="199" y="52"/>
                      <a:pt x="199" y="52"/>
                    </a:cubicBezTo>
                    <a:cubicBezTo>
                      <a:pt x="187" y="69"/>
                      <a:pt x="175" y="89"/>
                      <a:pt x="157" y="100"/>
                    </a:cubicBezTo>
                    <a:cubicBezTo>
                      <a:pt x="147" y="117"/>
                      <a:pt x="130" y="136"/>
                      <a:pt x="113" y="148"/>
                    </a:cubicBezTo>
                    <a:cubicBezTo>
                      <a:pt x="107" y="163"/>
                      <a:pt x="73" y="193"/>
                      <a:pt x="58" y="202"/>
                    </a:cubicBezTo>
                    <a:cubicBezTo>
                      <a:pt x="54" y="218"/>
                      <a:pt x="45" y="232"/>
                      <a:pt x="34" y="244"/>
                    </a:cubicBezTo>
                    <a:cubicBezTo>
                      <a:pt x="30" y="258"/>
                      <a:pt x="22" y="263"/>
                      <a:pt x="10" y="271"/>
                    </a:cubicBezTo>
                    <a:cubicBezTo>
                      <a:pt x="2" y="282"/>
                      <a:pt x="0" y="283"/>
                      <a:pt x="7" y="278"/>
                    </a:cubicBezTo>
                  </a:path>
                </a:pathLst>
              </a:custGeom>
              <a:noFill/>
              <a:ln w="50800">
                <a:solidFill>
                  <a:srgbClr val="FFDDBB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24"/>
              <p:cNvSpPr>
                <a:spLocks/>
              </p:cNvSpPr>
              <p:nvPr/>
            </p:nvSpPr>
            <p:spPr bwMode="auto">
              <a:xfrm>
                <a:off x="423" y="1941"/>
                <a:ext cx="777" cy="504"/>
              </a:xfrm>
              <a:custGeom>
                <a:avLst/>
                <a:gdLst/>
                <a:ahLst/>
                <a:cxnLst>
                  <a:cxn ang="0">
                    <a:pos x="211" y="0"/>
                  </a:cxn>
                  <a:cxn ang="0">
                    <a:pos x="170" y="51"/>
                  </a:cxn>
                  <a:cxn ang="0">
                    <a:pos x="115" y="140"/>
                  </a:cxn>
                  <a:cxn ang="0">
                    <a:pos x="88" y="202"/>
                  </a:cxn>
                  <a:cxn ang="0">
                    <a:pos x="67" y="233"/>
                  </a:cxn>
                  <a:cxn ang="0">
                    <a:pos x="60" y="243"/>
                  </a:cxn>
                  <a:cxn ang="0">
                    <a:pos x="36" y="294"/>
                  </a:cxn>
                  <a:cxn ang="0">
                    <a:pos x="16" y="360"/>
                  </a:cxn>
                  <a:cxn ang="0">
                    <a:pos x="9" y="401"/>
                  </a:cxn>
                  <a:cxn ang="0">
                    <a:pos x="40" y="469"/>
                  </a:cxn>
                  <a:cxn ang="0">
                    <a:pos x="98" y="504"/>
                  </a:cxn>
                  <a:cxn ang="0">
                    <a:pos x="204" y="497"/>
                  </a:cxn>
                  <a:cxn ang="0">
                    <a:pos x="270" y="466"/>
                  </a:cxn>
                  <a:cxn ang="0">
                    <a:pos x="372" y="411"/>
                  </a:cxn>
                  <a:cxn ang="0">
                    <a:pos x="414" y="384"/>
                  </a:cxn>
                  <a:cxn ang="0">
                    <a:pos x="472" y="342"/>
                  </a:cxn>
                  <a:cxn ang="0">
                    <a:pos x="530" y="291"/>
                  </a:cxn>
                  <a:cxn ang="0">
                    <a:pos x="551" y="277"/>
                  </a:cxn>
                  <a:cxn ang="0">
                    <a:pos x="561" y="270"/>
                  </a:cxn>
                  <a:cxn ang="0">
                    <a:pos x="609" y="229"/>
                  </a:cxn>
                  <a:cxn ang="0">
                    <a:pos x="640" y="205"/>
                  </a:cxn>
                  <a:cxn ang="0">
                    <a:pos x="657" y="192"/>
                  </a:cxn>
                  <a:cxn ang="0">
                    <a:pos x="664" y="181"/>
                  </a:cxn>
                  <a:cxn ang="0">
                    <a:pos x="674" y="171"/>
                  </a:cxn>
                  <a:cxn ang="0">
                    <a:pos x="695" y="157"/>
                  </a:cxn>
                  <a:cxn ang="0">
                    <a:pos x="705" y="150"/>
                  </a:cxn>
                  <a:cxn ang="0">
                    <a:pos x="722" y="137"/>
                  </a:cxn>
                  <a:cxn ang="0">
                    <a:pos x="743" y="123"/>
                  </a:cxn>
                  <a:cxn ang="0">
                    <a:pos x="777" y="78"/>
                  </a:cxn>
                </a:cxnLst>
                <a:rect l="0" t="0" r="r" b="b"/>
                <a:pathLst>
                  <a:path w="777" h="504">
                    <a:moveTo>
                      <a:pt x="211" y="0"/>
                    </a:moveTo>
                    <a:cubicBezTo>
                      <a:pt x="195" y="16"/>
                      <a:pt x="186" y="35"/>
                      <a:pt x="170" y="51"/>
                    </a:cubicBezTo>
                    <a:cubicBezTo>
                      <a:pt x="161" y="80"/>
                      <a:pt x="140" y="124"/>
                      <a:pt x="115" y="140"/>
                    </a:cubicBezTo>
                    <a:cubicBezTo>
                      <a:pt x="110" y="156"/>
                      <a:pt x="96" y="188"/>
                      <a:pt x="88" y="202"/>
                    </a:cubicBezTo>
                    <a:cubicBezTo>
                      <a:pt x="82" y="213"/>
                      <a:pt x="74" y="223"/>
                      <a:pt x="67" y="233"/>
                    </a:cubicBezTo>
                    <a:cubicBezTo>
                      <a:pt x="65" y="236"/>
                      <a:pt x="60" y="243"/>
                      <a:pt x="60" y="243"/>
                    </a:cubicBezTo>
                    <a:cubicBezTo>
                      <a:pt x="54" y="262"/>
                      <a:pt x="48" y="277"/>
                      <a:pt x="36" y="294"/>
                    </a:cubicBezTo>
                    <a:cubicBezTo>
                      <a:pt x="30" y="316"/>
                      <a:pt x="20" y="338"/>
                      <a:pt x="16" y="360"/>
                    </a:cubicBezTo>
                    <a:cubicBezTo>
                      <a:pt x="14" y="374"/>
                      <a:pt x="9" y="401"/>
                      <a:pt x="9" y="401"/>
                    </a:cubicBezTo>
                    <a:cubicBezTo>
                      <a:pt x="14" y="491"/>
                      <a:pt x="0" y="441"/>
                      <a:pt x="40" y="469"/>
                    </a:cubicBezTo>
                    <a:cubicBezTo>
                      <a:pt x="54" y="491"/>
                      <a:pt x="73" y="498"/>
                      <a:pt x="98" y="504"/>
                    </a:cubicBezTo>
                    <a:cubicBezTo>
                      <a:pt x="101" y="504"/>
                      <a:pt x="180" y="501"/>
                      <a:pt x="204" y="497"/>
                    </a:cubicBezTo>
                    <a:cubicBezTo>
                      <a:pt x="230" y="492"/>
                      <a:pt x="243" y="470"/>
                      <a:pt x="270" y="466"/>
                    </a:cubicBezTo>
                    <a:cubicBezTo>
                      <a:pt x="301" y="444"/>
                      <a:pt x="335" y="422"/>
                      <a:pt x="372" y="411"/>
                    </a:cubicBezTo>
                    <a:cubicBezTo>
                      <a:pt x="384" y="400"/>
                      <a:pt x="399" y="392"/>
                      <a:pt x="414" y="384"/>
                    </a:cubicBezTo>
                    <a:cubicBezTo>
                      <a:pt x="425" y="363"/>
                      <a:pt x="449" y="349"/>
                      <a:pt x="472" y="342"/>
                    </a:cubicBezTo>
                    <a:cubicBezTo>
                      <a:pt x="497" y="327"/>
                      <a:pt x="509" y="313"/>
                      <a:pt x="530" y="291"/>
                    </a:cubicBezTo>
                    <a:cubicBezTo>
                      <a:pt x="536" y="285"/>
                      <a:pt x="544" y="282"/>
                      <a:pt x="551" y="277"/>
                    </a:cubicBezTo>
                    <a:cubicBezTo>
                      <a:pt x="554" y="275"/>
                      <a:pt x="561" y="270"/>
                      <a:pt x="561" y="270"/>
                    </a:cubicBezTo>
                    <a:cubicBezTo>
                      <a:pt x="573" y="253"/>
                      <a:pt x="593" y="242"/>
                      <a:pt x="609" y="229"/>
                    </a:cubicBezTo>
                    <a:cubicBezTo>
                      <a:pt x="619" y="221"/>
                      <a:pt x="640" y="205"/>
                      <a:pt x="640" y="205"/>
                    </a:cubicBezTo>
                    <a:cubicBezTo>
                      <a:pt x="663" y="172"/>
                      <a:pt x="631" y="213"/>
                      <a:pt x="657" y="192"/>
                    </a:cubicBezTo>
                    <a:cubicBezTo>
                      <a:pt x="660" y="189"/>
                      <a:pt x="661" y="184"/>
                      <a:pt x="664" y="181"/>
                    </a:cubicBezTo>
                    <a:cubicBezTo>
                      <a:pt x="667" y="177"/>
                      <a:pt x="670" y="174"/>
                      <a:pt x="674" y="171"/>
                    </a:cubicBezTo>
                    <a:cubicBezTo>
                      <a:pt x="681" y="166"/>
                      <a:pt x="688" y="162"/>
                      <a:pt x="695" y="157"/>
                    </a:cubicBezTo>
                    <a:cubicBezTo>
                      <a:pt x="698" y="155"/>
                      <a:pt x="705" y="150"/>
                      <a:pt x="705" y="150"/>
                    </a:cubicBezTo>
                    <a:cubicBezTo>
                      <a:pt x="719" y="131"/>
                      <a:pt x="704" y="147"/>
                      <a:pt x="722" y="137"/>
                    </a:cubicBezTo>
                    <a:cubicBezTo>
                      <a:pt x="729" y="133"/>
                      <a:pt x="743" y="123"/>
                      <a:pt x="743" y="123"/>
                    </a:cubicBezTo>
                    <a:cubicBezTo>
                      <a:pt x="747" y="108"/>
                      <a:pt x="766" y="89"/>
                      <a:pt x="777" y="78"/>
                    </a:cubicBezTo>
                  </a:path>
                </a:pathLst>
              </a:custGeom>
              <a:noFill/>
              <a:ln w="635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336" y="2256"/>
              <a:ext cx="192" cy="1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4648201" y="1981201"/>
            <a:ext cx="2284413" cy="904875"/>
            <a:chOff x="1968" y="1248"/>
            <a:chExt cx="1439" cy="570"/>
          </a:xfrm>
        </p:grpSpPr>
        <p:grpSp>
          <p:nvGrpSpPr>
            <p:cNvPr id="8219" name="Group 27"/>
            <p:cNvGrpSpPr>
              <a:grpSpLocks/>
            </p:cNvGrpSpPr>
            <p:nvPr/>
          </p:nvGrpSpPr>
          <p:grpSpPr bwMode="auto">
            <a:xfrm>
              <a:off x="2112" y="1488"/>
              <a:ext cx="1104" cy="330"/>
              <a:chOff x="2112" y="1488"/>
              <a:chExt cx="1104" cy="330"/>
            </a:xfrm>
          </p:grpSpPr>
          <p:sp>
            <p:nvSpPr>
              <p:cNvPr id="8220" name="Freeform 28"/>
              <p:cNvSpPr>
                <a:spLocks/>
              </p:cNvSpPr>
              <p:nvPr/>
            </p:nvSpPr>
            <p:spPr bwMode="auto">
              <a:xfrm>
                <a:off x="2112" y="1488"/>
                <a:ext cx="120" cy="150"/>
              </a:xfrm>
              <a:custGeom>
                <a:avLst/>
                <a:gdLst/>
                <a:ahLst/>
                <a:cxnLst>
                  <a:cxn ang="0">
                    <a:pos x="120" y="150"/>
                  </a:cxn>
                  <a:cxn ang="0">
                    <a:pos x="0" y="0"/>
                  </a:cxn>
                </a:cxnLst>
                <a:rect l="0" t="0" r="r" b="b"/>
                <a:pathLst>
                  <a:path w="120" h="150">
                    <a:moveTo>
                      <a:pt x="120" y="15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29"/>
              <p:cNvSpPr>
                <a:spLocks/>
              </p:cNvSpPr>
              <p:nvPr/>
            </p:nvSpPr>
            <p:spPr bwMode="auto">
              <a:xfrm>
                <a:off x="2376" y="1680"/>
                <a:ext cx="840" cy="138"/>
              </a:xfrm>
              <a:custGeom>
                <a:avLst/>
                <a:gdLst/>
                <a:ahLst/>
                <a:cxnLst>
                  <a:cxn ang="0">
                    <a:pos x="0" y="138"/>
                  </a:cxn>
                  <a:cxn ang="0">
                    <a:pos x="840" y="0"/>
                  </a:cxn>
                </a:cxnLst>
                <a:rect l="0" t="0" r="r" b="b"/>
                <a:pathLst>
                  <a:path w="840" h="138">
                    <a:moveTo>
                      <a:pt x="0" y="138"/>
                    </a:moveTo>
                    <a:lnTo>
                      <a:pt x="840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30"/>
              <p:cNvSpPr>
                <a:spLocks/>
              </p:cNvSpPr>
              <p:nvPr/>
            </p:nvSpPr>
            <p:spPr bwMode="auto">
              <a:xfrm>
                <a:off x="2997" y="1686"/>
                <a:ext cx="162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162" y="0"/>
                  </a:cxn>
                </a:cxnLst>
                <a:rect l="0" t="0" r="r" b="b"/>
                <a:pathLst>
                  <a:path w="162" h="30">
                    <a:moveTo>
                      <a:pt x="0" y="30"/>
                    </a:moveTo>
                    <a:lnTo>
                      <a:pt x="16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3" name="Text Box 31"/>
            <p:cNvSpPr txBox="1">
              <a:spLocks noChangeArrowheads="1"/>
            </p:cNvSpPr>
            <p:nvPr/>
          </p:nvSpPr>
          <p:spPr bwMode="auto">
            <a:xfrm>
              <a:off x="3206" y="148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224" name="Text Box 32"/>
            <p:cNvSpPr txBox="1">
              <a:spLocks noChangeArrowheads="1"/>
            </p:cNvSpPr>
            <p:nvPr/>
          </p:nvSpPr>
          <p:spPr bwMode="auto">
            <a:xfrm>
              <a:off x="1968" y="124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8225" name="Group 33"/>
          <p:cNvGrpSpPr>
            <a:grpSpLocks/>
          </p:cNvGrpSpPr>
          <p:nvPr/>
        </p:nvGrpSpPr>
        <p:grpSpPr bwMode="auto">
          <a:xfrm>
            <a:off x="5486401" y="2209801"/>
            <a:ext cx="461963" cy="923925"/>
            <a:chOff x="2496" y="1392"/>
            <a:chExt cx="291" cy="582"/>
          </a:xfrm>
        </p:grpSpPr>
        <p:sp>
          <p:nvSpPr>
            <p:cNvPr id="8226" name="Freeform 34"/>
            <p:cNvSpPr>
              <a:spLocks/>
            </p:cNvSpPr>
            <p:nvPr/>
          </p:nvSpPr>
          <p:spPr bwMode="auto">
            <a:xfrm>
              <a:off x="2496" y="1392"/>
              <a:ext cx="288" cy="5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"/>
                </a:cxn>
                <a:cxn ang="0">
                  <a:pos x="285" y="582"/>
                </a:cxn>
                <a:cxn ang="0">
                  <a:pos x="288" y="336"/>
                </a:cxn>
                <a:cxn ang="0">
                  <a:pos x="0" y="0"/>
                </a:cxn>
              </a:cxnLst>
              <a:rect l="0" t="0" r="r" b="b"/>
              <a:pathLst>
                <a:path w="288" h="582">
                  <a:moveTo>
                    <a:pt x="0" y="0"/>
                  </a:moveTo>
                  <a:lnTo>
                    <a:pt x="0" y="240"/>
                  </a:lnTo>
                  <a:lnTo>
                    <a:pt x="285" y="582"/>
                  </a:lnTo>
                  <a:lnTo>
                    <a:pt x="288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auto">
            <a:xfrm>
              <a:off x="2669" y="1725"/>
              <a:ext cx="118" cy="141"/>
            </a:xfrm>
            <a:custGeom>
              <a:avLst/>
              <a:gdLst/>
              <a:ahLst/>
              <a:cxnLst>
                <a:cxn ang="0">
                  <a:pos x="0" y="141"/>
                </a:cxn>
                <a:cxn ang="0">
                  <a:pos x="25" y="113"/>
                </a:cxn>
                <a:cxn ang="0">
                  <a:pos x="52" y="83"/>
                </a:cxn>
                <a:cxn ang="0">
                  <a:pos x="75" y="56"/>
                </a:cxn>
                <a:cxn ang="0">
                  <a:pos x="118" y="0"/>
                </a:cxn>
              </a:cxnLst>
              <a:rect l="0" t="0" r="r" b="b"/>
              <a:pathLst>
                <a:path w="118" h="141">
                  <a:moveTo>
                    <a:pt x="0" y="141"/>
                  </a:moveTo>
                  <a:cubicBezTo>
                    <a:pt x="4" y="136"/>
                    <a:pt x="16" y="123"/>
                    <a:pt x="25" y="113"/>
                  </a:cubicBezTo>
                  <a:cubicBezTo>
                    <a:pt x="34" y="103"/>
                    <a:pt x="44" y="93"/>
                    <a:pt x="52" y="83"/>
                  </a:cubicBezTo>
                  <a:cubicBezTo>
                    <a:pt x="60" y="73"/>
                    <a:pt x="64" y="70"/>
                    <a:pt x="75" y="56"/>
                  </a:cubicBezTo>
                  <a:cubicBezTo>
                    <a:pt x="86" y="42"/>
                    <a:pt x="109" y="12"/>
                    <a:pt x="11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8233" name="Object 41"/>
          <p:cNvGraphicFramePr>
            <a:graphicFrameLocks noChangeAspect="1"/>
          </p:cNvGraphicFramePr>
          <p:nvPr/>
        </p:nvGraphicFramePr>
        <p:xfrm>
          <a:off x="3810000" y="4267200"/>
          <a:ext cx="25908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1054080" imgH="253800" progId="Equation.DSMT4">
                  <p:embed/>
                </p:oleObj>
              </mc:Choice>
              <mc:Fallback>
                <p:oleObj name="Equation" r:id="rId3" imgW="1054080" imgH="2538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267200"/>
                        <a:ext cx="259080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40" name="Object 48"/>
          <p:cNvGraphicFramePr>
            <a:graphicFrameLocks noChangeAspect="1"/>
          </p:cNvGraphicFramePr>
          <p:nvPr/>
        </p:nvGraphicFramePr>
        <p:xfrm>
          <a:off x="9372600" y="48006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48006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43" name="Object 51"/>
          <p:cNvGraphicFramePr>
            <a:graphicFrameLocks noChangeAspect="1"/>
          </p:cNvGraphicFramePr>
          <p:nvPr/>
        </p:nvGraphicFramePr>
        <p:xfrm>
          <a:off x="5883275" y="5791200"/>
          <a:ext cx="17986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7" imgW="749160" imgH="266400" progId="Equation.DSMT4">
                  <p:embed/>
                </p:oleObj>
              </mc:Choice>
              <mc:Fallback>
                <p:oleObj name="Equation" r:id="rId7" imgW="749160" imgH="26640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275" y="5791200"/>
                        <a:ext cx="17986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5" name="Freeform 53"/>
          <p:cNvSpPr>
            <a:spLocks/>
          </p:cNvSpPr>
          <p:nvPr/>
        </p:nvSpPr>
        <p:spPr bwMode="auto">
          <a:xfrm>
            <a:off x="5334000" y="4800600"/>
            <a:ext cx="1524000" cy="990600"/>
          </a:xfrm>
          <a:custGeom>
            <a:avLst/>
            <a:gdLst/>
            <a:ahLst/>
            <a:cxnLst>
              <a:cxn ang="0">
                <a:pos x="960" y="624"/>
              </a:cxn>
              <a:cxn ang="0">
                <a:pos x="816" y="432"/>
              </a:cxn>
              <a:cxn ang="0">
                <a:pos x="144" y="336"/>
              </a:cxn>
              <a:cxn ang="0">
                <a:pos x="0" y="0"/>
              </a:cxn>
            </a:cxnLst>
            <a:rect l="0" t="0" r="r" b="b"/>
            <a:pathLst>
              <a:path w="960" h="624">
                <a:moveTo>
                  <a:pt x="960" y="624"/>
                </a:moveTo>
                <a:cubicBezTo>
                  <a:pt x="956" y="552"/>
                  <a:pt x="952" y="480"/>
                  <a:pt x="816" y="432"/>
                </a:cubicBezTo>
                <a:cubicBezTo>
                  <a:pt x="680" y="384"/>
                  <a:pt x="280" y="408"/>
                  <a:pt x="144" y="336"/>
                </a:cubicBezTo>
                <a:cubicBezTo>
                  <a:pt x="8" y="264"/>
                  <a:pt x="4" y="132"/>
                  <a:pt x="0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6" name="Freeform 54"/>
          <p:cNvSpPr>
            <a:spLocks/>
          </p:cNvSpPr>
          <p:nvPr/>
        </p:nvSpPr>
        <p:spPr bwMode="auto">
          <a:xfrm>
            <a:off x="5715000" y="4438650"/>
            <a:ext cx="4343400" cy="812800"/>
          </a:xfrm>
          <a:custGeom>
            <a:avLst/>
            <a:gdLst/>
            <a:ahLst/>
            <a:cxnLst>
              <a:cxn ang="0">
                <a:pos x="2736" y="276"/>
              </a:cxn>
              <a:cxn ang="0">
                <a:pos x="2412" y="60"/>
              </a:cxn>
              <a:cxn ang="0">
                <a:pos x="1872" y="36"/>
              </a:cxn>
              <a:cxn ang="0">
                <a:pos x="1188" y="276"/>
              </a:cxn>
              <a:cxn ang="0">
                <a:pos x="816" y="456"/>
              </a:cxn>
              <a:cxn ang="0">
                <a:pos x="384" y="504"/>
              </a:cxn>
              <a:cxn ang="0">
                <a:pos x="108" y="408"/>
              </a:cxn>
              <a:cxn ang="0">
                <a:pos x="0" y="228"/>
              </a:cxn>
            </a:cxnLst>
            <a:rect l="0" t="0" r="r" b="b"/>
            <a:pathLst>
              <a:path w="2736" h="512">
                <a:moveTo>
                  <a:pt x="2736" y="276"/>
                </a:moveTo>
                <a:cubicBezTo>
                  <a:pt x="2682" y="240"/>
                  <a:pt x="2556" y="100"/>
                  <a:pt x="2412" y="60"/>
                </a:cubicBezTo>
                <a:cubicBezTo>
                  <a:pt x="2268" y="20"/>
                  <a:pt x="2076" y="0"/>
                  <a:pt x="1872" y="36"/>
                </a:cubicBezTo>
                <a:cubicBezTo>
                  <a:pt x="1668" y="72"/>
                  <a:pt x="1364" y="206"/>
                  <a:pt x="1188" y="276"/>
                </a:cubicBezTo>
                <a:cubicBezTo>
                  <a:pt x="1012" y="346"/>
                  <a:pt x="950" y="418"/>
                  <a:pt x="816" y="456"/>
                </a:cubicBezTo>
                <a:cubicBezTo>
                  <a:pt x="682" y="494"/>
                  <a:pt x="502" y="512"/>
                  <a:pt x="384" y="504"/>
                </a:cubicBezTo>
                <a:cubicBezTo>
                  <a:pt x="266" y="496"/>
                  <a:pt x="172" y="454"/>
                  <a:pt x="108" y="408"/>
                </a:cubicBezTo>
                <a:cubicBezTo>
                  <a:pt x="44" y="362"/>
                  <a:pt x="23" y="266"/>
                  <a:pt x="0" y="228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247" name="Object 55"/>
          <p:cNvGraphicFramePr>
            <a:graphicFrameLocks noChangeAspect="1"/>
          </p:cNvGraphicFramePr>
          <p:nvPr/>
        </p:nvGraphicFramePr>
        <p:xfrm>
          <a:off x="2895601" y="3535363"/>
          <a:ext cx="352742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9" imgW="1434960" imgH="291960" progId="Equation.DSMT4">
                  <p:embed/>
                </p:oleObj>
              </mc:Choice>
              <mc:Fallback>
                <p:oleObj name="Equation" r:id="rId9" imgW="1434960" imgH="29196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3535363"/>
                        <a:ext cx="352742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3581400" y="4267200"/>
            <a:ext cx="67818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249" name="Object 57"/>
          <p:cNvGraphicFramePr>
            <a:graphicFrameLocks noChangeAspect="1"/>
          </p:cNvGraphicFramePr>
          <p:nvPr/>
        </p:nvGraphicFramePr>
        <p:xfrm>
          <a:off x="2336800" y="4525963"/>
          <a:ext cx="29670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11" imgW="1206360" imgH="330120" progId="Equation.DSMT4">
                  <p:embed/>
                </p:oleObj>
              </mc:Choice>
              <mc:Fallback>
                <p:oleObj name="Equation" r:id="rId11" imgW="1206360" imgH="33012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4525963"/>
                        <a:ext cx="2967038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0" name="Object 58"/>
          <p:cNvGraphicFramePr>
            <a:graphicFrameLocks noChangeAspect="1"/>
          </p:cNvGraphicFramePr>
          <p:nvPr/>
        </p:nvGraphicFramePr>
        <p:xfrm>
          <a:off x="5867400" y="4343401"/>
          <a:ext cx="15001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13" imgW="609480" imgH="203040" progId="Equation.DSMT4">
                  <p:embed/>
                </p:oleObj>
              </mc:Choice>
              <mc:Fallback>
                <p:oleObj name="Equation" r:id="rId13" imgW="609480" imgH="20304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343401"/>
                        <a:ext cx="150018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1" name="Object 59"/>
          <p:cNvGraphicFramePr>
            <a:graphicFrameLocks noChangeAspect="1"/>
          </p:cNvGraphicFramePr>
          <p:nvPr/>
        </p:nvGraphicFramePr>
        <p:xfrm>
          <a:off x="5638800" y="4876801"/>
          <a:ext cx="19383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15" imgW="787320" imgH="177480" progId="Equation.DSMT4">
                  <p:embed/>
                </p:oleObj>
              </mc:Choice>
              <mc:Fallback>
                <p:oleObj name="Equation" r:id="rId15" imgW="787320" imgH="1774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76801"/>
                        <a:ext cx="19383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2" name="Object 60"/>
          <p:cNvGraphicFramePr>
            <a:graphicFrameLocks noChangeAspect="1"/>
          </p:cNvGraphicFramePr>
          <p:nvPr/>
        </p:nvGraphicFramePr>
        <p:xfrm>
          <a:off x="7848601" y="4343400"/>
          <a:ext cx="13747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17" imgW="558720" imgH="253800" progId="Equation.DSMT4">
                  <p:embed/>
                </p:oleObj>
              </mc:Choice>
              <mc:Fallback>
                <p:oleObj name="Equation" r:id="rId17" imgW="558720" imgH="2538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1" y="4343400"/>
                        <a:ext cx="13747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3" name="Object 61"/>
          <p:cNvGraphicFramePr>
            <a:graphicFrameLocks noChangeAspect="1"/>
          </p:cNvGraphicFramePr>
          <p:nvPr/>
        </p:nvGraphicFramePr>
        <p:xfrm>
          <a:off x="7848601" y="4800600"/>
          <a:ext cx="13747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19" imgW="558720" imgH="253800" progId="Equation.DSMT4">
                  <p:embed/>
                </p:oleObj>
              </mc:Choice>
              <mc:Fallback>
                <p:oleObj name="Equation" r:id="rId19" imgW="558720" imgH="25380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1" y="4800600"/>
                        <a:ext cx="13747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4" name="Object 62"/>
          <p:cNvGraphicFramePr>
            <a:graphicFrameLocks noChangeAspect="1"/>
          </p:cNvGraphicFramePr>
          <p:nvPr/>
        </p:nvGraphicFramePr>
        <p:xfrm>
          <a:off x="2362201" y="5680076"/>
          <a:ext cx="206057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21" imgW="838080" imgH="380880" progId="Equation.DSMT4">
                  <p:embed/>
                </p:oleObj>
              </mc:Choice>
              <mc:Fallback>
                <p:oleObj name="Equation" r:id="rId21" imgW="838080" imgH="38088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5680076"/>
                        <a:ext cx="206057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5" name="Object 63"/>
          <p:cNvGraphicFramePr>
            <a:graphicFrameLocks noChangeAspect="1"/>
          </p:cNvGraphicFramePr>
          <p:nvPr/>
        </p:nvGraphicFramePr>
        <p:xfrm>
          <a:off x="4740276" y="5546726"/>
          <a:ext cx="127952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23" imgW="520560" imgH="533160" progId="Equation.DSMT4">
                  <p:embed/>
                </p:oleObj>
              </mc:Choice>
              <mc:Fallback>
                <p:oleObj name="Equation" r:id="rId23" imgW="520560" imgH="53316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6" y="5546726"/>
                        <a:ext cx="1279525" cy="1311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6" name="Object 64"/>
          <p:cNvGraphicFramePr>
            <a:graphicFrameLocks noChangeAspect="1"/>
          </p:cNvGraphicFramePr>
          <p:nvPr/>
        </p:nvGraphicFramePr>
        <p:xfrm>
          <a:off x="6173788" y="5718176"/>
          <a:ext cx="12176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25" imgW="495000" imgH="393480" progId="Equation.DSMT4">
                  <p:embed/>
                </p:oleObj>
              </mc:Choice>
              <mc:Fallback>
                <p:oleObj name="Equation" r:id="rId25" imgW="495000" imgH="39348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5718176"/>
                        <a:ext cx="1217612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7" name="Object 65"/>
          <p:cNvGraphicFramePr>
            <a:graphicFrameLocks noChangeAspect="1"/>
          </p:cNvGraphicFramePr>
          <p:nvPr/>
        </p:nvGraphicFramePr>
        <p:xfrm>
          <a:off x="7556500" y="5980113"/>
          <a:ext cx="7493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27" imgW="304560" imgH="177480" progId="Equation.DSMT4">
                  <p:embed/>
                </p:oleObj>
              </mc:Choice>
              <mc:Fallback>
                <p:oleObj name="Equation" r:id="rId27" imgW="304560" imgH="17748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0" y="5980113"/>
                        <a:ext cx="749300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8" name="Text Box 66"/>
          <p:cNvSpPr txBox="1">
            <a:spLocks noChangeArrowheads="1"/>
          </p:cNvSpPr>
          <p:nvPr/>
        </p:nvSpPr>
        <p:spPr bwMode="auto">
          <a:xfrm>
            <a:off x="7391400" y="1524000"/>
            <a:ext cx="2971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Even though we started with a cylinder, </a:t>
            </a:r>
            <a:r>
              <a:rPr lang="en-US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rgbClr val="0000FF"/>
                </a:solidFill>
              </a:rPr>
              <a:t> does not enter the calculation!</a:t>
            </a:r>
          </a:p>
        </p:txBody>
      </p:sp>
      <p:sp>
        <p:nvSpPr>
          <p:cNvPr id="8260" name="Freeform 68"/>
          <p:cNvSpPr>
            <a:spLocks/>
          </p:cNvSpPr>
          <p:nvPr/>
        </p:nvSpPr>
        <p:spPr bwMode="auto">
          <a:xfrm>
            <a:off x="8458200" y="3105151"/>
            <a:ext cx="1417638" cy="3082925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780" y="396"/>
              </a:cxn>
              <a:cxn ang="0">
                <a:pos x="876" y="756"/>
              </a:cxn>
              <a:cxn ang="0">
                <a:pos x="882" y="1062"/>
              </a:cxn>
              <a:cxn ang="0">
                <a:pos x="837" y="1344"/>
              </a:cxn>
              <a:cxn ang="0">
                <a:pos x="732" y="1584"/>
              </a:cxn>
              <a:cxn ang="0">
                <a:pos x="564" y="1764"/>
              </a:cxn>
              <a:cxn ang="0">
                <a:pos x="348" y="1872"/>
              </a:cxn>
              <a:cxn ang="0">
                <a:pos x="144" y="1932"/>
              </a:cxn>
              <a:cxn ang="0">
                <a:pos x="0" y="1932"/>
              </a:cxn>
            </a:cxnLst>
            <a:rect l="0" t="0" r="r" b="b"/>
            <a:pathLst>
              <a:path w="893" h="1942">
                <a:moveTo>
                  <a:pt x="576" y="0"/>
                </a:moveTo>
                <a:cubicBezTo>
                  <a:pt x="614" y="66"/>
                  <a:pt x="730" y="270"/>
                  <a:pt x="780" y="396"/>
                </a:cubicBezTo>
                <a:cubicBezTo>
                  <a:pt x="830" y="522"/>
                  <a:pt x="859" y="645"/>
                  <a:pt x="876" y="756"/>
                </a:cubicBezTo>
                <a:cubicBezTo>
                  <a:pt x="893" y="867"/>
                  <a:pt x="888" y="964"/>
                  <a:pt x="882" y="1062"/>
                </a:cubicBezTo>
                <a:cubicBezTo>
                  <a:pt x="876" y="1160"/>
                  <a:pt x="862" y="1257"/>
                  <a:pt x="837" y="1344"/>
                </a:cubicBezTo>
                <a:cubicBezTo>
                  <a:pt x="812" y="1431"/>
                  <a:pt x="777" y="1514"/>
                  <a:pt x="732" y="1584"/>
                </a:cubicBezTo>
                <a:cubicBezTo>
                  <a:pt x="687" y="1654"/>
                  <a:pt x="628" y="1716"/>
                  <a:pt x="564" y="1764"/>
                </a:cubicBezTo>
                <a:cubicBezTo>
                  <a:pt x="500" y="1812"/>
                  <a:pt x="418" y="1844"/>
                  <a:pt x="348" y="1872"/>
                </a:cubicBezTo>
                <a:cubicBezTo>
                  <a:pt x="278" y="1900"/>
                  <a:pt x="202" y="1922"/>
                  <a:pt x="144" y="1932"/>
                </a:cubicBezTo>
                <a:cubicBezTo>
                  <a:pt x="86" y="1942"/>
                  <a:pt x="44" y="1936"/>
                  <a:pt x="0" y="1932"/>
                </a:cubicBezTo>
              </a:path>
            </a:pathLst>
          </a:cu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8261" name="Object 69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29" imgW="190440" imgH="139680" progId="Equation.DSMT4">
                  <p:embed/>
                </p:oleObj>
              </mc:Choice>
              <mc:Fallback>
                <p:oleObj name="Equation" r:id="rId29" imgW="190440" imgH="13968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5" grpId="0" animBg="1"/>
      <p:bldP spid="8246" grpId="0" animBg="1"/>
      <p:bldP spid="8248" grpId="0" animBg="1"/>
      <p:bldP spid="8258" grpId="0" autoUpdateAnimBg="0"/>
      <p:bldP spid="82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2362200" y="1981200"/>
            <a:ext cx="1828800" cy="3886200"/>
            <a:chOff x="528" y="1248"/>
            <a:chExt cx="1152" cy="2448"/>
          </a:xfrm>
        </p:grpSpPr>
        <p:sp>
          <p:nvSpPr>
            <p:cNvPr id="6149" name="Oval 5"/>
            <p:cNvSpPr>
              <a:spLocks noChangeArrowheads="1"/>
            </p:cNvSpPr>
            <p:nvPr/>
          </p:nvSpPr>
          <p:spPr bwMode="auto">
            <a:xfrm>
              <a:off x="528" y="331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528" y="1440"/>
              <a:ext cx="1152" cy="2064"/>
            </a:xfrm>
            <a:prstGeom prst="rect">
              <a:avLst/>
            </a:prstGeom>
            <a:solidFill>
              <a:srgbClr val="FFDD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528" y="3312"/>
              <a:ext cx="1152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528" y="1440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1680" y="1440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auto">
            <a:xfrm>
              <a:off x="528" y="1248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2362200" y="3657600"/>
            <a:ext cx="1828800" cy="6096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4562476" y="1981200"/>
            <a:ext cx="2600325" cy="3886200"/>
            <a:chOff x="1914" y="1248"/>
            <a:chExt cx="1638" cy="2448"/>
          </a:xfrm>
        </p:grpSpPr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1920" y="3312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1914" y="1249"/>
              <a:ext cx="1638" cy="2430"/>
            </a:xfrm>
            <a:custGeom>
              <a:avLst/>
              <a:gdLst/>
              <a:ahLst/>
              <a:cxnLst>
                <a:cxn ang="0">
                  <a:pos x="1161" y="185"/>
                </a:cxn>
                <a:cxn ang="0">
                  <a:pos x="1311" y="425"/>
                </a:cxn>
                <a:cxn ang="0">
                  <a:pos x="1458" y="665"/>
                </a:cxn>
                <a:cxn ang="0">
                  <a:pos x="1590" y="959"/>
                </a:cxn>
                <a:cxn ang="0">
                  <a:pos x="1638" y="1247"/>
                </a:cxn>
                <a:cxn ang="0">
                  <a:pos x="1590" y="1490"/>
                </a:cxn>
                <a:cxn ang="0">
                  <a:pos x="1497" y="1688"/>
                </a:cxn>
                <a:cxn ang="0">
                  <a:pos x="1380" y="1898"/>
                </a:cxn>
                <a:cxn ang="0">
                  <a:pos x="1260" y="2093"/>
                </a:cxn>
                <a:cxn ang="0">
                  <a:pos x="1167" y="2255"/>
                </a:cxn>
                <a:cxn ang="0">
                  <a:pos x="1080" y="2339"/>
                </a:cxn>
                <a:cxn ang="0">
                  <a:pos x="816" y="2417"/>
                </a:cxn>
                <a:cxn ang="0">
                  <a:pos x="294" y="2414"/>
                </a:cxn>
                <a:cxn ang="0">
                  <a:pos x="45" y="2318"/>
                </a:cxn>
                <a:cxn ang="0">
                  <a:pos x="24" y="2222"/>
                </a:cxn>
                <a:cxn ang="0">
                  <a:pos x="123" y="2045"/>
                </a:cxn>
                <a:cxn ang="0">
                  <a:pos x="210" y="1910"/>
                </a:cxn>
                <a:cxn ang="0">
                  <a:pos x="297" y="1778"/>
                </a:cxn>
                <a:cxn ang="0">
                  <a:pos x="420" y="1538"/>
                </a:cxn>
                <a:cxn ang="0">
                  <a:pos x="477" y="1340"/>
                </a:cxn>
                <a:cxn ang="0">
                  <a:pos x="471" y="1124"/>
                </a:cxn>
                <a:cxn ang="0">
                  <a:pos x="366" y="839"/>
                </a:cxn>
                <a:cxn ang="0">
                  <a:pos x="261" y="650"/>
                </a:cxn>
                <a:cxn ang="0">
                  <a:pos x="171" y="494"/>
                </a:cxn>
                <a:cxn ang="0">
                  <a:pos x="39" y="263"/>
                </a:cxn>
                <a:cxn ang="0">
                  <a:pos x="18" y="179"/>
                </a:cxn>
                <a:cxn ang="0">
                  <a:pos x="99" y="92"/>
                </a:cxn>
                <a:cxn ang="0">
                  <a:pos x="351" y="23"/>
                </a:cxn>
                <a:cxn ang="0">
                  <a:pos x="681" y="5"/>
                </a:cxn>
                <a:cxn ang="0">
                  <a:pos x="969" y="56"/>
                </a:cxn>
                <a:cxn ang="0">
                  <a:pos x="1119" y="128"/>
                </a:cxn>
                <a:cxn ang="0">
                  <a:pos x="1161" y="185"/>
                </a:cxn>
              </a:cxnLst>
              <a:rect l="0" t="0" r="r" b="b"/>
              <a:pathLst>
                <a:path w="1638" h="2430">
                  <a:moveTo>
                    <a:pt x="1161" y="185"/>
                  </a:moveTo>
                  <a:cubicBezTo>
                    <a:pt x="1193" y="235"/>
                    <a:pt x="1262" y="345"/>
                    <a:pt x="1311" y="425"/>
                  </a:cubicBezTo>
                  <a:cubicBezTo>
                    <a:pt x="1360" y="505"/>
                    <a:pt x="1412" y="576"/>
                    <a:pt x="1458" y="665"/>
                  </a:cubicBezTo>
                  <a:cubicBezTo>
                    <a:pt x="1504" y="754"/>
                    <a:pt x="1560" y="862"/>
                    <a:pt x="1590" y="959"/>
                  </a:cubicBezTo>
                  <a:cubicBezTo>
                    <a:pt x="1620" y="1056"/>
                    <a:pt x="1638" y="1159"/>
                    <a:pt x="1638" y="1247"/>
                  </a:cubicBezTo>
                  <a:cubicBezTo>
                    <a:pt x="1638" y="1335"/>
                    <a:pt x="1613" y="1417"/>
                    <a:pt x="1590" y="1490"/>
                  </a:cubicBezTo>
                  <a:cubicBezTo>
                    <a:pt x="1567" y="1563"/>
                    <a:pt x="1532" y="1620"/>
                    <a:pt x="1497" y="1688"/>
                  </a:cubicBezTo>
                  <a:cubicBezTo>
                    <a:pt x="1462" y="1756"/>
                    <a:pt x="1419" y="1831"/>
                    <a:pt x="1380" y="1898"/>
                  </a:cubicBezTo>
                  <a:cubicBezTo>
                    <a:pt x="1341" y="1965"/>
                    <a:pt x="1295" y="2034"/>
                    <a:pt x="1260" y="2093"/>
                  </a:cubicBezTo>
                  <a:cubicBezTo>
                    <a:pt x="1225" y="2152"/>
                    <a:pt x="1197" y="2214"/>
                    <a:pt x="1167" y="2255"/>
                  </a:cubicBezTo>
                  <a:cubicBezTo>
                    <a:pt x="1137" y="2296"/>
                    <a:pt x="1138" y="2312"/>
                    <a:pt x="1080" y="2339"/>
                  </a:cubicBezTo>
                  <a:cubicBezTo>
                    <a:pt x="1022" y="2366"/>
                    <a:pt x="947" y="2405"/>
                    <a:pt x="816" y="2417"/>
                  </a:cubicBezTo>
                  <a:cubicBezTo>
                    <a:pt x="685" y="2429"/>
                    <a:pt x="422" y="2430"/>
                    <a:pt x="294" y="2414"/>
                  </a:cubicBezTo>
                  <a:cubicBezTo>
                    <a:pt x="166" y="2398"/>
                    <a:pt x="90" y="2350"/>
                    <a:pt x="45" y="2318"/>
                  </a:cubicBezTo>
                  <a:cubicBezTo>
                    <a:pt x="0" y="2286"/>
                    <a:pt x="11" y="2267"/>
                    <a:pt x="24" y="2222"/>
                  </a:cubicBezTo>
                  <a:cubicBezTo>
                    <a:pt x="37" y="2177"/>
                    <a:pt x="92" y="2097"/>
                    <a:pt x="123" y="2045"/>
                  </a:cubicBezTo>
                  <a:cubicBezTo>
                    <a:pt x="154" y="1993"/>
                    <a:pt x="181" y="1955"/>
                    <a:pt x="210" y="1910"/>
                  </a:cubicBezTo>
                  <a:cubicBezTo>
                    <a:pt x="239" y="1865"/>
                    <a:pt x="262" y="1840"/>
                    <a:pt x="297" y="1778"/>
                  </a:cubicBezTo>
                  <a:cubicBezTo>
                    <a:pt x="332" y="1716"/>
                    <a:pt x="390" y="1611"/>
                    <a:pt x="420" y="1538"/>
                  </a:cubicBezTo>
                  <a:cubicBezTo>
                    <a:pt x="450" y="1465"/>
                    <a:pt x="469" y="1409"/>
                    <a:pt x="477" y="1340"/>
                  </a:cubicBezTo>
                  <a:cubicBezTo>
                    <a:pt x="485" y="1271"/>
                    <a:pt x="489" y="1207"/>
                    <a:pt x="471" y="1124"/>
                  </a:cubicBezTo>
                  <a:cubicBezTo>
                    <a:pt x="453" y="1041"/>
                    <a:pt x="401" y="918"/>
                    <a:pt x="366" y="839"/>
                  </a:cubicBezTo>
                  <a:cubicBezTo>
                    <a:pt x="331" y="760"/>
                    <a:pt x="293" y="707"/>
                    <a:pt x="261" y="650"/>
                  </a:cubicBezTo>
                  <a:cubicBezTo>
                    <a:pt x="229" y="593"/>
                    <a:pt x="208" y="559"/>
                    <a:pt x="171" y="494"/>
                  </a:cubicBezTo>
                  <a:cubicBezTo>
                    <a:pt x="134" y="429"/>
                    <a:pt x="64" y="315"/>
                    <a:pt x="39" y="263"/>
                  </a:cubicBezTo>
                  <a:cubicBezTo>
                    <a:pt x="14" y="211"/>
                    <a:pt x="8" y="207"/>
                    <a:pt x="18" y="179"/>
                  </a:cubicBezTo>
                  <a:cubicBezTo>
                    <a:pt x="28" y="151"/>
                    <a:pt x="44" y="118"/>
                    <a:pt x="99" y="92"/>
                  </a:cubicBezTo>
                  <a:cubicBezTo>
                    <a:pt x="154" y="66"/>
                    <a:pt x="254" y="37"/>
                    <a:pt x="351" y="23"/>
                  </a:cubicBezTo>
                  <a:cubicBezTo>
                    <a:pt x="448" y="9"/>
                    <a:pt x="578" y="0"/>
                    <a:pt x="681" y="5"/>
                  </a:cubicBezTo>
                  <a:cubicBezTo>
                    <a:pt x="784" y="10"/>
                    <a:pt x="896" y="36"/>
                    <a:pt x="969" y="56"/>
                  </a:cubicBezTo>
                  <a:cubicBezTo>
                    <a:pt x="1042" y="76"/>
                    <a:pt x="1087" y="107"/>
                    <a:pt x="1119" y="128"/>
                  </a:cubicBezTo>
                  <a:cubicBezTo>
                    <a:pt x="1151" y="149"/>
                    <a:pt x="1129" y="135"/>
                    <a:pt x="1161" y="185"/>
                  </a:cubicBezTo>
                  <a:close/>
                </a:path>
              </a:pathLst>
            </a:custGeom>
            <a:solidFill>
              <a:srgbClr val="FFDDBB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1920" y="3312"/>
              <a:ext cx="1152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1920" y="1248"/>
              <a:ext cx="1152" cy="384"/>
            </a:xfrm>
            <a:prstGeom prst="ellipse">
              <a:avLst/>
            </a:prstGeom>
            <a:solidFill>
              <a:srgbClr val="FFDDB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3069" y="1440"/>
              <a:ext cx="483" cy="208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83" y="1056"/>
                </a:cxn>
                <a:cxn ang="0">
                  <a:pos x="0" y="2088"/>
                </a:cxn>
              </a:cxnLst>
              <a:rect l="0" t="0" r="r" b="b"/>
              <a:pathLst>
                <a:path w="483" h="2088">
                  <a:moveTo>
                    <a:pt x="3" y="0"/>
                  </a:moveTo>
                  <a:cubicBezTo>
                    <a:pt x="243" y="352"/>
                    <a:pt x="483" y="708"/>
                    <a:pt x="483" y="1056"/>
                  </a:cubicBezTo>
                  <a:cubicBezTo>
                    <a:pt x="483" y="1404"/>
                    <a:pt x="101" y="1873"/>
                    <a:pt x="0" y="20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1926" y="1476"/>
              <a:ext cx="474" cy="19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74" y="1020"/>
                </a:cxn>
                <a:cxn ang="0">
                  <a:pos x="0" y="1998"/>
                </a:cxn>
              </a:cxnLst>
              <a:rect l="0" t="0" r="r" b="b"/>
              <a:pathLst>
                <a:path w="474" h="1998">
                  <a:moveTo>
                    <a:pt x="3" y="0"/>
                  </a:moveTo>
                  <a:cubicBezTo>
                    <a:pt x="81" y="170"/>
                    <a:pt x="474" y="687"/>
                    <a:pt x="474" y="1020"/>
                  </a:cubicBezTo>
                  <a:cubicBezTo>
                    <a:pt x="474" y="1353"/>
                    <a:pt x="99" y="1794"/>
                    <a:pt x="0" y="19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5334000" y="3657600"/>
            <a:ext cx="1828800" cy="6096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041526" y="268288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Cavalieri’s Theorem: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041526" y="801689"/>
            <a:ext cx="8169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Two solids with equal altitudes and identical parallel cross sections have the same volume.</a:t>
            </a:r>
          </a:p>
        </p:txBody>
      </p:sp>
      <p:sp>
        <p:nvSpPr>
          <p:cNvPr id="6175" name="Freeform 31"/>
          <p:cNvSpPr>
            <a:spLocks/>
          </p:cNvSpPr>
          <p:nvPr/>
        </p:nvSpPr>
        <p:spPr bwMode="auto">
          <a:xfrm>
            <a:off x="7196139" y="3048000"/>
            <a:ext cx="465137" cy="890588"/>
          </a:xfrm>
          <a:custGeom>
            <a:avLst/>
            <a:gdLst/>
            <a:ahLst/>
            <a:cxnLst>
              <a:cxn ang="0">
                <a:pos x="0" y="561"/>
              </a:cxn>
              <a:cxn ang="0">
                <a:pos x="234" y="405"/>
              </a:cxn>
              <a:cxn ang="0">
                <a:pos x="270" y="270"/>
              </a:cxn>
              <a:cxn ang="0">
                <a:pos x="96" y="207"/>
              </a:cxn>
              <a:cxn ang="0">
                <a:pos x="129" y="111"/>
              </a:cxn>
              <a:cxn ang="0">
                <a:pos x="267" y="0"/>
              </a:cxn>
            </a:cxnLst>
            <a:rect l="0" t="0" r="r" b="b"/>
            <a:pathLst>
              <a:path w="293" h="561">
                <a:moveTo>
                  <a:pt x="0" y="561"/>
                </a:moveTo>
                <a:cubicBezTo>
                  <a:pt x="39" y="536"/>
                  <a:pt x="189" y="454"/>
                  <a:pt x="234" y="405"/>
                </a:cubicBezTo>
                <a:cubicBezTo>
                  <a:pt x="279" y="356"/>
                  <a:pt x="293" y="303"/>
                  <a:pt x="270" y="270"/>
                </a:cubicBezTo>
                <a:cubicBezTo>
                  <a:pt x="247" y="237"/>
                  <a:pt x="119" y="233"/>
                  <a:pt x="96" y="207"/>
                </a:cubicBezTo>
                <a:cubicBezTo>
                  <a:pt x="73" y="181"/>
                  <a:pt x="101" y="146"/>
                  <a:pt x="129" y="111"/>
                </a:cubicBezTo>
                <a:cubicBezTo>
                  <a:pt x="157" y="76"/>
                  <a:pt x="238" y="23"/>
                  <a:pt x="267" y="0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934200" y="2514600"/>
            <a:ext cx="3455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Identical Cross Sections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0210800" y="627856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  <p:bldP spid="6161" grpId="0" animBg="1"/>
      <p:bldP spid="6175" grpId="0" animBg="1"/>
      <p:bldP spid="6176" grpId="0" autoUpdateAnimBg="0"/>
      <p:bldP spid="61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246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7.3 Day 1</dc:title>
  <dc:subject>Volumes by Slicing</dc:subject>
  <dc:creator>Gregory &amp; Vickie Kelly</dc:creator>
  <cp:lastModifiedBy>Kothe, Cesar</cp:lastModifiedBy>
  <cp:revision>21</cp:revision>
  <dcterms:created xsi:type="dcterms:W3CDTF">2002-12-07T20:13:41Z</dcterms:created>
  <dcterms:modified xsi:type="dcterms:W3CDTF">2017-01-11T15:07:35Z</dcterms:modified>
</cp:coreProperties>
</file>