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0" r:id="rId5"/>
    <p:sldId id="263" r:id="rId6"/>
    <p:sldId id="261" r:id="rId7"/>
    <p:sldId id="259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B5F-C9BE-4A3A-885D-148855C03EEF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1FD1C2-DFFC-48BE-88BD-AF73047DD0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B5F-C9BE-4A3A-885D-148855C03EEF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1C2-DFFC-48BE-88BD-AF73047DD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B5F-C9BE-4A3A-885D-148855C03EEF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1C2-DFFC-48BE-88BD-AF73047DD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B5F-C9BE-4A3A-885D-148855C03EEF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1C2-DFFC-48BE-88BD-AF73047DD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B5F-C9BE-4A3A-885D-148855C03EEF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1C2-DFFC-48BE-88BD-AF73047DD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B5F-C9BE-4A3A-885D-148855C03EEF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1C2-DFFC-48BE-88BD-AF73047DD0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B5F-C9BE-4A3A-885D-148855C03EEF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1C2-DFFC-48BE-88BD-AF73047DD0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B5F-C9BE-4A3A-885D-148855C03EEF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1C2-DFFC-48BE-88BD-AF73047DD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B5F-C9BE-4A3A-885D-148855C03EEF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1C2-DFFC-48BE-88BD-AF73047DD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B5F-C9BE-4A3A-885D-148855C03EEF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1C2-DFFC-48BE-88BD-AF73047DD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3B5F-C9BE-4A3A-885D-148855C03EEF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FD1C2-DFFC-48BE-88BD-AF73047DD0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AF53B5F-C9BE-4A3A-885D-148855C03EEF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A1FD1C2-DFFC-48BE-88BD-AF73047DD03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aull@leonschools.net" TargetMode="External"/><Relationship Id="rId2" Type="http://schemas.openxmlformats.org/officeDocument/2006/relationships/hyperlink" Target="mailto:MitchellJ@leonschools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3600"/>
            <a:ext cx="7696200" cy="1909225"/>
          </a:xfrm>
        </p:spPr>
        <p:txBody>
          <a:bodyPr>
            <a:noAutofit/>
          </a:bodyPr>
          <a:lstStyle/>
          <a:p>
            <a:r>
              <a:rPr lang="en-US" dirty="0" smtClean="0"/>
              <a:t>Leon County Schools</a:t>
            </a:r>
            <a:br>
              <a:rPr lang="en-US" dirty="0" smtClean="0"/>
            </a:br>
            <a:r>
              <a:rPr lang="en-US" dirty="0" smtClean="0"/>
              <a:t>Purchasing Card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5105400"/>
            <a:ext cx="52578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Leon County Schools</a:t>
            </a:r>
          </a:p>
          <a:p>
            <a:r>
              <a:rPr lang="en-US" dirty="0" smtClean="0"/>
              <a:t>Livetra </a:t>
            </a:r>
            <a:r>
              <a:rPr lang="en-US" dirty="0" smtClean="0"/>
              <a:t>Paul – </a:t>
            </a:r>
            <a:r>
              <a:rPr lang="en-US" dirty="0" smtClean="0"/>
              <a:t>Director, Internal Auditing</a:t>
            </a:r>
          </a:p>
          <a:p>
            <a:r>
              <a:rPr lang="en-US" dirty="0" smtClean="0"/>
              <a:t>Jackie Mitchell – Purchasing Specialist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69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7315200" cy="817485"/>
          </a:xfrm>
        </p:spPr>
        <p:txBody>
          <a:bodyPr>
            <a:normAutofit/>
          </a:bodyPr>
          <a:lstStyle/>
          <a:p>
            <a:r>
              <a:rPr lang="en-US" dirty="0" smtClean="0"/>
              <a:t>General Information…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>
            <a:noAutofit/>
          </a:bodyPr>
          <a:lstStyle/>
          <a:p>
            <a:r>
              <a:rPr lang="en-US" sz="1800" dirty="0" smtClean="0"/>
              <a:t>The LCS Purchasing Department has issued approximately </a:t>
            </a:r>
            <a:r>
              <a:rPr lang="en-US" sz="1800" dirty="0" smtClean="0"/>
              <a:t>393 purchasing cards.</a:t>
            </a:r>
          </a:p>
          <a:p>
            <a:pPr marL="45720" indent="0">
              <a:buNone/>
            </a:pPr>
            <a:endParaRPr lang="en-US" sz="1800" dirty="0" smtClean="0"/>
          </a:p>
          <a:p>
            <a:r>
              <a:rPr lang="en-US" sz="1800" dirty="0" smtClean="0"/>
              <a:t> There are three card types:</a:t>
            </a:r>
          </a:p>
          <a:p>
            <a:pPr lvl="1"/>
            <a:r>
              <a:rPr lang="en-US" dirty="0" smtClean="0"/>
              <a:t>District P-Card</a:t>
            </a:r>
          </a:p>
          <a:p>
            <a:pPr lvl="1"/>
            <a:r>
              <a:rPr lang="en-US" dirty="0" smtClean="0"/>
              <a:t>Internal Accounts Travel P-Card</a:t>
            </a:r>
          </a:p>
          <a:p>
            <a:pPr lvl="1"/>
            <a:r>
              <a:rPr lang="en-US" dirty="0" smtClean="0"/>
              <a:t>Internal Accounts Miscellaneous P-Card</a:t>
            </a:r>
          </a:p>
          <a:p>
            <a:pPr marL="320040" lvl="1" indent="0">
              <a:buNone/>
            </a:pPr>
            <a:endParaRPr lang="en-US" dirty="0" smtClean="0"/>
          </a:p>
          <a:p>
            <a:pPr marL="228600" lvl="1"/>
            <a:r>
              <a:rPr lang="en-US" dirty="0"/>
              <a:t>All P-Cards are currently being reissued by the bank </a:t>
            </a:r>
            <a:r>
              <a:rPr lang="en-US" dirty="0" smtClean="0"/>
              <a:t>(Please </a:t>
            </a:r>
            <a:r>
              <a:rPr lang="en-US" dirty="0"/>
              <a:t>refer to June’s email dated 4/10/14 for additional information</a:t>
            </a:r>
            <a:r>
              <a:rPr lang="en-US" dirty="0" smtClean="0"/>
              <a:t>)</a:t>
            </a:r>
          </a:p>
          <a:p>
            <a:pPr marL="228600" lvl="1"/>
            <a:endParaRPr lang="en-US" dirty="0" smtClean="0"/>
          </a:p>
          <a:p>
            <a:r>
              <a:rPr lang="en-US" sz="1800" dirty="0"/>
              <a:t>The Purchasing Card Program Policy and Procedure Manual details pertinent program information. The Manual is located as the following link: </a:t>
            </a:r>
            <a:r>
              <a:rPr lang="en-US" sz="1800" b="1" dirty="0"/>
              <a:t>http://www.leon.k12.fl.us/public/business/purchasing/Forms/LEONPCardProgramPolicyandProcedureManualNOVEMBER2013.pdf</a:t>
            </a:r>
          </a:p>
          <a:p>
            <a:endParaRPr lang="en-US" sz="1800" dirty="0"/>
          </a:p>
          <a:p>
            <a:r>
              <a:rPr lang="en-US" sz="1800" dirty="0"/>
              <a:t>P-Card statements with all supporting documentation are due by the 15th of each month to Jackie Mitchell in LCSB Purchasing Department.</a:t>
            </a:r>
          </a:p>
          <a:p>
            <a:pPr marL="45720"/>
            <a:endParaRPr lang="en-US" dirty="0"/>
          </a:p>
          <a:p>
            <a:pPr marL="228600" lvl="1"/>
            <a:endParaRPr lang="en-US" sz="2000" dirty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6558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371600"/>
            <a:ext cx="8686800" cy="491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1600" dirty="0"/>
              <a:t>Please ensure that statement and all supporting documentation is neat and organized as follows:</a:t>
            </a:r>
          </a:p>
          <a:p>
            <a:pPr marL="6858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1600" dirty="0"/>
              <a:t>Procurement Log </a:t>
            </a:r>
          </a:p>
          <a:p>
            <a:pPr marL="1143000" lvl="2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1600" dirty="0"/>
              <a:t>Must be properly completed &amp; signed</a:t>
            </a:r>
          </a:p>
          <a:p>
            <a:pPr marL="1143000" lvl="2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1600" dirty="0"/>
              <a:t>Use entire coding strip when completing form</a:t>
            </a:r>
          </a:p>
          <a:p>
            <a:pPr marL="6858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1600" dirty="0"/>
              <a:t>Bank of America Statement </a:t>
            </a:r>
          </a:p>
          <a:p>
            <a:pPr marL="1143000" lvl="2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1600" dirty="0"/>
              <a:t>Must be signed</a:t>
            </a:r>
          </a:p>
          <a:p>
            <a:pPr marL="6858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1600" dirty="0"/>
              <a:t>Transaction Log</a:t>
            </a:r>
          </a:p>
          <a:p>
            <a:pPr marL="1143000" lvl="2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1600" dirty="0"/>
              <a:t>Must be properly completed &amp; signed</a:t>
            </a:r>
          </a:p>
          <a:p>
            <a:pPr marL="1143000" lvl="2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1600" dirty="0"/>
              <a:t>Use entire coding strip when completing form</a:t>
            </a:r>
          </a:p>
          <a:p>
            <a:pPr marL="6858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1600" dirty="0"/>
              <a:t>Receipts </a:t>
            </a:r>
          </a:p>
          <a:p>
            <a:pPr marL="1143000" lvl="2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1600" dirty="0"/>
              <a:t>Original receipts must be submitted</a:t>
            </a:r>
          </a:p>
          <a:p>
            <a:pPr marL="1143000" lvl="2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1600" dirty="0"/>
              <a:t>Should be taped to sheet of paper and in order by transaction </a:t>
            </a:r>
            <a:r>
              <a:rPr lang="en-US" sz="1600" dirty="0" smtClean="0"/>
              <a:t>date</a:t>
            </a:r>
          </a:p>
          <a:p>
            <a:pPr marL="1143000" lvl="2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endParaRPr lang="en-US" sz="1600" dirty="0" smtClean="0"/>
          </a:p>
          <a:p>
            <a:pPr marL="228600" lvl="2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1600" dirty="0"/>
              <a:t>For IA P-Card do not submit IA P-Card Requisitions or P-Card sign in/sign out log.  The documents should be maintained as a part of your internal accounts records along with a copy of your P-Card statement and supporting receipts and other documentation.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57200"/>
            <a:ext cx="7315200" cy="81748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Organization is key…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875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315200" cy="893685"/>
          </a:xfrm>
        </p:spPr>
        <p:txBody>
          <a:bodyPr/>
          <a:lstStyle/>
          <a:p>
            <a:r>
              <a:rPr lang="en-US" dirty="0" smtClean="0"/>
              <a:t>IA P-Card – 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48200"/>
          </a:xfrm>
        </p:spPr>
        <p:txBody>
          <a:bodyPr>
            <a:normAutofit fontScale="92500" lnSpcReduction="20000"/>
          </a:bodyPr>
          <a:lstStyle/>
          <a:p>
            <a:pPr marL="228600" lvl="1"/>
            <a:r>
              <a:rPr lang="en-US" sz="2000" b="1" dirty="0" smtClean="0"/>
              <a:t>The </a:t>
            </a:r>
            <a:r>
              <a:rPr lang="en-US" sz="2000" b="1" dirty="0"/>
              <a:t>Process </a:t>
            </a:r>
            <a:r>
              <a:rPr lang="en-US" sz="2000" b="1" dirty="0" smtClean="0"/>
              <a:t>(Bookkeepers</a:t>
            </a:r>
            <a:r>
              <a:rPr lang="en-US" sz="2000" b="1" dirty="0"/>
              <a:t>)</a:t>
            </a:r>
          </a:p>
          <a:p>
            <a:pPr lvl="1"/>
            <a:r>
              <a:rPr lang="en-US" dirty="0" smtClean="0"/>
              <a:t>Complete the appropriate application (Travel or Miscellaneous Card)</a:t>
            </a:r>
          </a:p>
          <a:p>
            <a:pPr lvl="1"/>
            <a:r>
              <a:rPr lang="en-US" dirty="0" smtClean="0"/>
              <a:t>Issue Blanket PO for  payment of Monthly Internal Accounts P-Card </a:t>
            </a:r>
          </a:p>
          <a:p>
            <a:pPr lvl="1"/>
            <a:r>
              <a:rPr lang="en-US" dirty="0" smtClean="0"/>
              <a:t>Obtain completed IA P-Card requisition form prior to issuing IA P-Card for use by staff members</a:t>
            </a:r>
          </a:p>
          <a:p>
            <a:pPr lvl="1"/>
            <a:r>
              <a:rPr lang="en-US" dirty="0" smtClean="0"/>
              <a:t>Ensure that staff members using card use the IA P-Card log to track sign in/sign out of cards.</a:t>
            </a:r>
          </a:p>
          <a:p>
            <a:pPr lvl="1"/>
            <a:r>
              <a:rPr lang="en-US" dirty="0" smtClean="0"/>
              <a:t>Obtain original receipts and IA P-Card within 24 hours of transaction</a:t>
            </a:r>
          </a:p>
          <a:p>
            <a:pPr lvl="1"/>
            <a:r>
              <a:rPr lang="en-US" dirty="0" smtClean="0"/>
              <a:t>Reconcile IA P-Card statements each month and submit signed statement, supporting documentation and check to LCSB Purchasing Department for final processing.</a:t>
            </a:r>
          </a:p>
          <a:p>
            <a:pPr lvl="1"/>
            <a:endParaRPr lang="en-US" dirty="0" smtClean="0"/>
          </a:p>
          <a:p>
            <a:r>
              <a:rPr lang="en-US" b="1" dirty="0"/>
              <a:t>The Process (Staff members using card)</a:t>
            </a:r>
          </a:p>
          <a:p>
            <a:pPr lvl="1"/>
            <a:r>
              <a:rPr lang="en-US" dirty="0"/>
              <a:t>All authorized users should review IA P-Card procedures and sign indicating understanding of responsibilities.</a:t>
            </a:r>
          </a:p>
          <a:p>
            <a:pPr lvl="1"/>
            <a:r>
              <a:rPr lang="en-US" dirty="0"/>
              <a:t>Complete the IA P-Card requisition form and submit for approval</a:t>
            </a:r>
          </a:p>
          <a:p>
            <a:pPr lvl="1"/>
            <a:r>
              <a:rPr lang="en-US" dirty="0"/>
              <a:t>Check out the IA P-Card, make approved purchases and return card and receipts within 24 hours.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32004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734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113" y="1046085"/>
            <a:ext cx="8001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2000" dirty="0"/>
              <a:t>Travel </a:t>
            </a:r>
            <a:r>
              <a:rPr lang="en-US" sz="2000" dirty="0" smtClean="0"/>
              <a:t>Card</a:t>
            </a:r>
          </a:p>
          <a:p>
            <a:pPr marL="6858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2000" dirty="0"/>
              <a:t>Only 1 card per </a:t>
            </a:r>
            <a:r>
              <a:rPr lang="en-US" sz="2000" dirty="0" smtClean="0"/>
              <a:t>school</a:t>
            </a:r>
          </a:p>
          <a:p>
            <a:pPr marL="6858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2000" dirty="0"/>
              <a:t>Can not be checked out</a:t>
            </a:r>
          </a:p>
          <a:p>
            <a:pPr marL="6858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2000" dirty="0"/>
              <a:t>Should be used for travel related expenses only – Registration, Airfare/Transportation, Hotel, Rental Cars (NO FOOD) </a:t>
            </a:r>
            <a:endParaRPr lang="en-US" sz="2000" dirty="0" smtClean="0"/>
          </a:p>
          <a:p>
            <a:pPr marL="6858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2000" dirty="0" smtClean="0"/>
              <a:t>$8,000 per transaction limit; $20,000 monthly limit</a:t>
            </a:r>
          </a:p>
          <a:p>
            <a:pPr marL="502920" lvl="1">
              <a:spcBef>
                <a:spcPct val="20000"/>
              </a:spcBef>
              <a:buClr>
                <a:schemeClr val="tx2"/>
              </a:buClr>
            </a:pPr>
            <a:endParaRPr lang="en-US" sz="2000" dirty="0" smtClean="0"/>
          </a:p>
          <a:p>
            <a:pPr marL="2286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2000" dirty="0"/>
              <a:t>Miscellaneous Purchase Card</a:t>
            </a:r>
          </a:p>
          <a:p>
            <a:pPr marL="6858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2000" dirty="0" smtClean="0"/>
              <a:t>Up to 3 cards per school</a:t>
            </a:r>
          </a:p>
          <a:p>
            <a:pPr marL="6858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2000" dirty="0" smtClean="0"/>
              <a:t>Can be check out and returned within 24 hours</a:t>
            </a:r>
          </a:p>
          <a:p>
            <a:pPr marL="6858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2000" dirty="0" smtClean="0"/>
              <a:t>Food purchases allowed for school related field trips (Food for staff conference/trips must be reimbursed using district travel reimbursement)</a:t>
            </a:r>
          </a:p>
          <a:p>
            <a:pPr marL="6858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2000" dirty="0" smtClean="0"/>
              <a:t>Sales tax should not be paid unless item purchased for resale</a:t>
            </a:r>
          </a:p>
          <a:p>
            <a:pPr marL="685800" lvl="1" indent="-182880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sz="2000" dirty="0" smtClean="0"/>
              <a:t>$750 per transaction limit; $8,000 monthly limit</a:t>
            </a:r>
            <a:endParaRPr lang="en-US" sz="2000" dirty="0"/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9572" y="152400"/>
            <a:ext cx="7315200" cy="8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IA P-Card – Important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43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315200" cy="817485"/>
          </a:xfrm>
        </p:spPr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7315200" cy="5562600"/>
          </a:xfrm>
        </p:spPr>
        <p:txBody>
          <a:bodyPr>
            <a:noAutofit/>
          </a:bodyPr>
          <a:lstStyle/>
          <a:p>
            <a:r>
              <a:rPr lang="en-US" sz="1600" dirty="0" smtClean="0"/>
              <a:t>Lost Receipts</a:t>
            </a:r>
          </a:p>
          <a:p>
            <a:pPr lvl="1"/>
            <a:r>
              <a:rPr lang="en-US" sz="1400" dirty="0" smtClean="0"/>
              <a:t>Attempt to obtain copy of original receipt from the vendor</a:t>
            </a:r>
          </a:p>
          <a:p>
            <a:pPr lvl="1"/>
            <a:r>
              <a:rPr lang="en-US" sz="1400" dirty="0" smtClean="0"/>
              <a:t>Submit written statement signed by purchaser and principal indicating items purchase and cost of each item.</a:t>
            </a:r>
            <a:endParaRPr lang="en-US" sz="1400" dirty="0" smtClean="0"/>
          </a:p>
          <a:p>
            <a:pPr lvl="1"/>
            <a:r>
              <a:rPr lang="en-US" sz="1400" dirty="0"/>
              <a:t>Submit original receipt when it is </a:t>
            </a:r>
            <a:r>
              <a:rPr lang="en-US" sz="1400" dirty="0" smtClean="0"/>
              <a:t>received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Disputes</a:t>
            </a:r>
          </a:p>
          <a:p>
            <a:pPr lvl="1"/>
            <a:r>
              <a:rPr lang="en-US" sz="1400" dirty="0" smtClean="0"/>
              <a:t>Don’t </a:t>
            </a:r>
            <a:r>
              <a:rPr lang="en-US" sz="1400" dirty="0" smtClean="0"/>
              <a:t>pay disputed charges on statement</a:t>
            </a:r>
            <a:endParaRPr lang="en-US" sz="1400" dirty="0" smtClean="0"/>
          </a:p>
          <a:p>
            <a:pPr lvl="1"/>
            <a:r>
              <a:rPr lang="en-US" sz="1400" dirty="0"/>
              <a:t>Submit written documentation explaining circumstances related to dispute.</a:t>
            </a:r>
          </a:p>
          <a:p>
            <a:pPr lvl="1"/>
            <a:r>
              <a:rPr lang="en-US" sz="1400" dirty="0"/>
              <a:t>Once dispute is resolved and credit appears on statement, submit written documentation indicating statement date where initial charge appeared</a:t>
            </a:r>
            <a:r>
              <a:rPr lang="en-US" sz="1400" dirty="0" smtClean="0"/>
              <a:t>.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Common Coding </a:t>
            </a:r>
            <a:r>
              <a:rPr lang="en-US" sz="1600" dirty="0" smtClean="0"/>
              <a:t>Mistakes</a:t>
            </a:r>
          </a:p>
          <a:p>
            <a:pPr lvl="1"/>
            <a:r>
              <a:rPr lang="en-US" sz="1400" dirty="0" smtClean="0"/>
              <a:t>When unsure, please verify coding with finance department</a:t>
            </a:r>
          </a:p>
          <a:p>
            <a:pPr lvl="1"/>
            <a:r>
              <a:rPr lang="en-US" sz="1400" dirty="0" smtClean="0"/>
              <a:t>Correct coding tips : 51</a:t>
            </a:r>
            <a:r>
              <a:rPr lang="en-US" sz="1400" dirty="0" smtClean="0"/>
              <a:t>9 </a:t>
            </a:r>
            <a:r>
              <a:rPr lang="en-US" sz="1400" dirty="0" smtClean="0"/>
              <a:t>– Computer </a:t>
            </a:r>
            <a:r>
              <a:rPr lang="en-US" sz="1400" dirty="0" smtClean="0"/>
              <a:t>Supplies; 360 – Hotels; 730 –Registration, Dues &amp; Fees; 530- Magazine Subscriptions</a:t>
            </a:r>
          </a:p>
          <a:p>
            <a:pPr lvl="1"/>
            <a:endParaRPr lang="en-US" sz="1600" dirty="0" smtClean="0"/>
          </a:p>
          <a:p>
            <a:r>
              <a:rPr lang="en-US" sz="1600" dirty="0" smtClean="0"/>
              <a:t>Accidental </a:t>
            </a:r>
            <a:r>
              <a:rPr lang="en-US" sz="1600" dirty="0" smtClean="0"/>
              <a:t>Changes</a:t>
            </a:r>
          </a:p>
          <a:p>
            <a:pPr lvl="1"/>
            <a:r>
              <a:rPr lang="en-US" sz="1400" dirty="0" smtClean="0"/>
              <a:t>Return merchandise and get credit if possible</a:t>
            </a:r>
          </a:p>
          <a:p>
            <a:pPr lvl="1"/>
            <a:r>
              <a:rPr lang="en-US" sz="1400" dirty="0" smtClean="0"/>
              <a:t>If unable to obtain credit, submit written statement and check from purchaser to cover costs of purchases.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175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5200" cy="743630"/>
          </a:xfrm>
        </p:spPr>
        <p:txBody>
          <a:bodyPr>
            <a:normAutofit/>
          </a:bodyPr>
          <a:lstStyle/>
          <a:p>
            <a:r>
              <a:rPr lang="en-US" dirty="0" smtClean="0"/>
              <a:t>Forms…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033895" y="1932632"/>
            <a:ext cx="3458456" cy="4077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/>
          <p:nvPr/>
        </p:nvPicPr>
        <p:blipFill rotWithShape="1">
          <a:blip r:embed="rId3"/>
          <a:srcRect l="9459" t="17234" r="10381" b="5811"/>
          <a:stretch/>
        </p:blipFill>
        <p:spPr bwMode="auto">
          <a:xfrm>
            <a:off x="299027" y="2209799"/>
            <a:ext cx="4038600" cy="34907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66800" y="160754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Procurement Log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391523" y="1614055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Transaction Log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656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315200" cy="743630"/>
          </a:xfrm>
        </p:spPr>
        <p:txBody>
          <a:bodyPr>
            <a:normAutofit/>
          </a:bodyPr>
          <a:lstStyle/>
          <a:p>
            <a:r>
              <a:rPr lang="en-US" dirty="0" smtClean="0"/>
              <a:t>Forms…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404614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IA P-Card Requisition Form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391523" y="1614055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IA P-Card Log</a:t>
            </a:r>
            <a:endParaRPr lang="en-US" sz="2400" dirty="0"/>
          </a:p>
        </p:txBody>
      </p:sp>
      <p:pic>
        <p:nvPicPr>
          <p:cNvPr id="7" name="Picture 6"/>
          <p:cNvPicPr/>
          <p:nvPr/>
        </p:nvPicPr>
        <p:blipFill rotWithShape="1">
          <a:blip r:embed="rId2"/>
          <a:srcRect l="4489" t="18036" r="7655" b="8617"/>
          <a:stretch/>
        </p:blipFill>
        <p:spPr bwMode="auto">
          <a:xfrm>
            <a:off x="381000" y="2362200"/>
            <a:ext cx="3810000" cy="3124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3"/>
          <a:srcRect l="6894" t="21643" r="22244" b="11824"/>
          <a:stretch/>
        </p:blipFill>
        <p:spPr bwMode="auto">
          <a:xfrm>
            <a:off x="4516925" y="2324100"/>
            <a:ext cx="4210050" cy="31623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9455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315200" cy="1154097"/>
          </a:xfrm>
        </p:spPr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315200" cy="3539527"/>
          </a:xfrm>
        </p:spPr>
        <p:txBody>
          <a:bodyPr/>
          <a:lstStyle/>
          <a:p>
            <a:pPr marL="45720" indent="0">
              <a:buNone/>
            </a:pPr>
            <a:r>
              <a:rPr lang="en-US" dirty="0" smtClean="0"/>
              <a:t>Jackie Mitchell</a:t>
            </a:r>
          </a:p>
          <a:p>
            <a:pPr marL="45720" indent="0">
              <a:buNone/>
            </a:pPr>
            <a:r>
              <a:rPr lang="en-US" dirty="0" smtClean="0"/>
              <a:t>Program Specialist/ P-Card Program Auditor</a:t>
            </a:r>
          </a:p>
          <a:p>
            <a:pPr marL="45720" indent="0">
              <a:buNone/>
            </a:pPr>
            <a:r>
              <a:rPr lang="en-US" dirty="0" smtClean="0">
                <a:hlinkClick r:id="rId2"/>
              </a:rPr>
              <a:t>MitchellJ@leonschools.net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(850) 488-1206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Livetra Paul</a:t>
            </a:r>
          </a:p>
          <a:p>
            <a:pPr marL="45720" indent="0">
              <a:buNone/>
            </a:pPr>
            <a:r>
              <a:rPr lang="en-US" dirty="0" smtClean="0"/>
              <a:t>Director, Internal Auditing</a:t>
            </a:r>
          </a:p>
          <a:p>
            <a:pPr marL="45720" indent="0">
              <a:buNone/>
            </a:pPr>
            <a:r>
              <a:rPr lang="en-US" dirty="0" smtClean="0">
                <a:hlinkClick r:id="rId3"/>
              </a:rPr>
              <a:t>Paull@leonschools.net</a:t>
            </a: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(850) 487-7278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11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344</TotalTime>
  <Words>673</Words>
  <Application>Microsoft Office PowerPoint</Application>
  <PresentationFormat>On-screen Show (4:3)</PresentationFormat>
  <Paragraphs>96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Perspective</vt:lpstr>
      <vt:lpstr>Leon County Schools Purchasing Card Program</vt:lpstr>
      <vt:lpstr>General Information…</vt:lpstr>
      <vt:lpstr>PowerPoint Presentation</vt:lpstr>
      <vt:lpstr>IA P-Card – The Process</vt:lpstr>
      <vt:lpstr>PowerPoint Presentation</vt:lpstr>
      <vt:lpstr>Exceptions</vt:lpstr>
      <vt:lpstr>Forms…</vt:lpstr>
      <vt:lpstr>Forms…</vt:lpstr>
      <vt:lpstr>Contact Information</vt:lpstr>
    </vt:vector>
  </TitlesOfParts>
  <Company>Leon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Purchasing Card Presentation</dc:title>
  <dc:creator>Tillman, Andrei</dc:creator>
  <cp:lastModifiedBy>paull</cp:lastModifiedBy>
  <cp:revision>24</cp:revision>
  <dcterms:created xsi:type="dcterms:W3CDTF">2014-04-10T17:15:12Z</dcterms:created>
  <dcterms:modified xsi:type="dcterms:W3CDTF">2014-04-11T17:37:17Z</dcterms:modified>
</cp:coreProperties>
</file>