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1" r:id="rId4"/>
    <p:sldId id="257" r:id="rId5"/>
    <p:sldId id="258" r:id="rId6"/>
    <p:sldId id="266" r:id="rId7"/>
    <p:sldId id="259" r:id="rId8"/>
    <p:sldId id="260" r:id="rId9"/>
    <p:sldId id="262" r:id="rId10"/>
    <p:sldId id="273" r:id="rId11"/>
    <p:sldId id="274" r:id="rId12"/>
    <p:sldId id="267" r:id="rId13"/>
    <p:sldId id="264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5000">
              <a:schemeClr val="tx1">
                <a:alpha val="92000"/>
              </a:schemeClr>
            </a:gs>
            <a:gs pos="25000">
              <a:srgbClr val="FFFFFF">
                <a:alpha val="92000"/>
              </a:srgbClr>
            </a:gs>
            <a:gs pos="87000">
              <a:schemeClr val="accent5">
                <a:alpha val="92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3151B-A5E9-F342-883E-C63C196295A0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A69D-0A63-AA45-BA1E-2FBA501BE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222281617/b34906222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/>
              <a:t>Open House: 2017-2018</a:t>
            </a:r>
            <a:br>
              <a:rPr lang="en-US">
                <a:latin typeface="+mj-ea"/>
                <a:cs typeface="+mj-ea"/>
              </a:rPr>
            </a:br>
            <a:br>
              <a:rPr lang="en-US">
                <a:latin typeface="+mj-ea"/>
                <a:cs typeface="+mj-ea"/>
              </a:rPr>
            </a:br>
            <a:r>
              <a:rPr lang="en-US" sz="4800"/>
              <a:t>Hawks Rise Elementary</a:t>
            </a:r>
            <a:br>
              <a:rPr lang="en-US">
                <a:latin typeface="+mj-ea"/>
                <a:cs typeface="+mj-ea"/>
              </a:rPr>
            </a:br>
            <a:r>
              <a:rPr lang="en-US" sz="4800"/>
              <a:t>5</a:t>
            </a:r>
            <a:r>
              <a:rPr lang="en-US" sz="4800" baseline="30000"/>
              <a:t>th</a:t>
            </a:r>
            <a:r>
              <a:rPr lang="en-US" sz="4800"/>
              <a:t> Grade </a:t>
            </a:r>
            <a:br>
              <a:rPr lang="en-US">
                <a:latin typeface="+mj-ea"/>
                <a:cs typeface="+mj-ea"/>
              </a:rPr>
            </a:br>
            <a:endParaRPr lang="en-US" sz="4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Curriculum Focus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Science</a:t>
            </a:r>
          </a:p>
          <a:p>
            <a:pPr lvl="1"/>
            <a:r>
              <a:rPr lang="en-US"/>
              <a:t>Science Fair: October 2nd and 3rd</a:t>
            </a:r>
          </a:p>
          <a:p>
            <a:pPr lvl="1"/>
            <a:r>
              <a:rPr lang="en-US"/>
              <a:t>Weather, Body Systems, Force &amp; Motion, Environments, States of Matter</a:t>
            </a:r>
            <a:endParaRPr/>
          </a:p>
          <a:p>
            <a:pPr lvl="1"/>
            <a:r>
              <a:rPr lang="en-US"/>
              <a:t>Hands on Labs</a:t>
            </a:r>
          </a:p>
          <a:p>
            <a:r>
              <a:rPr lang="en-US"/>
              <a:t>Math</a:t>
            </a:r>
          </a:p>
          <a:p>
            <a:pPr lvl="1"/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Grade Florida Standards Skills</a:t>
            </a:r>
          </a:p>
          <a:p>
            <a:pPr lvl="1"/>
            <a:r>
              <a:rPr lang="en-US"/>
              <a:t>Online Testing</a:t>
            </a:r>
          </a:p>
        </p:txBody>
      </p:sp>
    </p:spTree>
    <p:extLst>
      <p:ext uri="{BB962C8B-B14F-4D97-AF65-F5344CB8AC3E}">
        <p14:creationId xmlns:p14="http://schemas.microsoft.com/office/powerpoint/2010/main" val="1120372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 &amp; Science Grading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/>
              <a:t>Tests				50%</a:t>
            </a:r>
          </a:p>
          <a:p>
            <a:r>
              <a:rPr lang="en-US"/>
              <a:t>Quizzes			30%</a:t>
            </a:r>
          </a:p>
          <a:p>
            <a:r>
              <a:rPr lang="en-US"/>
              <a:t>Classwork		20%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17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8"/>
            <a:ext cx="8229600" cy="1143000"/>
          </a:xfrm>
        </p:spPr>
        <p:txBody>
          <a:bodyPr/>
          <a:lstStyle/>
          <a:p>
            <a:r>
              <a:rPr lang="en-US"/>
              <a:t>Things To Look Forward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8"/>
            <a:ext cx="8229600" cy="452596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endParaRPr lang="en-US"/>
          </a:p>
          <a:p>
            <a:r>
              <a:rPr lang="en-US"/>
              <a:t>Engaging projects &amp; Hands on Experiments</a:t>
            </a:r>
          </a:p>
          <a:p>
            <a:r>
              <a:rPr lang="en-US" err="1"/>
              <a:t>Boosterthon</a:t>
            </a:r>
            <a:r>
              <a:rPr lang="en-US"/>
              <a:t> Fun Run</a:t>
            </a:r>
          </a:p>
          <a:p>
            <a:r>
              <a:rPr lang="en-US">
                <a:hlinkClick r:id="rId2"/>
              </a:rPr>
              <a:t>https://vimeo.com/222281617/b349062227</a:t>
            </a:r>
          </a:p>
          <a:p>
            <a:r>
              <a:rPr lang="en-US"/>
              <a:t>Science on the Move</a:t>
            </a:r>
          </a:p>
          <a:p>
            <a:r>
              <a:rPr lang="en-US"/>
              <a:t>Tropicana Speech Contest</a:t>
            </a:r>
          </a:p>
          <a:p>
            <a:r>
              <a:rPr lang="en-US"/>
              <a:t>Spelling Bee</a:t>
            </a:r>
          </a:p>
          <a:p>
            <a:r>
              <a:rPr lang="en-US"/>
              <a:t>Field Trips: </a:t>
            </a:r>
            <a:r>
              <a:rPr lang="en-US" err="1"/>
              <a:t>Agrirama</a:t>
            </a:r>
            <a:r>
              <a:rPr lang="en-US"/>
              <a:t> &amp; Sea World</a:t>
            </a:r>
          </a:p>
          <a:p>
            <a:r>
              <a:rPr lang="en-US"/>
              <a:t>Immigration Day &amp; Music Program</a:t>
            </a:r>
          </a:p>
          <a:p>
            <a:r>
              <a:rPr lang="en-US"/>
              <a:t>St. Francis Wildlife</a:t>
            </a:r>
            <a:endParaRPr/>
          </a:p>
          <a:p>
            <a:r>
              <a:rPr lang="en-US"/>
              <a:t>Visits from Deer Lake Administrators</a:t>
            </a:r>
          </a:p>
          <a:p>
            <a:r>
              <a:rPr lang="en-US"/>
              <a:t>5</a:t>
            </a:r>
            <a:r>
              <a:rPr lang="en-US" baseline="30000"/>
              <a:t>th</a:t>
            </a:r>
            <a:r>
              <a:rPr lang="en-US"/>
              <a:t> Grade GRADUATION!!!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/>
              <a:t>Conferences</a:t>
            </a:r>
          </a:p>
          <a:p>
            <a:pPr lvl="1"/>
            <a:r>
              <a:rPr lang="en-US"/>
              <a:t>Be on the look out for a form to come home allowing you to request times/days to conference</a:t>
            </a:r>
          </a:p>
          <a:p>
            <a:pPr lvl="1"/>
            <a:r>
              <a:rPr lang="en-US"/>
              <a:t>Email conferences for some students</a:t>
            </a:r>
          </a:p>
          <a:p>
            <a:r>
              <a:rPr lang="en-US"/>
              <a:t>Class Email List</a:t>
            </a:r>
          </a:p>
          <a:p>
            <a:r>
              <a:rPr lang="en-US"/>
              <a:t>Class Websites</a:t>
            </a:r>
          </a:p>
          <a:p>
            <a:r>
              <a:rPr lang="en-US"/>
              <a:t>Edmodo (some teachers)</a:t>
            </a:r>
          </a:p>
          <a:p>
            <a:r>
              <a:rPr lang="en-US" err="1"/>
              <a:t>ClassLink</a:t>
            </a:r>
          </a:p>
          <a:p>
            <a:r>
              <a:rPr lang="en-US"/>
              <a:t>Email is the best way to contact us</a:t>
            </a:r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/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266" y="2311738"/>
            <a:ext cx="5023528" cy="29491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Dress Code</a:t>
            </a:r>
          </a:p>
          <a:p>
            <a:pPr lvl="1"/>
            <a:r>
              <a:rPr lang="en-US"/>
              <a:t>Straps wider than 3 finger widths, no midriffs exposed, shorts at least to finger tips when arms are at sides, sneakers on PE days</a:t>
            </a:r>
          </a:p>
          <a:p>
            <a:r>
              <a:rPr lang="en-US"/>
              <a:t>Field Trip Info.</a:t>
            </a:r>
          </a:p>
          <a:p>
            <a:r>
              <a:rPr lang="en-US"/>
              <a:t>FERPA</a:t>
            </a:r>
          </a:p>
          <a:p>
            <a:r>
              <a:rPr lang="en-US"/>
              <a:t>Residency Verification</a:t>
            </a:r>
          </a:p>
          <a:p>
            <a:pPr lvl="1"/>
            <a:r>
              <a:rPr lang="en-US"/>
              <a:t>Only make changes if necessary</a:t>
            </a:r>
          </a:p>
        </p:txBody>
      </p:sp>
    </p:spTree>
    <p:extLst>
      <p:ext uri="{BB962C8B-B14F-4D97-AF65-F5344CB8AC3E}">
        <p14:creationId xmlns:p14="http://schemas.microsoft.com/office/powerpoint/2010/main" val="3785561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Attendance/Dismissal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Please try to ensure your child knows how they are getting home each day before coming to school. We cannot allow them to make calls on a daily basis.</a:t>
            </a:r>
          </a:p>
          <a:p>
            <a:r>
              <a:rPr lang="en-US"/>
              <a:t>Avoid scheduling things that require your student to miss class when possible.</a:t>
            </a:r>
          </a:p>
          <a:p>
            <a:r>
              <a:rPr lang="en-US"/>
              <a:t>This helps lessen instructional interruptions. </a:t>
            </a:r>
          </a:p>
        </p:txBody>
      </p:sp>
    </p:spTree>
    <p:extLst>
      <p:ext uri="{BB962C8B-B14F-4D97-AF65-F5344CB8AC3E}">
        <p14:creationId xmlns:p14="http://schemas.microsoft.com/office/powerpoint/2010/main" val="62212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Used to encourage organization</a:t>
            </a:r>
          </a:p>
          <a:p>
            <a:pPr lvl="1"/>
            <a:r>
              <a:rPr lang="en-US"/>
              <a:t>Dividers for each subject</a:t>
            </a:r>
          </a:p>
          <a:p>
            <a:r>
              <a:rPr lang="en-US"/>
              <a:t>Bring everyday</a:t>
            </a:r>
          </a:p>
          <a:p>
            <a:r>
              <a:rPr lang="en-US" b="1"/>
              <a:t>PLEASE DO NOT TRASH</a:t>
            </a:r>
            <a:r>
              <a:rPr lang="en-US"/>
              <a:t> assignments before asking your student!!! When we want it to go home, you will see it in the </a:t>
            </a:r>
            <a:r>
              <a:rPr lang="en-US" b="1"/>
              <a:t>MONDAY FOLDER.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Getting Organized for Middle School</a:t>
            </a:r>
          </a:p>
          <a:p>
            <a:r>
              <a:rPr lang="en-US"/>
              <a:t>Check your child's planner each night for assignment, test, or quiz updates</a:t>
            </a:r>
          </a:p>
          <a:p>
            <a:pPr marL="0" indent="0">
              <a:buNone/>
            </a:pPr>
            <a:r>
              <a:rPr lang="en-US"/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836"/>
            <a:ext cx="8229600" cy="1143000"/>
          </a:xfrm>
        </p:spPr>
        <p:txBody>
          <a:bodyPr/>
          <a:lstStyle/>
          <a:p>
            <a:r>
              <a:rPr lang="en-US"/>
              <a:t>Curriculum Focus: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2678"/>
            <a:ext cx="8445444" cy="5257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Tx/>
              <a:buChar char="•"/>
            </a:pPr>
            <a:r>
              <a:rPr lang="en-US"/>
              <a:t>Reading Curriculum: Wonders &amp; Novel Studies</a:t>
            </a:r>
          </a:p>
          <a:p>
            <a:pPr marL="457200" lvl="1" indent="0">
              <a:buNone/>
            </a:pPr>
            <a:endParaRPr lang="en-US" sz="2000"/>
          </a:p>
          <a:p>
            <a:pPr>
              <a:buFontTx/>
              <a:buChar char="•"/>
            </a:pPr>
            <a:r>
              <a:rPr lang="en-US"/>
              <a:t>Writing</a:t>
            </a:r>
          </a:p>
          <a:p>
            <a:pPr lvl="1">
              <a:buFontTx/>
              <a:buChar char="•"/>
            </a:pPr>
            <a:r>
              <a:rPr lang="en-US" sz="2000"/>
              <a:t>Informative</a:t>
            </a:r>
            <a:r>
              <a:rPr lang="en-US" sz="2000">
                <a:solidFill>
                  <a:srgbClr val="000000"/>
                </a:solidFill>
              </a:rPr>
              <a:t> and Opinion Text-Based Essays</a:t>
            </a:r>
          </a:p>
          <a:p>
            <a:pPr marL="914400" lvl="2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Arts Grading Scale: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Fresh Reads						30%</a:t>
            </a:r>
          </a:p>
          <a:p>
            <a:r>
              <a:rPr lang="en-US"/>
              <a:t>Novels            	         	               20%</a:t>
            </a:r>
          </a:p>
          <a:p>
            <a:r>
              <a:rPr lang="en-US"/>
              <a:t>Responsive Writing				15%</a:t>
            </a:r>
          </a:p>
          <a:p>
            <a:r>
              <a:rPr lang="en-US"/>
              <a:t>Vocabulary							15%</a:t>
            </a:r>
          </a:p>
          <a:p>
            <a:r>
              <a:rPr lang="en-US"/>
              <a:t>Classwork							20%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Expectations for time spent reading:</a:t>
            </a:r>
          </a:p>
          <a:p>
            <a:pPr lvl="1"/>
            <a:r>
              <a:rPr lang="en-US" sz="2000"/>
              <a:t>15 minutes in class &amp; 20 minutes at home</a:t>
            </a:r>
          </a:p>
          <a:p>
            <a:pPr lvl="1"/>
            <a:r>
              <a:rPr lang="en-US" sz="2000"/>
              <a:t>Some AR class time consists of Novel Studies</a:t>
            </a:r>
          </a:p>
          <a:p>
            <a:r>
              <a:rPr lang="en-US"/>
              <a:t>Setting and Meeting Goals:</a:t>
            </a:r>
          </a:p>
          <a:p>
            <a:pPr lvl="1"/>
            <a:r>
              <a:rPr lang="en-US" sz="2000"/>
              <a:t>Based on STAR testing</a:t>
            </a:r>
          </a:p>
          <a:p>
            <a:pPr lvl="1"/>
            <a:r>
              <a:rPr lang="en-US" sz="2000"/>
              <a:t>Adjusted according to student progress</a:t>
            </a:r>
          </a:p>
          <a:p>
            <a:r>
              <a:rPr lang="en-US"/>
              <a:t>Monitoring Student Progress:</a:t>
            </a:r>
          </a:p>
          <a:p>
            <a:pPr lvl="1"/>
            <a:r>
              <a:rPr lang="en-US" sz="2000"/>
              <a:t>Monitor from home using AR site on ClassLink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Studies: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Curriculum Focus:</a:t>
            </a:r>
          </a:p>
          <a:p>
            <a:pPr lvl="1"/>
            <a:r>
              <a:rPr lang="en-US"/>
              <a:t>American History: Ancient Americans-Civil Rights</a:t>
            </a:r>
          </a:p>
          <a:p>
            <a:pPr lvl="1"/>
            <a:r>
              <a:rPr lang="en-US"/>
              <a:t>Mandates to Meet: Civics, Bullying, Multicultural Education (Immigration/Heritage studies), Black History, &amp; Holocaust</a:t>
            </a:r>
          </a:p>
          <a:p>
            <a:r>
              <a:rPr lang="en-US"/>
              <a:t>Grading Scale:</a:t>
            </a:r>
          </a:p>
          <a:p>
            <a:pPr lvl="1"/>
            <a:r>
              <a:rPr lang="en-US"/>
              <a:t>Tests 50%</a:t>
            </a:r>
          </a:p>
          <a:p>
            <a:pPr lvl="1"/>
            <a:r>
              <a:rPr lang="en-US"/>
              <a:t>Projects/Group Work 30%</a:t>
            </a:r>
          </a:p>
          <a:p>
            <a:pPr lvl="1"/>
            <a:r>
              <a:rPr lang="en-US"/>
              <a:t>Classwork 20%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Open House: 2017-2018  Hawks Rise Elementary 5th Grade  </vt:lpstr>
      <vt:lpstr>Business</vt:lpstr>
      <vt:lpstr>Attendance/Dismissal</vt:lpstr>
      <vt:lpstr>Binders</vt:lpstr>
      <vt:lpstr>Planners</vt:lpstr>
      <vt:lpstr>Curriculum Focus:</vt:lpstr>
      <vt:lpstr>Language Arts Grading Scale:</vt:lpstr>
      <vt:lpstr>AR </vt:lpstr>
      <vt:lpstr>Social Studies:</vt:lpstr>
      <vt:lpstr>Curriculum Focus Cont.</vt:lpstr>
      <vt:lpstr>Math &amp; Science Grading Scale</vt:lpstr>
      <vt:lpstr>Things To Look Forward To:</vt:lpstr>
      <vt:lpstr>Communication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House: 2017-2018  Hawks Rise Elementary 5th Grade  </dc:title>
  <cp:revision>1</cp:revision>
  <dcterms:modified xsi:type="dcterms:W3CDTF">2017-09-07T20:34:42Z</dcterms:modified>
</cp:coreProperties>
</file>