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4" r:id="rId5"/>
  </p:sldIdLst>
  <p:sldSz cx="7772400" cy="10058400"/>
  <p:notesSz cx="7010400" cy="92964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6" d="100"/>
          <a:sy n="106" d="100"/>
        </p:scale>
        <p:origin x="1410" y="-948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02/08/2024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29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02/08/2024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523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4"/>
            <a:ext cx="1748790" cy="85822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4"/>
            <a:ext cx="5116830" cy="85822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02/08/2024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29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02/08/2024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400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02/08/2024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784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02/08/2024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5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02/08/2024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59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02/08/2024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54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02/08/2024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469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02/08/2024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747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7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02/08/2024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7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F60EB-A2F0-433E-8ABA-8514B0939CAC}" type="datetimeFigureOut">
              <a:rPr lang="en-US" smtClean="0"/>
              <a:pPr/>
              <a:t>02/08/2024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449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9" y="1256"/>
            <a:ext cx="7771429" cy="100571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86416" y="1066800"/>
            <a:ext cx="5150833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000" dirty="0">
                <a:latin typeface="Curlz MT"/>
              </a:rPr>
              <a:t>    Manuel’s Weekly Blast</a:t>
            </a:r>
            <a:endParaRPr lang="en-US" sz="4000" dirty="0">
              <a:latin typeface="Curlz MT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5000" y="2057400"/>
            <a:ext cx="38862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dirty="0">
                <a:latin typeface="Curlz MT"/>
              </a:rPr>
              <a:t>February 12</a:t>
            </a:r>
            <a:r>
              <a:rPr lang="en-US" sz="3200" baseline="30000" dirty="0">
                <a:latin typeface="Curlz MT"/>
              </a:rPr>
              <a:t>th</a:t>
            </a:r>
            <a:r>
              <a:rPr lang="en-US" sz="3200" dirty="0">
                <a:latin typeface="Curlz MT"/>
              </a:rPr>
              <a:t>, 2024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2986444"/>
            <a:ext cx="2743200" cy="583236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latin typeface="Curlz MT"/>
              </a:rPr>
              <a:t>We Are Learning About</a:t>
            </a:r>
            <a:r>
              <a:rPr lang="en-US" b="1" dirty="0">
                <a:latin typeface="Curlz MT"/>
              </a:rPr>
              <a:t>…</a:t>
            </a:r>
          </a:p>
          <a:p>
            <a:r>
              <a:rPr lang="en-US" sz="1250" b="1" dirty="0"/>
              <a:t>Reading</a:t>
            </a:r>
            <a:r>
              <a:rPr lang="en-US" sz="1250" dirty="0"/>
              <a:t>: We will review </a:t>
            </a:r>
            <a:r>
              <a:rPr lang="en-US" sz="1250" b="1" dirty="0"/>
              <a:t>Short Vowel Aa</a:t>
            </a:r>
            <a:r>
              <a:rPr lang="en-US" sz="1250" dirty="0"/>
              <a:t> and </a:t>
            </a:r>
            <a:r>
              <a:rPr lang="en-US" sz="1250" b="1" dirty="0"/>
              <a:t>Nasalized Aa </a:t>
            </a:r>
            <a:r>
              <a:rPr lang="en-US" sz="1250" i="1" dirty="0"/>
              <a:t>(identification, mouth placement to make sounds, blending/sounding-out words containing these letters), </a:t>
            </a:r>
            <a:r>
              <a:rPr lang="en-US" sz="1250" dirty="0"/>
              <a:t>and all sight words we have learned so far. We will continue to discuss the types of stories we like best. </a:t>
            </a:r>
            <a:r>
              <a:rPr lang="en-US" sz="1250" b="1" i="1" dirty="0">
                <a:sym typeface="Wingdings" panose="05000000000000000000" pitchFamily="2" charset="2"/>
              </a:rPr>
              <a:t>Weekly Question: What is our favorite story?</a:t>
            </a:r>
            <a:endParaRPr lang="en-US" sz="1250" b="1" i="1" dirty="0">
              <a:cs typeface="Calibri"/>
            </a:endParaRPr>
          </a:p>
          <a:p>
            <a:r>
              <a:rPr lang="en-US" sz="1250" b="1" dirty="0"/>
              <a:t>Writing</a:t>
            </a:r>
            <a:r>
              <a:rPr lang="en-US" sz="1250" dirty="0"/>
              <a:t>: We will print letters, sight words, as well as our first names! We will </a:t>
            </a:r>
            <a:r>
              <a:rPr lang="en-US" sz="1250" i="1" dirty="0"/>
              <a:t>stretchy-spell </a:t>
            </a:r>
            <a:r>
              <a:rPr lang="en-US" sz="1250" dirty="0"/>
              <a:t>our words and write to describe different topics using a complete sentence!</a:t>
            </a:r>
            <a:endParaRPr lang="en-US" sz="1250" dirty="0">
              <a:cs typeface="Calibri"/>
            </a:endParaRPr>
          </a:p>
          <a:p>
            <a:r>
              <a:rPr lang="en-US" sz="1250" b="1" dirty="0"/>
              <a:t>Math</a:t>
            </a:r>
            <a:r>
              <a:rPr lang="en-US" sz="1250" dirty="0"/>
              <a:t>: We will continue to work through and finish </a:t>
            </a:r>
            <a:r>
              <a:rPr lang="en-US" sz="1250" b="1" i="1" dirty="0"/>
              <a:t>Ch. 9: Put Together and Take Apart Numbers to 5</a:t>
            </a:r>
            <a:r>
              <a:rPr lang="en-US" sz="1250" i="1" dirty="0"/>
              <a:t>!</a:t>
            </a:r>
            <a:endParaRPr lang="en-US" sz="1250" dirty="0">
              <a:cs typeface="Calibri"/>
            </a:endParaRPr>
          </a:p>
          <a:p>
            <a:r>
              <a:rPr lang="en-US" sz="1250" b="1" dirty="0"/>
              <a:t>Science</a:t>
            </a:r>
            <a:r>
              <a:rPr lang="en-US" sz="1250" dirty="0"/>
              <a:t>: We will begin </a:t>
            </a:r>
            <a:r>
              <a:rPr lang="en-US" sz="1250" b="1" dirty="0"/>
              <a:t>Unit 4: Day and Night</a:t>
            </a:r>
            <a:r>
              <a:rPr lang="en-US" sz="1250" dirty="0"/>
              <a:t>!</a:t>
            </a:r>
            <a:endParaRPr lang="en-US" sz="1250" dirty="0">
              <a:cs typeface="Calibri"/>
            </a:endParaRPr>
          </a:p>
          <a:p>
            <a:r>
              <a:rPr lang="en-US" sz="1250" b="1" dirty="0"/>
              <a:t>Social Studies: </a:t>
            </a:r>
            <a:r>
              <a:rPr lang="en-US" sz="1250" dirty="0"/>
              <a:t>We will review </a:t>
            </a:r>
            <a:r>
              <a:rPr lang="en-US" sz="1250" b="1" dirty="0"/>
              <a:t>I-Care Rules </a:t>
            </a:r>
            <a:r>
              <a:rPr lang="en-US" sz="1250" dirty="0"/>
              <a:t>and our Hawks Rise Character Trait: </a:t>
            </a:r>
            <a:r>
              <a:rPr lang="en-US" sz="1250" b="1" dirty="0"/>
              <a:t>Patience</a:t>
            </a:r>
            <a:r>
              <a:rPr lang="en-US" sz="1250" dirty="0"/>
              <a:t>! We will continue learning about important and impactful African Americans from the past and the present in honor of </a:t>
            </a:r>
            <a:r>
              <a:rPr lang="en-US" sz="1250" b="1" dirty="0"/>
              <a:t>Black History Month</a:t>
            </a:r>
            <a:r>
              <a:rPr lang="en-US" sz="1250" dirty="0"/>
              <a:t>!</a:t>
            </a:r>
            <a:endParaRPr lang="en-US" sz="1250" dirty="0"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04716" y="2714884"/>
            <a:ext cx="2590800" cy="263149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200" b="1" dirty="0">
                <a:latin typeface="Curlz MT"/>
              </a:rPr>
              <a:t>Homework:</a:t>
            </a:r>
            <a:endParaRPr lang="en-US" b="1" dirty="0">
              <a:latin typeface="Curlz MT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000" dirty="0"/>
              <a:t>Read to and with your child each night/Record books on Reading Rally Logs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000" dirty="0"/>
              <a:t>Go Math Practice pages for </a:t>
            </a:r>
            <a:r>
              <a:rPr lang="en-US" sz="1000" b="1" i="1" dirty="0"/>
              <a:t>Chapters 1-9</a:t>
            </a:r>
            <a:endParaRPr lang="en-US" sz="1000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000" dirty="0"/>
              <a:t>Practice the HFW’s: </a:t>
            </a:r>
            <a:r>
              <a:rPr lang="en-US" sz="1000" b="1" i="1" dirty="0"/>
              <a:t>a, and, I, the, is, in, as, said, do, to, of, see, be, he, me, from, look, are, was, yes, you, what, have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000" dirty="0">
                <a:cs typeface="Calibri"/>
              </a:rPr>
              <a:t>Go over Weekly Behavior/Work Study grades and weekly work pages with your kiddos.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1300" dirty="0">
              <a:latin typeface="Calibri"/>
              <a:cs typeface="Calibri"/>
            </a:endParaRPr>
          </a:p>
          <a:p>
            <a:endParaRPr lang="en-US" dirty="0">
              <a:latin typeface="AR DARLING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04716" y="5277177"/>
            <a:ext cx="2819400" cy="467820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latin typeface="Curlz MT"/>
              </a:rPr>
              <a:t>Important Dates:</a:t>
            </a:r>
            <a:endParaRPr lang="en-US" dirty="0"/>
          </a:p>
          <a:p>
            <a:pPr algn="ctr"/>
            <a:endParaRPr lang="en-US" sz="1800" dirty="0">
              <a:latin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1600" b="1" dirty="0">
                <a:latin typeface="Calibri"/>
                <a:cs typeface="Calibri"/>
                <a:sym typeface="Wingdings" panose="05000000000000000000" pitchFamily="2" charset="2"/>
              </a:rPr>
              <a:t>February 14: </a:t>
            </a:r>
            <a:r>
              <a:rPr lang="en-US" sz="1600" dirty="0">
                <a:latin typeface="Calibri"/>
                <a:cs typeface="Calibri"/>
                <a:sym typeface="Wingdings" panose="05000000000000000000" pitchFamily="2" charset="2"/>
              </a:rPr>
              <a:t>Valentine’s Day Exchange</a:t>
            </a:r>
          </a:p>
          <a:p>
            <a:pPr marL="285750" indent="-285750">
              <a:buFont typeface="Arial"/>
              <a:buChar char="•"/>
            </a:pPr>
            <a:r>
              <a:rPr lang="en-US" sz="1600" b="1" dirty="0">
                <a:latin typeface="Calibri"/>
                <a:cs typeface="Calibri"/>
                <a:sym typeface="Wingdings" panose="05000000000000000000" pitchFamily="2" charset="2"/>
              </a:rPr>
              <a:t>February 19: </a:t>
            </a:r>
            <a:r>
              <a:rPr lang="en-US" sz="1600" dirty="0">
                <a:latin typeface="Calibri"/>
                <a:cs typeface="Calibri"/>
                <a:sym typeface="Wingdings" panose="05000000000000000000" pitchFamily="2" charset="2"/>
              </a:rPr>
              <a:t>Presidents Day</a:t>
            </a:r>
            <a:r>
              <a:rPr lang="en-US" sz="1600" b="1" dirty="0">
                <a:latin typeface="Calibri"/>
                <a:cs typeface="Calibri"/>
                <a:sym typeface="Wingdings" panose="05000000000000000000" pitchFamily="2" charset="2"/>
              </a:rPr>
              <a:t>; No School</a:t>
            </a:r>
          </a:p>
          <a:p>
            <a:pPr marL="285750" indent="-285750">
              <a:buFont typeface="Arial"/>
              <a:buChar char="•"/>
            </a:pPr>
            <a:r>
              <a:rPr lang="en-US" sz="1600" b="1" dirty="0">
                <a:latin typeface="Calibri"/>
                <a:cs typeface="Calibri"/>
                <a:sym typeface="Wingdings" panose="05000000000000000000" pitchFamily="2" charset="2"/>
              </a:rPr>
              <a:t>February 20: </a:t>
            </a:r>
            <a:r>
              <a:rPr lang="en-US" sz="1600" dirty="0">
                <a:latin typeface="Calibri"/>
                <a:cs typeface="Calibri"/>
                <a:sym typeface="Wingdings" panose="05000000000000000000" pitchFamily="2" charset="2"/>
              </a:rPr>
              <a:t>Class Picture Day</a:t>
            </a:r>
            <a:r>
              <a:rPr lang="en-US" sz="1600">
                <a:latin typeface="Calibri"/>
                <a:cs typeface="Calibri"/>
                <a:sym typeface="Wingdings" panose="05000000000000000000" pitchFamily="2" charset="2"/>
              </a:rPr>
              <a:t>, </a:t>
            </a:r>
            <a:r>
              <a:rPr lang="en-US" sz="1600" b="1">
                <a:latin typeface="Calibri"/>
                <a:cs typeface="Calibri"/>
                <a:sym typeface="Wingdings" panose="05000000000000000000" pitchFamily="2" charset="2"/>
              </a:rPr>
              <a:t>10:30 AM</a:t>
            </a:r>
            <a:endParaRPr lang="en-US" sz="1600" b="1" dirty="0">
              <a:latin typeface="Calibri"/>
              <a:cs typeface="Calibri"/>
              <a:sym typeface="Wingdings" panose="05000000000000000000" pitchFamily="2" charset="2"/>
            </a:endParaRPr>
          </a:p>
          <a:p>
            <a:pPr marL="285750" indent="-285750">
              <a:buFont typeface="Arial"/>
              <a:buChar char="•"/>
            </a:pPr>
            <a:r>
              <a:rPr lang="en-US" sz="1600" b="1" dirty="0">
                <a:latin typeface="Calibri"/>
                <a:cs typeface="Calibri"/>
                <a:sym typeface="Wingdings" panose="05000000000000000000" pitchFamily="2" charset="2"/>
              </a:rPr>
              <a:t>February 29: </a:t>
            </a:r>
            <a:r>
              <a:rPr lang="en-US" sz="1600" dirty="0">
                <a:latin typeface="Calibri"/>
                <a:cs typeface="Calibri"/>
                <a:sym typeface="Wingdings" panose="05000000000000000000" pitchFamily="2" charset="2"/>
              </a:rPr>
              <a:t>Field Day, 8:30-10:30</a:t>
            </a:r>
            <a:endParaRPr lang="en-US" sz="1800" dirty="0"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endParaRPr lang="en-US" b="1" dirty="0">
              <a:latin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Font typeface="Arial" pitchFamily="34" charset="0"/>
              <a:buChar char="•"/>
            </a:pPr>
            <a:endParaRPr lang="en-US" sz="2400" b="1" dirty="0">
              <a:latin typeface="Calibri"/>
              <a:cs typeface="Calibri"/>
            </a:endParaRPr>
          </a:p>
          <a:p>
            <a:pPr algn="ctr"/>
            <a:endParaRPr lang="en-US" sz="2400" dirty="0">
              <a:latin typeface="AR DARL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064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8A3865EE2494CB1B52755F41097F9" ma:contentTypeVersion="12" ma:contentTypeDescription="Create a new document." ma:contentTypeScope="" ma:versionID="7e21881e3a8567d06cbffed7558c01e1">
  <xsd:schema xmlns:xsd="http://www.w3.org/2001/XMLSchema" xmlns:xs="http://www.w3.org/2001/XMLSchema" xmlns:p="http://schemas.microsoft.com/office/2006/metadata/properties" xmlns:ns3="edf0d076-2bb9-4b88-96f6-bf602d095c95" xmlns:ns4="39e0da4a-82de-4426-9558-1fdbc4c26683" targetNamespace="http://schemas.microsoft.com/office/2006/metadata/properties" ma:root="true" ma:fieldsID="c1de3f32a91c6c169c9baf5b64ff22ca" ns3:_="" ns4:_="">
    <xsd:import namespace="edf0d076-2bb9-4b88-96f6-bf602d095c95"/>
    <xsd:import namespace="39e0da4a-82de-4426-9558-1fdbc4c266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f0d076-2bb9-4b88-96f6-bf602d095c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e0da4a-82de-4426-9558-1fdbc4c26683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B41A67-29F9-4134-8AAC-A10A07BD347F}">
  <ds:schemaRefs>
    <ds:schemaRef ds:uri="http://schemas.microsoft.com/office/2006/documentManagement/types"/>
    <ds:schemaRef ds:uri="http://www.w3.org/XML/1998/namespace"/>
    <ds:schemaRef ds:uri="http://schemas.microsoft.com/office/2006/metadata/properties"/>
    <ds:schemaRef ds:uri="39e0da4a-82de-4426-9558-1fdbc4c26683"/>
    <ds:schemaRef ds:uri="edf0d076-2bb9-4b88-96f6-bf602d095c95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E2C1312-B875-4B3C-9645-D31F8803B2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f0d076-2bb9-4b88-96f6-bf602d095c95"/>
    <ds:schemaRef ds:uri="39e0da4a-82de-4426-9558-1fdbc4c266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6CDE11C-40CF-4B6B-B4B2-399444E0735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90143</TotalTime>
  <Words>306</Words>
  <Application>Microsoft Office PowerPoint</Application>
  <PresentationFormat>Custom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 DARLING</vt:lpstr>
      <vt:lpstr>Arial</vt:lpstr>
      <vt:lpstr>Calibri</vt:lpstr>
      <vt:lpstr>Cambria</vt:lpstr>
      <vt:lpstr>Curlz MT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</dc:creator>
  <cp:lastModifiedBy>Manuel, Christy</cp:lastModifiedBy>
  <cp:revision>199</cp:revision>
  <cp:lastPrinted>2024-02-02T12:51:36Z</cp:lastPrinted>
  <dcterms:created xsi:type="dcterms:W3CDTF">2015-07-01T02:16:27Z</dcterms:created>
  <dcterms:modified xsi:type="dcterms:W3CDTF">2024-02-08T20:29:42Z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0x010100BB18A3865EE2494CB1B52755F41097F9</vt:lpwstr>
  </property>
</Properties>
</file>