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525" r:id="rId2"/>
    <p:sldId id="526" r:id="rId3"/>
    <p:sldId id="527" r:id="rId4"/>
    <p:sldId id="528" r:id="rId5"/>
    <p:sldId id="529" r:id="rId6"/>
    <p:sldId id="530" r:id="rId7"/>
    <p:sldId id="531" r:id="rId8"/>
    <p:sldId id="550" r:id="rId9"/>
    <p:sldId id="551" r:id="rId10"/>
    <p:sldId id="552" r:id="rId11"/>
    <p:sldId id="553" r:id="rId12"/>
    <p:sldId id="554" r:id="rId13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800" kern="1200">
        <a:solidFill>
          <a:srgbClr val="FF0000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800" kern="1200">
        <a:solidFill>
          <a:srgbClr val="FF0000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800" kern="1200">
        <a:solidFill>
          <a:srgbClr val="FF0000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800" kern="1200">
        <a:solidFill>
          <a:srgbClr val="FF0000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800" kern="1200">
        <a:solidFill>
          <a:srgbClr val="FF0000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rgbClr val="FF0000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rgbClr val="FF0000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rgbClr val="FF0000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rgbClr val="FF0000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99"/>
    <a:srgbClr val="009900"/>
    <a:srgbClr val="FF0000"/>
    <a:srgbClr val="9966FF"/>
    <a:srgbClr val="6600FF"/>
    <a:srgbClr val="FEF4F6"/>
    <a:srgbClr val="0066FF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0" autoAdjust="0"/>
    <p:restoredTop sz="94660"/>
  </p:normalViewPr>
  <p:slideViewPr>
    <p:cSldViewPr snapToGrid="0">
      <p:cViewPr>
        <p:scale>
          <a:sx n="70" d="100"/>
          <a:sy n="70" d="100"/>
        </p:scale>
        <p:origin x="342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13D16C-8F91-40B6-B000-48666243E8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9BE7AA-54FF-45B4-99E0-3BD163B9F6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60F9A9-2757-44D6-980A-CB0A575596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73DF41-F461-40CF-BA44-7D5E01BEE0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A27DDE-265A-4766-92CF-8BE6E8DA3E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EA617E-4BA4-482B-8505-F257EF3961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307691-C9D5-4683-AEB3-5A5ABAD546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404077-A51C-4A70-94C7-481E46E648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9E9DC6-771A-46F9-8DC9-66224CB8AA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BE8680-862C-40E2-AE5B-D265E0CC1D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A5B5C4-4C5D-45D2-93F5-A72C8DB21E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17AACB24-2D44-4569-9793-9B361F672D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0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11.w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image" Target="../media/image7.jpe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5.w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133474" y="3735388"/>
            <a:ext cx="3766344" cy="76041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89794" name="Rectangle 2"/>
          <p:cNvSpPr>
            <a:spLocks noChangeArrowheads="1"/>
          </p:cNvSpPr>
          <p:nvPr/>
        </p:nvSpPr>
        <p:spPr bwMode="auto">
          <a:xfrm>
            <a:off x="1258888" y="3852863"/>
            <a:ext cx="3537711" cy="54451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0484" name="Rectangle 5"/>
          <p:cNvSpPr>
            <a:spLocks noChangeArrowheads="1"/>
          </p:cNvSpPr>
          <p:nvPr/>
        </p:nvSpPr>
        <p:spPr bwMode="auto">
          <a:xfrm>
            <a:off x="1671638" y="304800"/>
            <a:ext cx="3348037" cy="519113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 b="1" dirty="0"/>
              <a:t>Gibbs Free Energy</a:t>
            </a:r>
          </a:p>
        </p:txBody>
      </p:sp>
      <p:sp>
        <p:nvSpPr>
          <p:cNvPr id="20485" name="Rectangle 6"/>
          <p:cNvSpPr>
            <a:spLocks noChangeArrowheads="1"/>
          </p:cNvSpPr>
          <p:nvPr/>
        </p:nvSpPr>
        <p:spPr bwMode="auto">
          <a:xfrm>
            <a:off x="360363" y="839502"/>
            <a:ext cx="5808662" cy="2654300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 dirty="0"/>
              <a:t>Enthalpy changes (</a:t>
            </a:r>
            <a:r>
              <a:rPr lang="en-US" dirty="0">
                <a:latin typeface="Symbol" pitchFamily="18" charset="2"/>
              </a:rPr>
              <a:t>D</a:t>
            </a:r>
            <a:r>
              <a:rPr lang="en-US" dirty="0"/>
              <a:t>H) and entropy</a:t>
            </a:r>
          </a:p>
          <a:p>
            <a:pPr algn="l"/>
            <a:r>
              <a:rPr lang="en-US" dirty="0"/>
              <a:t>changes (</a:t>
            </a:r>
            <a:r>
              <a:rPr lang="en-US" dirty="0">
                <a:latin typeface="Symbol" pitchFamily="18" charset="2"/>
              </a:rPr>
              <a:t>D</a:t>
            </a:r>
            <a:r>
              <a:rPr lang="en-US" dirty="0"/>
              <a:t>S) both have a “say” in</a:t>
            </a:r>
          </a:p>
          <a:p>
            <a:pPr algn="l"/>
            <a:r>
              <a:rPr lang="en-US" dirty="0"/>
              <a:t>whether or not a </a:t>
            </a:r>
            <a:r>
              <a:rPr lang="en-US" dirty="0" err="1"/>
              <a:t>rxn</a:t>
            </a:r>
            <a:r>
              <a:rPr lang="en-US" dirty="0"/>
              <a:t> </a:t>
            </a:r>
            <a:r>
              <a:rPr lang="en-US" dirty="0" smtClean="0"/>
              <a:t>is</a:t>
            </a:r>
            <a:endParaRPr lang="en-US" dirty="0"/>
          </a:p>
          <a:p>
            <a:pPr algn="l"/>
            <a:r>
              <a:rPr lang="en-US" dirty="0"/>
              <a:t>spontaneous. Spontaneity is</a:t>
            </a:r>
          </a:p>
          <a:p>
            <a:pPr algn="l"/>
            <a:r>
              <a:rPr lang="en-US" dirty="0"/>
              <a:t>determined using the equation</a:t>
            </a:r>
          </a:p>
          <a:p>
            <a:pPr algn="l"/>
            <a:r>
              <a:rPr lang="en-US" dirty="0"/>
              <a:t>for </a:t>
            </a:r>
            <a:r>
              <a:rPr lang="en-US" u="sng" dirty="0"/>
              <a:t>Gibbs free energy</a:t>
            </a:r>
            <a:r>
              <a:rPr lang="en-US" dirty="0"/>
              <a:t>…</a:t>
            </a:r>
          </a:p>
        </p:txBody>
      </p:sp>
      <p:pic>
        <p:nvPicPr>
          <p:cNvPr id="20486" name="Picture 8" descr="Gibb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82681" y="201966"/>
            <a:ext cx="2238757" cy="2722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7" name="Rectangle 9"/>
          <p:cNvSpPr>
            <a:spLocks noChangeArrowheads="1"/>
          </p:cNvSpPr>
          <p:nvPr/>
        </p:nvSpPr>
        <p:spPr bwMode="auto">
          <a:xfrm>
            <a:off x="6273082" y="2868462"/>
            <a:ext cx="2684838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chemeClr val="tx1"/>
                </a:solidFill>
                <a:latin typeface="Arial Narrow" pitchFamily="34" charset="0"/>
              </a:rPr>
              <a:t>Josiah Willard Gibbs</a:t>
            </a:r>
          </a:p>
          <a:p>
            <a:r>
              <a:rPr lang="en-US" sz="2000" b="1" dirty="0">
                <a:solidFill>
                  <a:schemeClr val="tx1"/>
                </a:solidFill>
                <a:latin typeface="Arial Narrow" pitchFamily="34" charset="0"/>
              </a:rPr>
              <a:t>1839–1903</a:t>
            </a:r>
          </a:p>
        </p:txBody>
      </p:sp>
      <p:sp>
        <p:nvSpPr>
          <p:cNvPr id="289802" name="Rectangle 10"/>
          <p:cNvSpPr>
            <a:spLocks noChangeArrowheads="1"/>
          </p:cNvSpPr>
          <p:nvPr/>
        </p:nvSpPr>
        <p:spPr bwMode="auto">
          <a:xfrm>
            <a:off x="1330325" y="3856038"/>
            <a:ext cx="352205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dirty="0" smtClean="0">
                <a:solidFill>
                  <a:schemeClr val="tx1"/>
                </a:solidFill>
                <a:latin typeface="Symbol" pitchFamily="18" charset="2"/>
              </a:rPr>
              <a:t>D</a:t>
            </a:r>
            <a:r>
              <a:rPr lang="en-US" dirty="0" smtClean="0">
                <a:solidFill>
                  <a:schemeClr val="tx1"/>
                </a:solidFill>
              </a:rPr>
              <a:t>G</a:t>
            </a:r>
            <a:r>
              <a:rPr lang="en-US" baseline="30000" dirty="0" smtClean="0">
                <a:solidFill>
                  <a:schemeClr val="tx1"/>
                </a:solidFill>
              </a:rPr>
              <a:t>(o)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= </a:t>
            </a:r>
            <a:r>
              <a:rPr lang="en-US" dirty="0" smtClean="0">
                <a:solidFill>
                  <a:schemeClr val="tx1"/>
                </a:solidFill>
                <a:latin typeface="Symbol" pitchFamily="18" charset="2"/>
              </a:rPr>
              <a:t>D</a:t>
            </a:r>
            <a:r>
              <a:rPr lang="en-US" dirty="0" smtClean="0">
                <a:solidFill>
                  <a:schemeClr val="tx1"/>
                </a:solidFill>
              </a:rPr>
              <a:t>H</a:t>
            </a:r>
            <a:r>
              <a:rPr lang="en-US" baseline="30000" dirty="0" smtClean="0">
                <a:solidFill>
                  <a:schemeClr val="tx1"/>
                </a:solidFill>
              </a:rPr>
              <a:t>(o)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– </a:t>
            </a:r>
            <a:r>
              <a:rPr lang="en-US" dirty="0" smtClean="0">
                <a:solidFill>
                  <a:schemeClr val="tx1"/>
                </a:solidFill>
              </a:rPr>
              <a:t>T</a:t>
            </a:r>
            <a:r>
              <a:rPr lang="en-US" dirty="0" smtClean="0">
                <a:solidFill>
                  <a:schemeClr val="tx1"/>
                </a:solidFill>
                <a:latin typeface="Symbol" pitchFamily="18" charset="2"/>
              </a:rPr>
              <a:t>D</a:t>
            </a:r>
            <a:r>
              <a:rPr lang="en-US" dirty="0" smtClean="0">
                <a:solidFill>
                  <a:schemeClr val="tx1"/>
                </a:solidFill>
              </a:rPr>
              <a:t>S</a:t>
            </a:r>
            <a:r>
              <a:rPr lang="en-US" baseline="30000" dirty="0" smtClean="0">
                <a:solidFill>
                  <a:schemeClr val="tx1"/>
                </a:solidFill>
              </a:rPr>
              <a:t>(o)</a:t>
            </a:r>
            <a:endParaRPr lang="en-US" baseline="30000" dirty="0">
              <a:solidFill>
                <a:schemeClr val="tx1"/>
              </a:solidFill>
            </a:endParaRPr>
          </a:p>
        </p:txBody>
      </p:sp>
      <p:sp>
        <p:nvSpPr>
          <p:cNvPr id="289803" name="Rectangle 11"/>
          <p:cNvSpPr>
            <a:spLocks noChangeArrowheads="1"/>
          </p:cNvSpPr>
          <p:nvPr/>
        </p:nvSpPr>
        <p:spPr bwMode="auto">
          <a:xfrm>
            <a:off x="436563" y="4630738"/>
            <a:ext cx="2030412" cy="519112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/>
              <a:t>If </a:t>
            </a:r>
            <a:r>
              <a:rPr lang="en-US">
                <a:latin typeface="Symbol" pitchFamily="18" charset="2"/>
              </a:rPr>
              <a:t>D</a:t>
            </a:r>
            <a:r>
              <a:rPr lang="en-US"/>
              <a:t>G &lt; 0… </a:t>
            </a:r>
          </a:p>
        </p:txBody>
      </p:sp>
      <p:sp>
        <p:nvSpPr>
          <p:cNvPr id="289804" name="Rectangle 12"/>
          <p:cNvSpPr>
            <a:spLocks noChangeArrowheads="1"/>
          </p:cNvSpPr>
          <p:nvPr/>
        </p:nvSpPr>
        <p:spPr bwMode="auto">
          <a:xfrm>
            <a:off x="436563" y="5321300"/>
            <a:ext cx="2030412" cy="519113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/>
              <a:t>If </a:t>
            </a:r>
            <a:r>
              <a:rPr lang="en-US">
                <a:latin typeface="Symbol" pitchFamily="18" charset="2"/>
              </a:rPr>
              <a:t>D</a:t>
            </a:r>
            <a:r>
              <a:rPr lang="en-US"/>
              <a:t>G &gt; 0… </a:t>
            </a:r>
          </a:p>
        </p:txBody>
      </p:sp>
      <p:sp>
        <p:nvSpPr>
          <p:cNvPr id="289805" name="Rectangle 13"/>
          <p:cNvSpPr>
            <a:spLocks noChangeArrowheads="1"/>
          </p:cNvSpPr>
          <p:nvPr/>
        </p:nvSpPr>
        <p:spPr bwMode="auto">
          <a:xfrm>
            <a:off x="436563" y="6024563"/>
            <a:ext cx="2030412" cy="519112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/>
              <a:t>If </a:t>
            </a:r>
            <a:r>
              <a:rPr lang="en-US">
                <a:latin typeface="Symbol" pitchFamily="18" charset="2"/>
              </a:rPr>
              <a:t>D</a:t>
            </a:r>
            <a:r>
              <a:rPr lang="en-US"/>
              <a:t>G = 0… </a:t>
            </a:r>
          </a:p>
        </p:txBody>
      </p:sp>
      <p:sp>
        <p:nvSpPr>
          <p:cNvPr id="289806" name="Rectangle 14"/>
          <p:cNvSpPr>
            <a:spLocks noChangeArrowheads="1"/>
          </p:cNvSpPr>
          <p:nvPr/>
        </p:nvSpPr>
        <p:spPr bwMode="auto">
          <a:xfrm>
            <a:off x="2254250" y="4630738"/>
            <a:ext cx="5805488" cy="519112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>
                <a:solidFill>
                  <a:schemeClr val="tx1"/>
                </a:solidFill>
              </a:rPr>
              <a:t>rxn. is spontaneous (i.e., as written)</a:t>
            </a:r>
          </a:p>
        </p:txBody>
      </p:sp>
      <p:sp>
        <p:nvSpPr>
          <p:cNvPr id="289808" name="Rectangle 16"/>
          <p:cNvSpPr>
            <a:spLocks noChangeArrowheads="1"/>
          </p:cNvSpPr>
          <p:nvPr/>
        </p:nvSpPr>
        <p:spPr bwMode="auto">
          <a:xfrm>
            <a:off x="2243138" y="6022975"/>
            <a:ext cx="3589337" cy="522288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>
                <a:solidFill>
                  <a:schemeClr val="tx1"/>
                </a:solidFill>
              </a:rPr>
              <a:t>rxn. is AT equilibrium </a:t>
            </a:r>
          </a:p>
        </p:txBody>
      </p:sp>
      <p:grpSp>
        <p:nvGrpSpPr>
          <p:cNvPr id="2" name="Group 18"/>
          <p:cNvGrpSpPr>
            <a:grpSpLocks/>
          </p:cNvGrpSpPr>
          <p:nvPr/>
        </p:nvGrpSpPr>
        <p:grpSpPr bwMode="auto">
          <a:xfrm>
            <a:off x="2265363" y="5321300"/>
            <a:ext cx="6634162" cy="519113"/>
            <a:chOff x="1427" y="3352"/>
            <a:chExt cx="4179" cy="327"/>
          </a:xfrm>
        </p:grpSpPr>
        <p:sp>
          <p:nvSpPr>
            <p:cNvPr id="20496" name="Rectangle 15"/>
            <p:cNvSpPr>
              <a:spLocks noChangeArrowheads="1"/>
            </p:cNvSpPr>
            <p:nvPr/>
          </p:nvSpPr>
          <p:spPr bwMode="auto">
            <a:xfrm>
              <a:off x="1427" y="3352"/>
              <a:ext cx="4179" cy="327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l"/>
              <a:r>
                <a:rPr lang="en-US">
                  <a:solidFill>
                    <a:schemeClr val="tx1"/>
                  </a:solidFill>
                </a:rPr>
                <a:t>rxn. is nonspontaneous (i.e., spont.       ) </a:t>
              </a:r>
            </a:p>
          </p:txBody>
        </p:sp>
        <p:sp>
          <p:nvSpPr>
            <p:cNvPr id="20497" name="Line 17"/>
            <p:cNvSpPr>
              <a:spLocks noChangeShapeType="1"/>
            </p:cNvSpPr>
            <p:nvPr/>
          </p:nvSpPr>
          <p:spPr bwMode="auto">
            <a:xfrm flipH="1">
              <a:off x="5022" y="3533"/>
              <a:ext cx="352" cy="0"/>
            </a:xfrm>
            <a:prstGeom prst="line">
              <a:avLst/>
            </a:prstGeom>
            <a:noFill/>
            <a:ln w="34925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289811" name="Rectangle 19"/>
          <p:cNvSpPr>
            <a:spLocks noChangeArrowheads="1"/>
          </p:cNvSpPr>
          <p:nvPr/>
        </p:nvSpPr>
        <p:spPr bwMode="auto">
          <a:xfrm>
            <a:off x="5827713" y="5969000"/>
            <a:ext cx="2995612" cy="720725"/>
          </a:xfrm>
          <a:prstGeom prst="rect">
            <a:avLst/>
          </a:prstGeom>
          <a:solidFill>
            <a:srgbClr val="FF0000"/>
          </a:solidFill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000" b="1">
                <a:solidFill>
                  <a:schemeClr val="tx1"/>
                </a:solidFill>
                <a:latin typeface="Arial Narrow" pitchFamily="34" charset="0"/>
              </a:rPr>
              <a:t>(THIS INCLUDES PHASE</a:t>
            </a:r>
          </a:p>
          <a:p>
            <a:r>
              <a:rPr lang="en-US" sz="2000" b="1">
                <a:solidFill>
                  <a:schemeClr val="tx1"/>
                </a:solidFill>
                <a:latin typeface="Arial Narrow" pitchFamily="34" charset="0"/>
              </a:rPr>
              <a:t>CHANGES AT NBP OR NFP)</a:t>
            </a:r>
          </a:p>
        </p:txBody>
      </p:sp>
      <p:sp>
        <p:nvSpPr>
          <p:cNvPr id="18" name="Rectangle 5"/>
          <p:cNvSpPr>
            <a:spLocks noChangeArrowheads="1"/>
          </p:cNvSpPr>
          <p:nvPr/>
        </p:nvSpPr>
        <p:spPr bwMode="auto">
          <a:xfrm>
            <a:off x="5424770" y="3663018"/>
            <a:ext cx="3456395" cy="954107"/>
          </a:xfrm>
          <a:prstGeom prst="rect">
            <a:avLst/>
          </a:prstGeom>
          <a:solidFill>
            <a:schemeClr val="tx1"/>
          </a:solidFill>
          <a:ln w="19050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 b="1" baseline="30000" dirty="0" smtClean="0">
                <a:solidFill>
                  <a:schemeClr val="bg1"/>
                </a:solidFill>
              </a:rPr>
              <a:t>(o)</a:t>
            </a:r>
            <a:r>
              <a:rPr lang="en-US" b="1" dirty="0" smtClean="0">
                <a:solidFill>
                  <a:schemeClr val="bg1"/>
                </a:solidFill>
              </a:rPr>
              <a:t> = std. conditions</a:t>
            </a:r>
          </a:p>
          <a:p>
            <a:pPr algn="l"/>
            <a:r>
              <a:rPr lang="en-US" b="1" dirty="0" smtClean="0">
                <a:solidFill>
                  <a:schemeClr val="bg1"/>
                </a:solidFill>
              </a:rPr>
              <a:t>       are optional </a:t>
            </a:r>
            <a:endParaRPr lang="en-US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898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8980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898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898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289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8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980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980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98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3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8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980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980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98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9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8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980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980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98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898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898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2898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898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898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5" dur="1000"/>
                                        <p:tgtEl>
                                          <p:spTgt spid="2898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898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898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2" dur="1000"/>
                                        <p:tgtEl>
                                          <p:spTgt spid="2898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289794" grpId="0" animBg="1"/>
      <p:bldP spid="289802" grpId="0"/>
      <p:bldP spid="289803" grpId="0"/>
      <p:bldP spid="289804" grpId="0"/>
      <p:bldP spid="289805" grpId="0"/>
      <p:bldP spid="289806" grpId="0"/>
      <p:bldP spid="289808" grpId="0"/>
      <p:bldP spid="289811" grpId="0" animBg="1"/>
      <p:bldP spid="18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986" name="Rectangle 2"/>
          <p:cNvSpPr>
            <a:spLocks noChangeArrowheads="1"/>
          </p:cNvSpPr>
          <p:nvPr/>
        </p:nvSpPr>
        <p:spPr bwMode="auto">
          <a:xfrm>
            <a:off x="622300" y="6042025"/>
            <a:ext cx="2541588" cy="544513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graphicFrame>
        <p:nvGraphicFramePr>
          <p:cNvPr id="297991" name="Object 7"/>
          <p:cNvGraphicFramePr>
            <a:graphicFrameLocks noChangeAspect="1"/>
          </p:cNvGraphicFramePr>
          <p:nvPr/>
        </p:nvGraphicFramePr>
        <p:xfrm>
          <a:off x="1019175" y="4121150"/>
          <a:ext cx="2357438" cy="984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" name="Equation" r:id="rId3" imgW="2286000" imgH="952200" progId="Equation.3">
                  <p:embed/>
                </p:oleObj>
              </mc:Choice>
              <mc:Fallback>
                <p:oleObj name="Equation" r:id="rId3" imgW="2286000" imgH="952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19175" y="4121150"/>
                        <a:ext cx="2357438" cy="984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7992" name="Rectangle 8"/>
          <p:cNvSpPr>
            <a:spLocks noChangeArrowheads="1"/>
          </p:cNvSpPr>
          <p:nvPr/>
        </p:nvSpPr>
        <p:spPr bwMode="auto">
          <a:xfrm>
            <a:off x="704850" y="2822575"/>
            <a:ext cx="33416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>
                <a:solidFill>
                  <a:schemeClr val="tx1"/>
                </a:solidFill>
                <a:latin typeface="Symbol" pitchFamily="18" charset="2"/>
              </a:rPr>
              <a:t>D</a:t>
            </a:r>
            <a:r>
              <a:rPr lang="en-US">
                <a:solidFill>
                  <a:schemeClr val="tx1"/>
                </a:solidFill>
              </a:rPr>
              <a:t>G = </a:t>
            </a:r>
            <a:r>
              <a:rPr lang="en-US">
                <a:solidFill>
                  <a:schemeClr val="tx1"/>
                </a:solidFill>
                <a:latin typeface="Symbol" pitchFamily="18" charset="2"/>
              </a:rPr>
              <a:t>D</a:t>
            </a:r>
            <a:r>
              <a:rPr lang="en-US">
                <a:solidFill>
                  <a:schemeClr val="tx1"/>
                </a:solidFill>
              </a:rPr>
              <a:t>G</a:t>
            </a:r>
            <a:r>
              <a:rPr lang="en-US" baseline="30000">
                <a:solidFill>
                  <a:schemeClr val="tx1"/>
                </a:solidFill>
              </a:rPr>
              <a:t>o</a:t>
            </a:r>
            <a:r>
              <a:rPr lang="en-US">
                <a:solidFill>
                  <a:schemeClr val="tx1"/>
                </a:solidFill>
              </a:rPr>
              <a:t> + RT ln Q</a:t>
            </a:r>
          </a:p>
        </p:txBody>
      </p:sp>
      <p:sp>
        <p:nvSpPr>
          <p:cNvPr id="297993" name="Rectangle 9"/>
          <p:cNvSpPr>
            <a:spLocks noChangeArrowheads="1"/>
          </p:cNvSpPr>
          <p:nvPr/>
        </p:nvSpPr>
        <p:spPr bwMode="auto">
          <a:xfrm>
            <a:off x="3381375" y="4354513"/>
            <a:ext cx="17795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>
                <a:solidFill>
                  <a:schemeClr val="tx1"/>
                </a:solidFill>
              </a:rPr>
              <a:t>= 0.00926</a:t>
            </a:r>
          </a:p>
        </p:txBody>
      </p:sp>
      <p:sp>
        <p:nvSpPr>
          <p:cNvPr id="297994" name="Rectangle 10"/>
          <p:cNvSpPr>
            <a:spLocks noChangeArrowheads="1"/>
          </p:cNvSpPr>
          <p:nvPr/>
        </p:nvSpPr>
        <p:spPr bwMode="auto">
          <a:xfrm>
            <a:off x="549275" y="3481388"/>
            <a:ext cx="11191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>
                <a:solidFill>
                  <a:schemeClr val="tx1"/>
                </a:solidFill>
                <a:latin typeface="Symbol" pitchFamily="18" charset="2"/>
              </a:rPr>
              <a:t>D</a:t>
            </a:r>
            <a:r>
              <a:rPr lang="en-US">
                <a:solidFill>
                  <a:schemeClr val="tx1"/>
                </a:solidFill>
              </a:rPr>
              <a:t>G</a:t>
            </a:r>
            <a:r>
              <a:rPr lang="en-US" baseline="30000">
                <a:solidFill>
                  <a:schemeClr val="tx1"/>
                </a:solidFill>
              </a:rPr>
              <a:t>o</a:t>
            </a:r>
            <a:r>
              <a:rPr lang="en-US">
                <a:solidFill>
                  <a:schemeClr val="tx1"/>
                </a:solidFill>
              </a:rPr>
              <a:t> =</a:t>
            </a:r>
          </a:p>
        </p:txBody>
      </p:sp>
      <p:sp>
        <p:nvSpPr>
          <p:cNvPr id="297995" name="Rectangle 11"/>
          <p:cNvSpPr>
            <a:spLocks noChangeArrowheads="1"/>
          </p:cNvSpPr>
          <p:nvPr/>
        </p:nvSpPr>
        <p:spPr bwMode="auto">
          <a:xfrm>
            <a:off x="1631950" y="3481388"/>
            <a:ext cx="122661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dirty="0">
                <a:solidFill>
                  <a:schemeClr val="tx1"/>
                </a:solidFill>
              </a:rPr>
              <a:t>2(–</a:t>
            </a:r>
            <a:r>
              <a:rPr lang="en-US" dirty="0" smtClean="0">
                <a:solidFill>
                  <a:schemeClr val="tx1"/>
                </a:solidFill>
              </a:rPr>
              <a:t>17)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97997" name="Rectangle 13"/>
          <p:cNvSpPr>
            <a:spLocks noChangeArrowheads="1"/>
          </p:cNvSpPr>
          <p:nvPr/>
        </p:nvSpPr>
        <p:spPr bwMode="auto">
          <a:xfrm>
            <a:off x="790575" y="2090738"/>
            <a:ext cx="7518400" cy="538162"/>
          </a:xfrm>
          <a:prstGeom prst="rect">
            <a:avLst/>
          </a:prstGeom>
          <a:noFill/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>
                <a:solidFill>
                  <a:schemeClr val="tx1"/>
                </a:solidFill>
                <a:latin typeface="Symbol" pitchFamily="18" charset="2"/>
              </a:rPr>
              <a:t>D</a:t>
            </a:r>
            <a:r>
              <a:rPr lang="en-US">
                <a:solidFill>
                  <a:schemeClr val="tx1"/>
                </a:solidFill>
              </a:rPr>
              <a:t>G</a:t>
            </a:r>
            <a:r>
              <a:rPr lang="en-US" baseline="-25000">
                <a:solidFill>
                  <a:schemeClr val="tx1"/>
                </a:solidFill>
              </a:rPr>
              <a:t>f</a:t>
            </a:r>
            <a:r>
              <a:rPr lang="en-US" baseline="30000">
                <a:solidFill>
                  <a:schemeClr val="tx1"/>
                </a:solidFill>
              </a:rPr>
              <a:t>o</a:t>
            </a:r>
            <a:r>
              <a:rPr lang="en-US">
                <a:solidFill>
                  <a:schemeClr val="tx1"/>
                </a:solidFill>
              </a:rPr>
              <a:t> (kJ/mol)						</a:t>
            </a:r>
          </a:p>
        </p:txBody>
      </p:sp>
      <p:sp>
        <p:nvSpPr>
          <p:cNvPr id="297998" name="Rectangle 14"/>
          <p:cNvSpPr>
            <a:spLocks noChangeArrowheads="1"/>
          </p:cNvSpPr>
          <p:nvPr/>
        </p:nvSpPr>
        <p:spPr bwMode="auto">
          <a:xfrm>
            <a:off x="2726529" y="3481388"/>
            <a:ext cx="155363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dirty="0">
                <a:solidFill>
                  <a:schemeClr val="tx1"/>
                </a:solidFill>
              </a:rPr>
              <a:t>= –</a:t>
            </a:r>
            <a:r>
              <a:rPr lang="en-US" dirty="0" smtClean="0">
                <a:solidFill>
                  <a:schemeClr val="tx1"/>
                </a:solidFill>
              </a:rPr>
              <a:t>34 </a:t>
            </a:r>
            <a:r>
              <a:rPr lang="en-US" dirty="0">
                <a:solidFill>
                  <a:schemeClr val="tx1"/>
                </a:solidFill>
              </a:rPr>
              <a:t>kJ</a:t>
            </a:r>
          </a:p>
        </p:txBody>
      </p:sp>
      <p:sp>
        <p:nvSpPr>
          <p:cNvPr id="297999" name="Rectangle 15"/>
          <p:cNvSpPr>
            <a:spLocks noChangeArrowheads="1"/>
          </p:cNvSpPr>
          <p:nvPr/>
        </p:nvSpPr>
        <p:spPr bwMode="auto">
          <a:xfrm>
            <a:off x="704850" y="5330825"/>
            <a:ext cx="10826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>
                <a:solidFill>
                  <a:schemeClr val="tx1"/>
                </a:solidFill>
                <a:latin typeface="Symbol" pitchFamily="18" charset="2"/>
              </a:rPr>
              <a:t>D</a:t>
            </a:r>
            <a:r>
              <a:rPr lang="en-US">
                <a:solidFill>
                  <a:schemeClr val="tx1"/>
                </a:solidFill>
              </a:rPr>
              <a:t>G = </a:t>
            </a:r>
          </a:p>
        </p:txBody>
      </p:sp>
      <p:sp>
        <p:nvSpPr>
          <p:cNvPr id="298000" name="Rectangle 16"/>
          <p:cNvSpPr>
            <a:spLocks noChangeArrowheads="1"/>
          </p:cNvSpPr>
          <p:nvPr/>
        </p:nvSpPr>
        <p:spPr bwMode="auto">
          <a:xfrm>
            <a:off x="4188928" y="3481388"/>
            <a:ext cx="207460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dirty="0">
                <a:solidFill>
                  <a:schemeClr val="tx1"/>
                </a:solidFill>
              </a:rPr>
              <a:t>= –</a:t>
            </a:r>
            <a:r>
              <a:rPr lang="en-US" dirty="0" smtClean="0">
                <a:solidFill>
                  <a:schemeClr val="tx1"/>
                </a:solidFill>
              </a:rPr>
              <a:t>34,000 </a:t>
            </a:r>
            <a:r>
              <a:rPr lang="en-US" dirty="0">
                <a:solidFill>
                  <a:schemeClr val="tx1"/>
                </a:solidFill>
              </a:rPr>
              <a:t>J</a:t>
            </a:r>
          </a:p>
        </p:txBody>
      </p:sp>
      <p:sp>
        <p:nvSpPr>
          <p:cNvPr id="298001" name="Rectangle 17"/>
          <p:cNvSpPr>
            <a:spLocks noChangeArrowheads="1"/>
          </p:cNvSpPr>
          <p:nvPr/>
        </p:nvSpPr>
        <p:spPr bwMode="auto">
          <a:xfrm>
            <a:off x="704850" y="6056313"/>
            <a:ext cx="245131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dirty="0">
                <a:solidFill>
                  <a:schemeClr val="tx1"/>
                </a:solidFill>
                <a:latin typeface="Symbol" pitchFamily="18" charset="2"/>
              </a:rPr>
              <a:t>D</a:t>
            </a:r>
            <a:r>
              <a:rPr lang="en-US" dirty="0">
                <a:solidFill>
                  <a:schemeClr val="tx1"/>
                </a:solidFill>
              </a:rPr>
              <a:t>G = –</a:t>
            </a:r>
            <a:r>
              <a:rPr lang="en-US" dirty="0" smtClean="0">
                <a:solidFill>
                  <a:schemeClr val="tx1"/>
                </a:solidFill>
              </a:rPr>
              <a:t>45.6 </a:t>
            </a:r>
            <a:r>
              <a:rPr lang="en-US" dirty="0">
                <a:solidFill>
                  <a:schemeClr val="tx1"/>
                </a:solidFill>
              </a:rPr>
              <a:t>kJ</a:t>
            </a:r>
          </a:p>
        </p:txBody>
      </p:sp>
      <p:sp>
        <p:nvSpPr>
          <p:cNvPr id="298002" name="Rectangle 18"/>
          <p:cNvSpPr>
            <a:spLocks noChangeArrowheads="1"/>
          </p:cNvSpPr>
          <p:nvPr/>
        </p:nvSpPr>
        <p:spPr bwMode="auto">
          <a:xfrm>
            <a:off x="1644650" y="5330825"/>
            <a:ext cx="189507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dirty="0">
                <a:solidFill>
                  <a:schemeClr val="tx1"/>
                </a:solidFill>
              </a:rPr>
              <a:t>–</a:t>
            </a:r>
            <a:r>
              <a:rPr lang="en-US" dirty="0" smtClean="0">
                <a:solidFill>
                  <a:schemeClr val="tx1"/>
                </a:solidFill>
              </a:rPr>
              <a:t>34,000 </a:t>
            </a:r>
            <a:r>
              <a:rPr lang="en-US" dirty="0">
                <a:solidFill>
                  <a:schemeClr val="tx1"/>
                </a:solidFill>
              </a:rPr>
              <a:t>+ </a:t>
            </a:r>
          </a:p>
        </p:txBody>
      </p:sp>
      <p:sp>
        <p:nvSpPr>
          <p:cNvPr id="298003" name="Rectangle 19"/>
          <p:cNvSpPr>
            <a:spLocks noChangeArrowheads="1"/>
          </p:cNvSpPr>
          <p:nvPr/>
        </p:nvSpPr>
        <p:spPr bwMode="auto">
          <a:xfrm>
            <a:off x="3360738" y="5330825"/>
            <a:ext cx="40100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>
                <a:solidFill>
                  <a:schemeClr val="tx1"/>
                </a:solidFill>
              </a:rPr>
              <a:t>8.314 (298) (ln 0.00926)</a:t>
            </a:r>
          </a:p>
        </p:txBody>
      </p:sp>
      <p:sp>
        <p:nvSpPr>
          <p:cNvPr id="298004" name="Rectangle 20"/>
          <p:cNvSpPr>
            <a:spLocks noChangeArrowheads="1"/>
          </p:cNvSpPr>
          <p:nvPr/>
        </p:nvSpPr>
        <p:spPr bwMode="auto">
          <a:xfrm>
            <a:off x="1662113" y="4070350"/>
            <a:ext cx="1784350" cy="1136650"/>
          </a:xfrm>
          <a:prstGeom prst="rect">
            <a:avLst/>
          </a:prstGeom>
          <a:solidFill>
            <a:schemeClr val="bg1"/>
          </a:solidFill>
          <a:ln w="19050" algn="ctr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97996" name="Rectangle 12"/>
          <p:cNvSpPr>
            <a:spLocks noChangeArrowheads="1"/>
          </p:cNvSpPr>
          <p:nvPr/>
        </p:nvSpPr>
        <p:spPr bwMode="auto">
          <a:xfrm>
            <a:off x="3355975" y="2098209"/>
            <a:ext cx="4549643" cy="523220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 dirty="0">
                <a:solidFill>
                  <a:schemeClr val="tx1"/>
                </a:solidFill>
              </a:rPr>
              <a:t>0   	      0		       </a:t>
            </a:r>
            <a:r>
              <a:rPr lang="en-US" dirty="0" smtClean="0">
                <a:solidFill>
                  <a:schemeClr val="tx1"/>
                </a:solidFill>
              </a:rPr>
              <a:t>   –17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98005" name="Rectangle 21"/>
          <p:cNvSpPr>
            <a:spLocks noChangeArrowheads="1"/>
          </p:cNvSpPr>
          <p:nvPr/>
        </p:nvSpPr>
        <p:spPr bwMode="auto">
          <a:xfrm>
            <a:off x="336550" y="1550988"/>
            <a:ext cx="27066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2000" b="1">
                <a:solidFill>
                  <a:schemeClr val="tx1"/>
                </a:solidFill>
                <a:latin typeface="Arial Narrow" pitchFamily="34" charset="0"/>
              </a:rPr>
              <a:t>(non-standard pressures)</a:t>
            </a:r>
          </a:p>
        </p:txBody>
      </p:sp>
      <p:grpSp>
        <p:nvGrpSpPr>
          <p:cNvPr id="3090" name="Group 29"/>
          <p:cNvGrpSpPr>
            <a:grpSpLocks/>
          </p:cNvGrpSpPr>
          <p:nvPr/>
        </p:nvGrpSpPr>
        <p:grpSpPr bwMode="auto">
          <a:xfrm>
            <a:off x="349250" y="301625"/>
            <a:ext cx="8047038" cy="1704975"/>
            <a:chOff x="220" y="190"/>
            <a:chExt cx="5069" cy="1074"/>
          </a:xfrm>
        </p:grpSpPr>
        <p:sp>
          <p:nvSpPr>
            <p:cNvPr id="3091" name="Rectangle 5"/>
            <p:cNvSpPr>
              <a:spLocks noChangeArrowheads="1"/>
            </p:cNvSpPr>
            <p:nvPr/>
          </p:nvSpPr>
          <p:spPr bwMode="auto">
            <a:xfrm>
              <a:off x="220" y="190"/>
              <a:ext cx="5069" cy="711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l"/>
              <a:r>
                <a:rPr lang="en-US"/>
                <a:t>Calculate </a:t>
              </a:r>
              <a:r>
                <a:rPr lang="en-US">
                  <a:latin typeface="Symbol" pitchFamily="18" charset="2"/>
                </a:rPr>
                <a:t>D</a:t>
              </a:r>
              <a:r>
                <a:rPr lang="en-US"/>
                <a:t>G at 298 K, given the following:</a:t>
              </a:r>
            </a:p>
            <a:p>
              <a:pPr algn="l"/>
              <a:endParaRPr lang="en-US" sz="1200"/>
            </a:p>
            <a:p>
              <a:pPr algn="l"/>
              <a:r>
                <a:rPr lang="en-US"/>
                <a:t>			N</a:t>
              </a:r>
              <a:r>
                <a:rPr lang="en-US" baseline="-25000"/>
                <a:t>2</a:t>
              </a:r>
              <a:r>
                <a:rPr lang="en-US"/>
                <a:t>(g)  +  3 H</a:t>
              </a:r>
              <a:r>
                <a:rPr lang="en-US" baseline="-25000"/>
                <a:t>2</a:t>
              </a:r>
              <a:r>
                <a:rPr lang="en-US"/>
                <a:t>(g)           2 NH</a:t>
              </a:r>
              <a:r>
                <a:rPr lang="en-US" baseline="-25000"/>
                <a:t>3</a:t>
              </a:r>
              <a:r>
                <a:rPr lang="en-US"/>
                <a:t>(g) </a:t>
              </a:r>
            </a:p>
          </p:txBody>
        </p:sp>
        <p:sp>
          <p:nvSpPr>
            <p:cNvPr id="3092" name="Rectangle 6"/>
            <p:cNvSpPr>
              <a:spLocks noChangeArrowheads="1"/>
            </p:cNvSpPr>
            <p:nvPr/>
          </p:nvSpPr>
          <p:spPr bwMode="auto">
            <a:xfrm>
              <a:off x="1953" y="937"/>
              <a:ext cx="3293" cy="327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l"/>
              <a:r>
                <a:rPr lang="en-US"/>
                <a:t>1.0 atm   3.0 atm		0.50 atm</a:t>
              </a:r>
            </a:p>
          </p:txBody>
        </p:sp>
        <p:grpSp>
          <p:nvGrpSpPr>
            <p:cNvPr id="3093" name="Group 28"/>
            <p:cNvGrpSpPr>
              <a:grpSpLocks/>
            </p:cNvGrpSpPr>
            <p:nvPr/>
          </p:nvGrpSpPr>
          <p:grpSpPr bwMode="auto">
            <a:xfrm>
              <a:off x="3700" y="713"/>
              <a:ext cx="463" cy="77"/>
              <a:chOff x="3724" y="713"/>
              <a:chExt cx="463" cy="77"/>
            </a:xfrm>
          </p:grpSpPr>
          <p:sp>
            <p:nvSpPr>
              <p:cNvPr id="3094" name="Line 26"/>
              <p:cNvSpPr>
                <a:spLocks noChangeShapeType="1"/>
              </p:cNvSpPr>
              <p:nvPr/>
            </p:nvSpPr>
            <p:spPr bwMode="auto">
              <a:xfrm>
                <a:off x="3724" y="713"/>
                <a:ext cx="463" cy="0"/>
              </a:xfrm>
              <a:prstGeom prst="line">
                <a:avLst/>
              </a:prstGeom>
              <a:noFill/>
              <a:ln w="25400">
                <a:solidFill>
                  <a:srgbClr val="FF0000"/>
                </a:solidFill>
                <a:round/>
                <a:headEnd/>
                <a:tailEnd type="triangl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095" name="Line 27"/>
              <p:cNvSpPr>
                <a:spLocks noChangeShapeType="1"/>
              </p:cNvSpPr>
              <p:nvPr/>
            </p:nvSpPr>
            <p:spPr bwMode="auto">
              <a:xfrm>
                <a:off x="3724" y="790"/>
                <a:ext cx="463" cy="0"/>
              </a:xfrm>
              <a:prstGeom prst="line">
                <a:avLst/>
              </a:prstGeom>
              <a:noFill/>
              <a:ln w="25400">
                <a:solidFill>
                  <a:srgbClr val="FF0000"/>
                </a:solidFill>
                <a:round/>
                <a:headEnd type="triangle" w="lg" len="lg"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8844123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980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980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980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980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980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9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9799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9799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979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770" decel="100000"/>
                                        <p:tgtEl>
                                          <p:spTgt spid="29799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5" dur="770" decel="100000"/>
                                        <p:tgtEl>
                                          <p:spTgt spid="29799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9799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7" dur="770" fill="hold"/>
                                        <p:tgtEl>
                                          <p:spTgt spid="2979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979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9" dur="770" fill="hold"/>
                                        <p:tgtEl>
                                          <p:spTgt spid="2979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979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2979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29799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2979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2979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979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979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979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979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 tmFilter="0,0; .5, 1; 1, 1"/>
                                        <p:tgtEl>
                                          <p:spTgt spid="2979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979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979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4" dur="1000"/>
                                        <p:tgtEl>
                                          <p:spTgt spid="2979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979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979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1" dur="1000"/>
                                        <p:tgtEl>
                                          <p:spTgt spid="2979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980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980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8" dur="1000"/>
                                        <p:tgtEl>
                                          <p:spTgt spid="2980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2979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" dur="2000"/>
                                        <p:tgtEl>
                                          <p:spTgt spid="2980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98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2979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979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5" dur="1000"/>
                                        <p:tgtEl>
                                          <p:spTgt spid="2979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2979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2979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2979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2979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500" tmFilter="0,0; .5, 1; 1, 1"/>
                                        <p:tgtEl>
                                          <p:spTgt spid="2979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2980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2980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1" dur="1000"/>
                                        <p:tgtEl>
                                          <p:spTgt spid="2980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2980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2980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8" dur="1000"/>
                                        <p:tgtEl>
                                          <p:spTgt spid="2980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2980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2980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2980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9" dur="500"/>
                                        <p:tgtEl>
                                          <p:spTgt spid="2979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986" grpId="0" animBg="1"/>
      <p:bldP spid="297992" grpId="0"/>
      <p:bldP spid="297993" grpId="0"/>
      <p:bldP spid="297994" grpId="0"/>
      <p:bldP spid="297995" grpId="0"/>
      <p:bldP spid="297997" grpId="0" animBg="1"/>
      <p:bldP spid="297998" grpId="0"/>
      <p:bldP spid="297999" grpId="0"/>
      <p:bldP spid="298000" grpId="0"/>
      <p:bldP spid="298001" grpId="0"/>
      <p:bldP spid="298002" grpId="0"/>
      <p:bldP spid="298003" grpId="0"/>
      <p:bldP spid="298004" grpId="0" animBg="1"/>
      <p:bldP spid="297996" grpId="0"/>
      <p:bldP spid="29800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5668037" y="632751"/>
            <a:ext cx="2377440" cy="91757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181099" y="763565"/>
            <a:ext cx="2926080" cy="736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99037" name="Rectangle 29"/>
          <p:cNvSpPr>
            <a:spLocks noChangeArrowheads="1"/>
          </p:cNvSpPr>
          <p:nvPr/>
        </p:nvSpPr>
        <p:spPr bwMode="auto">
          <a:xfrm>
            <a:off x="5689600" y="4803775"/>
            <a:ext cx="2006600" cy="544513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99034" name="Rectangle 26"/>
          <p:cNvSpPr>
            <a:spLocks noChangeArrowheads="1"/>
          </p:cNvSpPr>
          <p:nvPr/>
        </p:nvSpPr>
        <p:spPr bwMode="auto">
          <a:xfrm>
            <a:off x="6291263" y="5461000"/>
            <a:ext cx="1771650" cy="544513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99010" name="Rectangle 2"/>
          <p:cNvSpPr>
            <a:spLocks noChangeArrowheads="1"/>
          </p:cNvSpPr>
          <p:nvPr/>
        </p:nvSpPr>
        <p:spPr bwMode="auto">
          <a:xfrm>
            <a:off x="1270000" y="868340"/>
            <a:ext cx="2743200" cy="544513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99017" name="Rectangle 9"/>
          <p:cNvSpPr>
            <a:spLocks noChangeArrowheads="1"/>
          </p:cNvSpPr>
          <p:nvPr/>
        </p:nvSpPr>
        <p:spPr bwMode="auto">
          <a:xfrm>
            <a:off x="5762647" y="727361"/>
            <a:ext cx="2194560" cy="75565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4107" name="Rectangle 5"/>
          <p:cNvSpPr>
            <a:spLocks noChangeArrowheads="1"/>
          </p:cNvSpPr>
          <p:nvPr/>
        </p:nvSpPr>
        <p:spPr bwMode="auto">
          <a:xfrm>
            <a:off x="315913" y="90488"/>
            <a:ext cx="6400800" cy="519112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/>
              <a:t>At equilibrium, </a:t>
            </a:r>
            <a:r>
              <a:rPr lang="en-US">
                <a:latin typeface="Symbol" pitchFamily="18" charset="2"/>
              </a:rPr>
              <a:t>D</a:t>
            </a:r>
            <a:r>
              <a:rPr lang="en-US"/>
              <a:t>G = 0 and Q = K, so.. </a:t>
            </a:r>
          </a:p>
        </p:txBody>
      </p:sp>
      <p:sp>
        <p:nvSpPr>
          <p:cNvPr id="299014" name="Rectangle 6"/>
          <p:cNvSpPr>
            <a:spLocks noChangeArrowheads="1"/>
          </p:cNvSpPr>
          <p:nvPr/>
        </p:nvSpPr>
        <p:spPr bwMode="auto">
          <a:xfrm>
            <a:off x="1285258" y="881040"/>
            <a:ext cx="281025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dirty="0" smtClean="0">
                <a:solidFill>
                  <a:schemeClr val="tx1"/>
                </a:solidFill>
                <a:latin typeface="Symbol" pitchFamily="18" charset="2"/>
              </a:rPr>
              <a:t>D</a:t>
            </a:r>
            <a:r>
              <a:rPr lang="en-US" dirty="0" smtClean="0">
                <a:solidFill>
                  <a:schemeClr val="tx1"/>
                </a:solidFill>
              </a:rPr>
              <a:t>G</a:t>
            </a:r>
            <a:r>
              <a:rPr lang="en-US" baseline="30000" dirty="0" smtClean="0">
                <a:solidFill>
                  <a:schemeClr val="tx1"/>
                </a:solidFill>
              </a:rPr>
              <a:t>(o)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= –RT </a:t>
            </a:r>
            <a:r>
              <a:rPr lang="en-US" dirty="0" err="1">
                <a:solidFill>
                  <a:schemeClr val="tx1"/>
                </a:solidFill>
              </a:rPr>
              <a:t>ln</a:t>
            </a:r>
            <a:r>
              <a:rPr lang="en-US" dirty="0">
                <a:solidFill>
                  <a:schemeClr val="tx1"/>
                </a:solidFill>
              </a:rPr>
              <a:t> K</a:t>
            </a:r>
          </a:p>
        </p:txBody>
      </p:sp>
      <p:sp>
        <p:nvSpPr>
          <p:cNvPr id="299015" name="Rectangle 7"/>
          <p:cNvSpPr>
            <a:spLocks noChangeArrowheads="1"/>
          </p:cNvSpPr>
          <p:nvPr/>
        </p:nvSpPr>
        <p:spPr bwMode="auto">
          <a:xfrm>
            <a:off x="4486275" y="881040"/>
            <a:ext cx="7794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dirty="0">
                <a:solidFill>
                  <a:schemeClr val="tx1"/>
                </a:solidFill>
              </a:rPr>
              <a:t>and</a:t>
            </a:r>
          </a:p>
        </p:txBody>
      </p:sp>
      <p:graphicFrame>
        <p:nvGraphicFramePr>
          <p:cNvPr id="299016" name="Object 8"/>
          <p:cNvGraphicFramePr>
            <a:graphicFrameLocks noChangeAspect="1"/>
          </p:cNvGraphicFramePr>
          <p:nvPr/>
        </p:nvGraphicFramePr>
        <p:xfrm>
          <a:off x="5850804" y="709684"/>
          <a:ext cx="2118179" cy="6834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1" name="Equation" r:id="rId3" imgW="863280" imgH="279360" progId="">
                  <p:embed/>
                </p:oleObj>
              </mc:Choice>
              <mc:Fallback>
                <p:oleObj name="Equation" r:id="rId3" imgW="863280" imgH="27936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50804" y="709684"/>
                        <a:ext cx="2118179" cy="68340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9018" name="Rectangle 10"/>
          <p:cNvSpPr>
            <a:spLocks noChangeArrowheads="1"/>
          </p:cNvSpPr>
          <p:nvPr/>
        </p:nvSpPr>
        <p:spPr bwMode="auto">
          <a:xfrm>
            <a:off x="341313" y="2149475"/>
            <a:ext cx="5818187" cy="519113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/>
              <a:t>Calculate </a:t>
            </a:r>
            <a:r>
              <a:rPr lang="en-US">
                <a:latin typeface="Symbol" pitchFamily="18" charset="2"/>
              </a:rPr>
              <a:t>D</a:t>
            </a:r>
            <a:r>
              <a:rPr lang="en-US"/>
              <a:t>G</a:t>
            </a:r>
            <a:r>
              <a:rPr lang="en-US" baseline="30000"/>
              <a:t>o</a:t>
            </a:r>
            <a:r>
              <a:rPr lang="en-US"/>
              <a:t> and K at 298 K for… </a:t>
            </a:r>
          </a:p>
        </p:txBody>
      </p:sp>
      <p:grpSp>
        <p:nvGrpSpPr>
          <p:cNvPr id="2" name="Group 14"/>
          <p:cNvGrpSpPr>
            <a:grpSpLocks/>
          </p:cNvGrpSpPr>
          <p:nvPr/>
        </p:nvGrpSpPr>
        <p:grpSpPr bwMode="auto">
          <a:xfrm>
            <a:off x="3649663" y="2693988"/>
            <a:ext cx="5068887" cy="519112"/>
            <a:chOff x="1333" y="1646"/>
            <a:chExt cx="3193" cy="327"/>
          </a:xfrm>
        </p:grpSpPr>
        <p:sp>
          <p:nvSpPr>
            <p:cNvPr id="4125" name="Rectangle 11"/>
            <p:cNvSpPr>
              <a:spLocks noChangeArrowheads="1"/>
            </p:cNvSpPr>
            <p:nvPr/>
          </p:nvSpPr>
          <p:spPr bwMode="auto">
            <a:xfrm>
              <a:off x="1333" y="1646"/>
              <a:ext cx="3193" cy="327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l"/>
              <a:r>
                <a:rPr lang="en-US"/>
                <a:t>H</a:t>
              </a:r>
              <a:r>
                <a:rPr lang="en-US" baseline="-25000"/>
                <a:t>2</a:t>
              </a:r>
              <a:r>
                <a:rPr lang="en-US"/>
                <a:t>(g)  +  Br</a:t>
              </a:r>
              <a:r>
                <a:rPr lang="en-US" baseline="-25000"/>
                <a:t>2</a:t>
              </a:r>
              <a:r>
                <a:rPr lang="en-US"/>
                <a:t>(g)           2 HBr(g) </a:t>
              </a:r>
            </a:p>
          </p:txBody>
        </p:sp>
        <p:sp>
          <p:nvSpPr>
            <p:cNvPr id="4126" name="Line 12"/>
            <p:cNvSpPr>
              <a:spLocks noChangeShapeType="1"/>
            </p:cNvSpPr>
            <p:nvPr/>
          </p:nvSpPr>
          <p:spPr bwMode="auto">
            <a:xfrm>
              <a:off x="2957" y="1798"/>
              <a:ext cx="492" cy="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triangle" w="lg" len="lg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27" name="Line 13"/>
            <p:cNvSpPr>
              <a:spLocks noChangeShapeType="1"/>
            </p:cNvSpPr>
            <p:nvPr/>
          </p:nvSpPr>
          <p:spPr bwMode="auto">
            <a:xfrm>
              <a:off x="2957" y="1875"/>
              <a:ext cx="492" cy="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 type="triangle" w="lg" len="lg"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299023" name="Rectangle 15"/>
          <p:cNvSpPr>
            <a:spLocks noChangeArrowheads="1"/>
          </p:cNvSpPr>
          <p:nvPr/>
        </p:nvSpPr>
        <p:spPr bwMode="auto">
          <a:xfrm>
            <a:off x="1147763" y="4152900"/>
            <a:ext cx="7518400" cy="538163"/>
          </a:xfrm>
          <a:prstGeom prst="rect">
            <a:avLst/>
          </a:prstGeom>
          <a:noFill/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>
                <a:solidFill>
                  <a:schemeClr val="tx1"/>
                </a:solidFill>
                <a:latin typeface="Symbol" pitchFamily="18" charset="2"/>
              </a:rPr>
              <a:t>D</a:t>
            </a:r>
            <a:r>
              <a:rPr lang="en-US">
                <a:solidFill>
                  <a:schemeClr val="tx1"/>
                </a:solidFill>
              </a:rPr>
              <a:t>G</a:t>
            </a:r>
            <a:r>
              <a:rPr lang="en-US" baseline="-25000">
                <a:solidFill>
                  <a:schemeClr val="tx1"/>
                </a:solidFill>
              </a:rPr>
              <a:t>f</a:t>
            </a:r>
            <a:r>
              <a:rPr lang="en-US" baseline="30000">
                <a:solidFill>
                  <a:schemeClr val="tx1"/>
                </a:solidFill>
              </a:rPr>
              <a:t>o</a:t>
            </a:r>
            <a:r>
              <a:rPr lang="en-US">
                <a:solidFill>
                  <a:schemeClr val="tx1"/>
                </a:solidFill>
              </a:rPr>
              <a:t> (kJ/mol)						</a:t>
            </a:r>
          </a:p>
        </p:txBody>
      </p:sp>
      <p:sp>
        <p:nvSpPr>
          <p:cNvPr id="299024" name="Rectangle 16"/>
          <p:cNvSpPr>
            <a:spLocks noChangeArrowheads="1"/>
          </p:cNvSpPr>
          <p:nvPr/>
        </p:nvSpPr>
        <p:spPr bwMode="auto">
          <a:xfrm>
            <a:off x="3713163" y="4162425"/>
            <a:ext cx="4706937" cy="519113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>
                <a:solidFill>
                  <a:schemeClr val="tx1"/>
                </a:solidFill>
              </a:rPr>
              <a:t>  0   	      3.14	       –53.22</a:t>
            </a:r>
          </a:p>
        </p:txBody>
      </p:sp>
      <p:sp>
        <p:nvSpPr>
          <p:cNvPr id="299025" name="Rectangle 17"/>
          <p:cNvSpPr>
            <a:spLocks noChangeArrowheads="1"/>
          </p:cNvSpPr>
          <p:nvPr/>
        </p:nvSpPr>
        <p:spPr bwMode="auto">
          <a:xfrm>
            <a:off x="1293813" y="4819650"/>
            <a:ext cx="111918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>
                <a:solidFill>
                  <a:schemeClr val="tx1"/>
                </a:solidFill>
                <a:latin typeface="Symbol" pitchFamily="18" charset="2"/>
              </a:rPr>
              <a:t>D</a:t>
            </a:r>
            <a:r>
              <a:rPr lang="en-US">
                <a:solidFill>
                  <a:schemeClr val="tx1"/>
                </a:solidFill>
              </a:rPr>
              <a:t>G</a:t>
            </a:r>
            <a:r>
              <a:rPr lang="en-US" baseline="30000">
                <a:solidFill>
                  <a:schemeClr val="tx1"/>
                </a:solidFill>
              </a:rPr>
              <a:t>o</a:t>
            </a:r>
            <a:r>
              <a:rPr lang="en-US">
                <a:solidFill>
                  <a:schemeClr val="tx1"/>
                </a:solidFill>
              </a:rPr>
              <a:t> =</a:t>
            </a:r>
          </a:p>
        </p:txBody>
      </p:sp>
      <p:sp>
        <p:nvSpPr>
          <p:cNvPr id="299026" name="Rectangle 18"/>
          <p:cNvSpPr>
            <a:spLocks noChangeArrowheads="1"/>
          </p:cNvSpPr>
          <p:nvPr/>
        </p:nvSpPr>
        <p:spPr bwMode="auto">
          <a:xfrm>
            <a:off x="2376488" y="4819650"/>
            <a:ext cx="28003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>
                <a:solidFill>
                  <a:schemeClr val="tx1"/>
                </a:solidFill>
              </a:rPr>
              <a:t>2(–53.22) – 3.14</a:t>
            </a:r>
          </a:p>
        </p:txBody>
      </p:sp>
      <p:sp>
        <p:nvSpPr>
          <p:cNvPr id="299027" name="Rectangle 19"/>
          <p:cNvSpPr>
            <a:spLocks noChangeArrowheads="1"/>
          </p:cNvSpPr>
          <p:nvPr/>
        </p:nvSpPr>
        <p:spPr bwMode="auto">
          <a:xfrm>
            <a:off x="5126038" y="4819650"/>
            <a:ext cx="252888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>
                <a:solidFill>
                  <a:schemeClr val="tx1"/>
                </a:solidFill>
              </a:rPr>
              <a:t>=    –109.58 kJ</a:t>
            </a:r>
          </a:p>
        </p:txBody>
      </p:sp>
      <p:graphicFrame>
        <p:nvGraphicFramePr>
          <p:cNvPr id="299029" name="Object 21"/>
          <p:cNvGraphicFramePr>
            <a:graphicFrameLocks noChangeAspect="1"/>
          </p:cNvGraphicFramePr>
          <p:nvPr/>
        </p:nvGraphicFramePr>
        <p:xfrm>
          <a:off x="1104900" y="5337175"/>
          <a:ext cx="1743075" cy="576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2" name="Equation" r:id="rId5" imgW="1688760" imgH="558720" progId="Equation.3">
                  <p:embed/>
                </p:oleObj>
              </mc:Choice>
              <mc:Fallback>
                <p:oleObj name="Equation" r:id="rId5" imgW="1688760" imgH="558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04900" y="5337175"/>
                        <a:ext cx="1743075" cy="5762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9030" name="Object 22"/>
          <p:cNvGraphicFramePr>
            <a:graphicFrameLocks noChangeAspect="1"/>
          </p:cNvGraphicFramePr>
          <p:nvPr/>
        </p:nvGraphicFramePr>
        <p:xfrm>
          <a:off x="2943225" y="5326063"/>
          <a:ext cx="2687638" cy="59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3" name="Equation" r:id="rId7" imgW="2603160" imgH="571320" progId="Equation.3">
                  <p:embed/>
                </p:oleObj>
              </mc:Choice>
              <mc:Fallback>
                <p:oleObj name="Equation" r:id="rId7" imgW="2603160" imgH="5713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43225" y="5326063"/>
                        <a:ext cx="2687638" cy="590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9031" name="Rectangle 23"/>
          <p:cNvSpPr>
            <a:spLocks noChangeArrowheads="1"/>
          </p:cNvSpPr>
          <p:nvPr/>
        </p:nvSpPr>
        <p:spPr bwMode="auto">
          <a:xfrm>
            <a:off x="5802313" y="5472113"/>
            <a:ext cx="222408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>
                <a:solidFill>
                  <a:schemeClr val="tx1"/>
                </a:solidFill>
              </a:rPr>
              <a:t>=   1.6 x 10</a:t>
            </a:r>
            <a:r>
              <a:rPr lang="en-US" baseline="30000">
                <a:solidFill>
                  <a:schemeClr val="tx1"/>
                </a:solidFill>
              </a:rPr>
              <a:t>19</a:t>
            </a:r>
          </a:p>
        </p:txBody>
      </p:sp>
      <p:sp>
        <p:nvSpPr>
          <p:cNvPr id="299038" name="Rectangle 30"/>
          <p:cNvSpPr>
            <a:spLocks noChangeArrowheads="1"/>
          </p:cNvSpPr>
          <p:nvPr/>
        </p:nvSpPr>
        <p:spPr bwMode="auto">
          <a:xfrm>
            <a:off x="534988" y="1573213"/>
            <a:ext cx="8077200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b="1">
                <a:solidFill>
                  <a:schemeClr val="tx1"/>
                </a:solidFill>
                <a:latin typeface="Arial Narrow" pitchFamily="34" charset="0"/>
              </a:rPr>
              <a:t>For gas-phase rxns, the K is K</a:t>
            </a:r>
            <a:r>
              <a:rPr lang="en-US" b="1" baseline="-25000">
                <a:solidFill>
                  <a:schemeClr val="tx1"/>
                </a:solidFill>
                <a:latin typeface="Arial Narrow" pitchFamily="34" charset="0"/>
              </a:rPr>
              <a:t>p</a:t>
            </a:r>
            <a:r>
              <a:rPr lang="en-US" b="1">
                <a:solidFill>
                  <a:schemeClr val="tx1"/>
                </a:solidFill>
                <a:latin typeface="Arial Narrow" pitchFamily="34" charset="0"/>
              </a:rPr>
              <a:t>; for rxns. in soln, it is K</a:t>
            </a:r>
            <a:r>
              <a:rPr lang="en-US" b="1" baseline="-25000">
                <a:solidFill>
                  <a:schemeClr val="tx1"/>
                </a:solidFill>
                <a:latin typeface="Arial Narrow" pitchFamily="34" charset="0"/>
              </a:rPr>
              <a:t>c</a:t>
            </a:r>
            <a:r>
              <a:rPr lang="en-US" b="1">
                <a:solidFill>
                  <a:schemeClr val="tx1"/>
                </a:solidFill>
                <a:latin typeface="Arial Narrow" pitchFamily="34" charset="0"/>
              </a:rPr>
              <a:t>.</a:t>
            </a:r>
          </a:p>
        </p:txBody>
      </p:sp>
      <p:sp>
        <p:nvSpPr>
          <p:cNvPr id="27" name="Rectangle 10"/>
          <p:cNvSpPr>
            <a:spLocks noChangeArrowheads="1"/>
          </p:cNvSpPr>
          <p:nvPr/>
        </p:nvSpPr>
        <p:spPr bwMode="auto">
          <a:xfrm>
            <a:off x="379413" y="2725738"/>
            <a:ext cx="3001962" cy="1385887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/>
              <a:t>Assume all gases</a:t>
            </a:r>
          </a:p>
          <a:p>
            <a:pPr algn="l"/>
            <a:r>
              <a:rPr lang="en-US"/>
              <a:t>are at 1.00 atm of</a:t>
            </a:r>
          </a:p>
          <a:p>
            <a:pPr algn="l"/>
            <a:r>
              <a:rPr lang="en-US"/>
              <a:t>pressure.</a:t>
            </a:r>
          </a:p>
        </p:txBody>
      </p:sp>
      <p:sp>
        <p:nvSpPr>
          <p:cNvPr id="28" name="Rectangle 18"/>
          <p:cNvSpPr>
            <a:spLocks noChangeArrowheads="1"/>
          </p:cNvSpPr>
          <p:nvPr/>
        </p:nvSpPr>
        <p:spPr bwMode="auto">
          <a:xfrm>
            <a:off x="357188" y="6184900"/>
            <a:ext cx="8478837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b="1">
                <a:solidFill>
                  <a:schemeClr val="tx1"/>
                </a:solidFill>
                <a:latin typeface="Arial Narrow" pitchFamily="34" charset="0"/>
              </a:rPr>
              <a:t>Rxn. is spont. as written; eq. lies to the right; P are favored.</a:t>
            </a:r>
          </a:p>
        </p:txBody>
      </p:sp>
      <p:sp>
        <p:nvSpPr>
          <p:cNvPr id="29" name="Rectangle 28"/>
          <p:cNvSpPr>
            <a:spLocks noChangeArrowheads="1"/>
          </p:cNvSpPr>
          <p:nvPr/>
        </p:nvSpPr>
        <p:spPr bwMode="auto">
          <a:xfrm>
            <a:off x="5889625" y="6210300"/>
            <a:ext cx="1077913" cy="576263"/>
          </a:xfrm>
          <a:prstGeom prst="rect">
            <a:avLst/>
          </a:prstGeom>
          <a:solidFill>
            <a:schemeClr val="bg1"/>
          </a:solidFill>
          <a:ln w="19050" algn="ctr">
            <a:noFill/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" name="Rectangle 29"/>
          <p:cNvSpPr>
            <a:spLocks noChangeArrowheads="1"/>
          </p:cNvSpPr>
          <p:nvPr/>
        </p:nvSpPr>
        <p:spPr bwMode="auto">
          <a:xfrm>
            <a:off x="3930650" y="6189663"/>
            <a:ext cx="2805113" cy="576262"/>
          </a:xfrm>
          <a:prstGeom prst="rect">
            <a:avLst/>
          </a:prstGeom>
          <a:solidFill>
            <a:schemeClr val="bg1"/>
          </a:solidFill>
          <a:ln w="19050" algn="ctr">
            <a:noFill/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1" name="Rectangle 30"/>
          <p:cNvSpPr>
            <a:spLocks noChangeArrowheads="1"/>
          </p:cNvSpPr>
          <p:nvPr/>
        </p:nvSpPr>
        <p:spPr bwMode="auto">
          <a:xfrm>
            <a:off x="1425575" y="6186488"/>
            <a:ext cx="7321550" cy="576262"/>
          </a:xfrm>
          <a:prstGeom prst="rect">
            <a:avLst/>
          </a:prstGeom>
          <a:solidFill>
            <a:schemeClr val="bg1"/>
          </a:solidFill>
          <a:ln w="19050" algn="ctr">
            <a:noFill/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2" name="Rectangle 31"/>
          <p:cNvSpPr>
            <a:spLocks noChangeArrowheads="1"/>
          </p:cNvSpPr>
          <p:nvPr/>
        </p:nvSpPr>
        <p:spPr bwMode="auto">
          <a:xfrm>
            <a:off x="6983413" y="6189663"/>
            <a:ext cx="1766887" cy="576262"/>
          </a:xfrm>
          <a:prstGeom prst="rect">
            <a:avLst/>
          </a:prstGeom>
          <a:solidFill>
            <a:schemeClr val="bg1"/>
          </a:solidFill>
          <a:ln w="19050" algn="ctr">
            <a:noFill/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14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990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990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990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990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2990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500"/>
                            </p:stCondLst>
                            <p:childTnLst>
                              <p:par>
                                <p:cTn id="19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990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990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990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990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 tmFilter="0,0; .5, 1; 1, 1"/>
                                        <p:tgtEl>
                                          <p:spTgt spid="2990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2990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2990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2990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2990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990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990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990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990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990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 tmFilter="0,0; .5, 1; 1, 1"/>
                                        <p:tgtEl>
                                          <p:spTgt spid="299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9901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9901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990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000"/>
                            </p:stCondLst>
                            <p:childTnLst>
                              <p:par>
                                <p:cTn id="59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5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9902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7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9902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7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990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770" decel="100000"/>
                                        <p:tgtEl>
                                          <p:spTgt spid="29902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4" dur="770" decel="100000"/>
                                        <p:tgtEl>
                                          <p:spTgt spid="29902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8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9902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86" dur="770" fill="hold"/>
                                        <p:tgtEl>
                                          <p:spTgt spid="2990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8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990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88" dur="770" fill="hold"/>
                                        <p:tgtEl>
                                          <p:spTgt spid="2990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8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990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2990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2990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2990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2990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500" tmFilter="0,0; .5, 1; 1, 1"/>
                                        <p:tgtEl>
                                          <p:spTgt spid="299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299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299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5" dur="1000"/>
                                        <p:tgtEl>
                                          <p:spTgt spid="299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299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299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2" dur="1000"/>
                                        <p:tgtEl>
                                          <p:spTgt spid="299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1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6" dur="500"/>
                                        <p:tgtEl>
                                          <p:spTgt spid="299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2000"/>
                                        <p:tgtEl>
                                          <p:spTgt spid="2990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2000" fill="hold"/>
                                        <p:tgtEl>
                                          <p:spTgt spid="2990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2000" fill="hold"/>
                                        <p:tgtEl>
                                          <p:spTgt spid="2990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2000" fill="hold"/>
                                        <p:tgtEl>
                                          <p:spTgt spid="2990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299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299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1" dur="1000"/>
                                        <p:tgtEl>
                                          <p:spTgt spid="299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2990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2990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8" dur="1000"/>
                                        <p:tgtEl>
                                          <p:spTgt spid="299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1000"/>
                            </p:stCondLst>
                            <p:childTnLst>
                              <p:par>
                                <p:cTn id="14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2" dur="500"/>
                                        <p:tgtEl>
                                          <p:spTgt spid="299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7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51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56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" presetID="8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59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64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5" grpId="0" animBg="1"/>
      <p:bldP spid="299037" grpId="0" animBg="1"/>
      <p:bldP spid="299034" grpId="0" animBg="1"/>
      <p:bldP spid="299010" grpId="0" animBg="1"/>
      <p:bldP spid="299017" grpId="0" animBg="1"/>
      <p:bldP spid="299014" grpId="0"/>
      <p:bldP spid="299015" grpId="0"/>
      <p:bldP spid="299018" grpId="0"/>
      <p:bldP spid="299023" grpId="0" animBg="1"/>
      <p:bldP spid="299024" grpId="0"/>
      <p:bldP spid="299025" grpId="0"/>
      <p:bldP spid="299026" grpId="0"/>
      <p:bldP spid="299027" grpId="0"/>
      <p:bldP spid="299031" grpId="0"/>
      <p:bldP spid="299038" grpId="0"/>
      <p:bldP spid="27" grpId="0"/>
      <p:bldP spid="28" grpId="0"/>
      <p:bldP spid="29" grpId="0" animBg="1"/>
      <p:bldP spid="30" grpId="0" animBg="1"/>
      <p:bldP spid="31" grpId="0" animBg="1"/>
      <p:bldP spid="3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5"/>
          <p:cNvSpPr>
            <a:spLocks noChangeArrowheads="1"/>
          </p:cNvSpPr>
          <p:nvPr/>
        </p:nvSpPr>
        <p:spPr bwMode="auto">
          <a:xfrm>
            <a:off x="4763" y="379413"/>
            <a:ext cx="8866187" cy="954087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indent="274638" eaLnBrk="0" hangingPunct="0"/>
            <a:r>
              <a:rPr lang="en-US" b="1" i="1">
                <a:ea typeface="Times New Roman" pitchFamily="18" charset="0"/>
                <a:cs typeface="Arial" charset="0"/>
              </a:rPr>
              <a:t>What if we are relating/trying-to-find </a:t>
            </a:r>
            <a:r>
              <a:rPr lang="en-US" b="1" i="1">
                <a:latin typeface="Symbol" pitchFamily="18" charset="2"/>
                <a:ea typeface="Times New Roman" pitchFamily="18" charset="0"/>
                <a:cs typeface="Arial" charset="0"/>
              </a:rPr>
              <a:t>D</a:t>
            </a:r>
            <a:r>
              <a:rPr lang="en-US" b="1" i="1">
                <a:ea typeface="Times New Roman" pitchFamily="18" charset="0"/>
                <a:cs typeface="Arial" charset="0"/>
              </a:rPr>
              <a:t>G and/or K,</a:t>
            </a:r>
          </a:p>
          <a:p>
            <a:pPr indent="274638" eaLnBrk="0" hangingPunct="0"/>
            <a:r>
              <a:rPr lang="en-US" b="1" i="1">
                <a:ea typeface="Times New Roman" pitchFamily="18" charset="0"/>
                <a:cs typeface="Arial" charset="0"/>
              </a:rPr>
              <a:t>but NOT at standard conditions?</a:t>
            </a:r>
            <a:r>
              <a:rPr lang="en-US">
                <a:ea typeface="Times New Roman" pitchFamily="18" charset="0"/>
                <a:cs typeface="Arial" charset="0"/>
              </a:rPr>
              <a:t>	</a:t>
            </a:r>
          </a:p>
        </p:txBody>
      </p:sp>
      <p:sp>
        <p:nvSpPr>
          <p:cNvPr id="29699" name="Rectangle 5"/>
          <p:cNvSpPr>
            <a:spLocks noChangeArrowheads="1"/>
          </p:cNvSpPr>
          <p:nvPr/>
        </p:nvSpPr>
        <p:spPr bwMode="auto">
          <a:xfrm>
            <a:off x="211138" y="3490913"/>
            <a:ext cx="8147050" cy="523875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indent="274638" algn="l" eaLnBrk="0" hangingPunct="0"/>
            <a:r>
              <a:rPr lang="en-US">
                <a:ea typeface="Times New Roman" pitchFamily="18" charset="0"/>
                <a:cs typeface="Arial" charset="0"/>
              </a:rPr>
              <a:t>-- To approx. K, given rxn eq and nonstandard T:</a:t>
            </a:r>
          </a:p>
        </p:txBody>
      </p:sp>
      <p:sp>
        <p:nvSpPr>
          <p:cNvPr id="29700" name="Rectangle 6"/>
          <p:cNvSpPr>
            <a:spLocks noChangeArrowheads="1"/>
          </p:cNvSpPr>
          <p:nvPr/>
        </p:nvSpPr>
        <p:spPr bwMode="auto">
          <a:xfrm>
            <a:off x="812800" y="4075113"/>
            <a:ext cx="7840663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indent="274638" algn="l" eaLnBrk="0" hangingPunct="0"/>
            <a:r>
              <a:rPr lang="en-US">
                <a:ea typeface="Times New Roman" pitchFamily="18" charset="0"/>
                <a:cs typeface="Arial" charset="0"/>
              </a:rPr>
              <a:t>1. </a:t>
            </a:r>
            <a:r>
              <a:rPr lang="en-US">
                <a:solidFill>
                  <a:schemeClr val="tx1"/>
                </a:solidFill>
                <a:ea typeface="Times New Roman" pitchFamily="18" charset="0"/>
                <a:cs typeface="Arial" charset="0"/>
              </a:rPr>
              <a:t>Use tabulated values to calc. </a:t>
            </a:r>
            <a:r>
              <a:rPr lang="en-US">
                <a:solidFill>
                  <a:schemeClr val="tx1"/>
                </a:solidFill>
                <a:latin typeface="Symbol" pitchFamily="18" charset="2"/>
                <a:ea typeface="Times New Roman" pitchFamily="18" charset="0"/>
                <a:cs typeface="Arial" charset="0"/>
              </a:rPr>
              <a:t>D</a:t>
            </a:r>
            <a:r>
              <a:rPr lang="en-US">
                <a:solidFill>
                  <a:schemeClr val="tx1"/>
                </a:solidFill>
                <a:ea typeface="Times New Roman" pitchFamily="18" charset="0"/>
                <a:cs typeface="Arial" charset="0"/>
              </a:rPr>
              <a:t>H</a:t>
            </a:r>
            <a:r>
              <a:rPr lang="en-US" baseline="30000">
                <a:solidFill>
                  <a:schemeClr val="tx1"/>
                </a:solidFill>
                <a:ea typeface="Times New Roman" pitchFamily="18" charset="0"/>
                <a:cs typeface="Arial" charset="0"/>
              </a:rPr>
              <a:t>o</a:t>
            </a:r>
            <a:r>
              <a:rPr lang="en-US">
                <a:solidFill>
                  <a:schemeClr val="tx1"/>
                </a:solidFill>
                <a:ea typeface="Times New Roman" pitchFamily="18" charset="0"/>
                <a:cs typeface="Arial" charset="0"/>
              </a:rPr>
              <a:t> and </a:t>
            </a:r>
            <a:r>
              <a:rPr lang="en-US">
                <a:solidFill>
                  <a:schemeClr val="tx1"/>
                </a:solidFill>
                <a:latin typeface="Symbol" pitchFamily="18" charset="2"/>
                <a:ea typeface="Times New Roman" pitchFamily="18" charset="0"/>
                <a:cs typeface="Arial" charset="0"/>
              </a:rPr>
              <a:t>D</a:t>
            </a:r>
            <a:r>
              <a:rPr lang="en-US">
                <a:solidFill>
                  <a:schemeClr val="tx1"/>
                </a:solidFill>
                <a:ea typeface="Times New Roman" pitchFamily="18" charset="0"/>
                <a:cs typeface="Arial" charset="0"/>
              </a:rPr>
              <a:t>S</a:t>
            </a:r>
            <a:r>
              <a:rPr lang="en-US" baseline="30000">
                <a:solidFill>
                  <a:schemeClr val="tx1"/>
                </a:solidFill>
                <a:ea typeface="Times New Roman" pitchFamily="18" charset="0"/>
                <a:cs typeface="Arial" charset="0"/>
              </a:rPr>
              <a:t>o</a:t>
            </a:r>
            <a:r>
              <a:rPr lang="en-US">
                <a:solidFill>
                  <a:schemeClr val="tx1"/>
                </a:solidFill>
                <a:ea typeface="Times New Roman" pitchFamily="18" charset="0"/>
                <a:cs typeface="Arial" charset="0"/>
              </a:rPr>
              <a:t>,</a:t>
            </a:r>
          </a:p>
          <a:p>
            <a:pPr indent="274638" algn="l" eaLnBrk="0" hangingPunct="0"/>
            <a:r>
              <a:rPr lang="en-US">
                <a:solidFill>
                  <a:schemeClr val="tx1"/>
                </a:solidFill>
                <a:ea typeface="Times New Roman" pitchFamily="18" charset="0"/>
                <a:cs typeface="Arial" charset="0"/>
              </a:rPr>
              <a:t>	which are “good” for all temps. </a:t>
            </a:r>
          </a:p>
        </p:txBody>
      </p:sp>
      <p:sp>
        <p:nvSpPr>
          <p:cNvPr id="29701" name="Rectangle 7"/>
          <p:cNvSpPr>
            <a:spLocks noChangeArrowheads="1"/>
          </p:cNvSpPr>
          <p:nvPr/>
        </p:nvSpPr>
        <p:spPr bwMode="auto">
          <a:xfrm>
            <a:off x="798513" y="4978400"/>
            <a:ext cx="8148637" cy="957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274638" algn="l" eaLnBrk="0" hangingPunct="0"/>
            <a:r>
              <a:rPr lang="en-US">
                <a:ea typeface="Times New Roman" pitchFamily="18" charset="0"/>
                <a:cs typeface="Arial" charset="0"/>
              </a:rPr>
              <a:t>2. </a:t>
            </a:r>
            <a:r>
              <a:rPr lang="en-US">
                <a:solidFill>
                  <a:schemeClr val="tx1"/>
                </a:solidFill>
                <a:ea typeface="Times New Roman" pitchFamily="18" charset="0"/>
                <a:cs typeface="Arial" charset="0"/>
              </a:rPr>
              <a:t>Use </a:t>
            </a:r>
            <a:r>
              <a:rPr lang="en-US">
                <a:solidFill>
                  <a:schemeClr val="tx1"/>
                </a:solidFill>
                <a:latin typeface="Symbol" pitchFamily="18" charset="2"/>
                <a:ea typeface="Times New Roman" pitchFamily="18" charset="0"/>
                <a:cs typeface="Arial" charset="0"/>
              </a:rPr>
              <a:t>D</a:t>
            </a:r>
            <a:r>
              <a:rPr lang="en-US">
                <a:solidFill>
                  <a:schemeClr val="tx1"/>
                </a:solidFill>
                <a:ea typeface="Times New Roman" pitchFamily="18" charset="0"/>
                <a:cs typeface="Arial" charset="0"/>
              </a:rPr>
              <a:t>G = </a:t>
            </a:r>
            <a:r>
              <a:rPr lang="en-US">
                <a:solidFill>
                  <a:schemeClr val="tx1"/>
                </a:solidFill>
                <a:latin typeface="Symbol" pitchFamily="18" charset="2"/>
                <a:ea typeface="Times New Roman" pitchFamily="18" charset="0"/>
                <a:cs typeface="Arial" charset="0"/>
              </a:rPr>
              <a:t>D</a:t>
            </a:r>
            <a:r>
              <a:rPr lang="en-US">
                <a:solidFill>
                  <a:schemeClr val="tx1"/>
                </a:solidFill>
                <a:ea typeface="Times New Roman" pitchFamily="18" charset="0"/>
                <a:cs typeface="Arial" charset="0"/>
              </a:rPr>
              <a:t>H – T</a:t>
            </a:r>
            <a:r>
              <a:rPr lang="en-US">
                <a:solidFill>
                  <a:schemeClr val="tx1"/>
                </a:solidFill>
                <a:latin typeface="Symbol" pitchFamily="18" charset="2"/>
                <a:ea typeface="Times New Roman" pitchFamily="18" charset="0"/>
                <a:cs typeface="Arial" charset="0"/>
              </a:rPr>
              <a:t>D</a:t>
            </a:r>
            <a:r>
              <a:rPr lang="en-US">
                <a:solidFill>
                  <a:schemeClr val="tx1"/>
                </a:solidFill>
                <a:ea typeface="Times New Roman" pitchFamily="18" charset="0"/>
                <a:cs typeface="Arial" charset="0"/>
              </a:rPr>
              <a:t>S and answers above to</a:t>
            </a:r>
          </a:p>
          <a:p>
            <a:pPr indent="274638" algn="l" eaLnBrk="0" hangingPunct="0"/>
            <a:r>
              <a:rPr lang="en-US">
                <a:solidFill>
                  <a:schemeClr val="tx1"/>
                </a:solidFill>
                <a:ea typeface="Times New Roman" pitchFamily="18" charset="0"/>
                <a:cs typeface="Arial" charset="0"/>
              </a:rPr>
              <a:t>	approx. </a:t>
            </a:r>
            <a:r>
              <a:rPr lang="en-US">
                <a:solidFill>
                  <a:schemeClr val="tx1"/>
                </a:solidFill>
                <a:latin typeface="Symbol" pitchFamily="18" charset="2"/>
                <a:ea typeface="Times New Roman" pitchFamily="18" charset="0"/>
                <a:cs typeface="Arial" charset="0"/>
              </a:rPr>
              <a:t>D</a:t>
            </a:r>
            <a:r>
              <a:rPr lang="en-US">
                <a:solidFill>
                  <a:schemeClr val="tx1"/>
                </a:solidFill>
                <a:ea typeface="Times New Roman" pitchFamily="18" charset="0"/>
                <a:cs typeface="Arial" charset="0"/>
              </a:rPr>
              <a:t>G at desired temp.</a:t>
            </a:r>
          </a:p>
        </p:txBody>
      </p:sp>
      <p:sp>
        <p:nvSpPr>
          <p:cNvPr id="29702" name="Rectangle 8"/>
          <p:cNvSpPr>
            <a:spLocks noChangeArrowheads="1"/>
          </p:cNvSpPr>
          <p:nvPr/>
        </p:nvSpPr>
        <p:spPr bwMode="auto">
          <a:xfrm>
            <a:off x="796925" y="5929313"/>
            <a:ext cx="8020050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274638" algn="l" eaLnBrk="0" hangingPunct="0"/>
            <a:r>
              <a:rPr lang="en-US">
                <a:ea typeface="Times New Roman" pitchFamily="18" charset="0"/>
                <a:cs typeface="Arial" charset="0"/>
              </a:rPr>
              <a:t>3. </a:t>
            </a:r>
            <a:r>
              <a:rPr lang="en-US">
                <a:solidFill>
                  <a:schemeClr val="tx1"/>
                </a:solidFill>
                <a:ea typeface="Times New Roman" pitchFamily="18" charset="0"/>
                <a:cs typeface="Arial" charset="0"/>
              </a:rPr>
              <a:t>Use K = e</a:t>
            </a:r>
            <a:r>
              <a:rPr lang="en-US" baseline="30000">
                <a:solidFill>
                  <a:schemeClr val="tx1"/>
                </a:solidFill>
                <a:ea typeface="Times New Roman" pitchFamily="18" charset="0"/>
                <a:cs typeface="Arial" charset="0"/>
              </a:rPr>
              <a:t>–</a:t>
            </a:r>
            <a:r>
              <a:rPr lang="en-US" baseline="30000">
                <a:solidFill>
                  <a:schemeClr val="tx1"/>
                </a:solidFill>
                <a:latin typeface="Symbol" pitchFamily="18" charset="2"/>
                <a:ea typeface="Times New Roman" pitchFamily="18" charset="0"/>
                <a:cs typeface="Arial" charset="0"/>
              </a:rPr>
              <a:t>D</a:t>
            </a:r>
            <a:r>
              <a:rPr lang="en-US" baseline="30000">
                <a:solidFill>
                  <a:schemeClr val="tx1"/>
                </a:solidFill>
                <a:ea typeface="Times New Roman" pitchFamily="18" charset="0"/>
                <a:cs typeface="Arial" charset="0"/>
              </a:rPr>
              <a:t>G/RT</a:t>
            </a:r>
            <a:r>
              <a:rPr lang="en-US">
                <a:solidFill>
                  <a:schemeClr val="tx1"/>
                </a:solidFill>
                <a:ea typeface="Times New Roman" pitchFamily="18" charset="0"/>
                <a:cs typeface="Arial" charset="0"/>
              </a:rPr>
              <a:t> to approx. K at desired temp.</a:t>
            </a:r>
          </a:p>
        </p:txBody>
      </p:sp>
      <p:sp>
        <p:nvSpPr>
          <p:cNvPr id="29703" name="Rectangle 9"/>
          <p:cNvSpPr>
            <a:spLocks noChangeArrowheads="1"/>
          </p:cNvSpPr>
          <p:nvPr/>
        </p:nvSpPr>
        <p:spPr bwMode="auto">
          <a:xfrm>
            <a:off x="203200" y="1331913"/>
            <a:ext cx="7645400" cy="1077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indent="274638" algn="l" eaLnBrk="0" hangingPunct="0"/>
            <a:r>
              <a:rPr lang="en-US">
                <a:ea typeface="Times New Roman" pitchFamily="18" charset="0"/>
                <a:cs typeface="Arial" charset="0"/>
              </a:rPr>
              <a:t>-- To approx. K, given </a:t>
            </a:r>
            <a:r>
              <a:rPr lang="en-US">
                <a:latin typeface="Symbol" pitchFamily="18" charset="2"/>
                <a:ea typeface="Times New Roman" pitchFamily="18" charset="0"/>
                <a:cs typeface="Arial" charset="0"/>
              </a:rPr>
              <a:t>D</a:t>
            </a:r>
            <a:r>
              <a:rPr lang="en-US">
                <a:ea typeface="Times New Roman" pitchFamily="18" charset="0"/>
                <a:cs typeface="Arial" charset="0"/>
              </a:rPr>
              <a:t>G and nonstandard T:</a:t>
            </a:r>
          </a:p>
          <a:p>
            <a:pPr indent="274638" algn="l" eaLnBrk="0" hangingPunct="0"/>
            <a:endParaRPr lang="en-US" sz="800">
              <a:ea typeface="Times New Roman" pitchFamily="18" charset="0"/>
              <a:cs typeface="Arial" charset="0"/>
            </a:endParaRPr>
          </a:p>
          <a:p>
            <a:pPr indent="274638" algn="l" eaLnBrk="0" hangingPunct="0"/>
            <a:r>
              <a:rPr lang="en-US">
                <a:ea typeface="Times New Roman" pitchFamily="18" charset="0"/>
                <a:cs typeface="Arial" charset="0"/>
              </a:rPr>
              <a:t>			 </a:t>
            </a:r>
            <a:r>
              <a:rPr lang="en-US">
                <a:solidFill>
                  <a:schemeClr val="tx1"/>
                </a:solidFill>
                <a:ea typeface="Times New Roman" pitchFamily="18" charset="0"/>
                <a:cs typeface="Arial" charset="0"/>
              </a:rPr>
              <a:t>Use K = e</a:t>
            </a:r>
            <a:r>
              <a:rPr lang="en-US" baseline="30000">
                <a:solidFill>
                  <a:schemeClr val="tx1"/>
                </a:solidFill>
                <a:ea typeface="Times New Roman" pitchFamily="18" charset="0"/>
                <a:cs typeface="Arial" charset="0"/>
              </a:rPr>
              <a:t>–</a:t>
            </a:r>
            <a:r>
              <a:rPr lang="en-US" baseline="30000">
                <a:solidFill>
                  <a:schemeClr val="tx1"/>
                </a:solidFill>
                <a:latin typeface="Symbol" pitchFamily="18" charset="2"/>
                <a:ea typeface="Times New Roman" pitchFamily="18" charset="0"/>
                <a:cs typeface="Arial" charset="0"/>
              </a:rPr>
              <a:t>D</a:t>
            </a:r>
            <a:r>
              <a:rPr lang="en-US" baseline="30000">
                <a:solidFill>
                  <a:schemeClr val="tx1"/>
                </a:solidFill>
                <a:ea typeface="Times New Roman" pitchFamily="18" charset="0"/>
                <a:cs typeface="Arial" charset="0"/>
              </a:rPr>
              <a:t>G/RT</a:t>
            </a:r>
            <a:r>
              <a:rPr lang="en-US">
                <a:ea typeface="Times New Roman" pitchFamily="18" charset="0"/>
                <a:cs typeface="Arial" charset="0"/>
              </a:rPr>
              <a:t>	</a:t>
            </a:r>
          </a:p>
        </p:txBody>
      </p:sp>
      <p:sp>
        <p:nvSpPr>
          <p:cNvPr id="29704" name="Rectangle 10"/>
          <p:cNvSpPr>
            <a:spLocks noChangeArrowheads="1"/>
          </p:cNvSpPr>
          <p:nvPr/>
        </p:nvSpPr>
        <p:spPr bwMode="auto">
          <a:xfrm>
            <a:off x="187325" y="2397125"/>
            <a:ext cx="7645400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indent="274638" algn="l" eaLnBrk="0" hangingPunct="0"/>
            <a:r>
              <a:rPr lang="en-US">
                <a:ea typeface="Times New Roman" pitchFamily="18" charset="0"/>
                <a:cs typeface="Arial" charset="0"/>
              </a:rPr>
              <a:t>-- To approx. </a:t>
            </a:r>
            <a:r>
              <a:rPr lang="en-US">
                <a:latin typeface="Symbol" pitchFamily="18" charset="2"/>
                <a:ea typeface="Times New Roman" pitchFamily="18" charset="0"/>
                <a:cs typeface="Arial" charset="0"/>
              </a:rPr>
              <a:t>D</a:t>
            </a:r>
            <a:r>
              <a:rPr lang="en-US">
                <a:ea typeface="Times New Roman" pitchFamily="18" charset="0"/>
                <a:cs typeface="Arial" charset="0"/>
              </a:rPr>
              <a:t>G, given K and nonstandard T:</a:t>
            </a:r>
          </a:p>
          <a:p>
            <a:pPr indent="274638" algn="l" eaLnBrk="0" hangingPunct="0"/>
            <a:endParaRPr lang="en-US" sz="800">
              <a:ea typeface="Times New Roman" pitchFamily="18" charset="0"/>
              <a:cs typeface="Arial" charset="0"/>
            </a:endParaRPr>
          </a:p>
          <a:p>
            <a:pPr indent="274638" algn="l" eaLnBrk="0" hangingPunct="0"/>
            <a:r>
              <a:rPr lang="en-US">
                <a:ea typeface="Times New Roman" pitchFamily="18" charset="0"/>
                <a:cs typeface="Arial" charset="0"/>
              </a:rPr>
              <a:t>		      </a:t>
            </a:r>
            <a:r>
              <a:rPr lang="en-US">
                <a:solidFill>
                  <a:schemeClr val="tx1"/>
                </a:solidFill>
                <a:ea typeface="Times New Roman" pitchFamily="18" charset="0"/>
                <a:cs typeface="Arial" charset="0"/>
              </a:rPr>
              <a:t>Use </a:t>
            </a:r>
            <a:r>
              <a:rPr lang="en-US">
                <a:solidFill>
                  <a:schemeClr val="tx1"/>
                </a:solidFill>
                <a:latin typeface="Symbol" pitchFamily="18" charset="2"/>
                <a:ea typeface="Times New Roman" pitchFamily="18" charset="0"/>
                <a:cs typeface="Arial" charset="0"/>
              </a:rPr>
              <a:t>D</a:t>
            </a:r>
            <a:r>
              <a:rPr lang="en-US">
                <a:solidFill>
                  <a:schemeClr val="tx1"/>
                </a:solidFill>
                <a:ea typeface="Times New Roman" pitchFamily="18" charset="0"/>
                <a:cs typeface="Arial" charset="0"/>
              </a:rPr>
              <a:t>G = –RT ln K</a:t>
            </a:r>
          </a:p>
        </p:txBody>
      </p:sp>
    </p:spTree>
    <p:extLst>
      <p:ext uri="{BB962C8B-B14F-4D97-AF65-F5344CB8AC3E}">
        <p14:creationId xmlns:p14="http://schemas.microsoft.com/office/powerpoint/2010/main" val="16022163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97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97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97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97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97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97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97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97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96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96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96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96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2970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2970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8" dur="80"/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9" dur="80"/>
                                        <p:tgtEl>
                                          <p:spTgt spid="2970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80"/>
                                        <p:tgtEl>
                                          <p:spTgt spid="2970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5" dur="80"/>
                                        <p:tgtEl>
                                          <p:spTgt spid="2970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6" dur="80"/>
                                        <p:tgtEl>
                                          <p:spTgt spid="297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80"/>
                                        <p:tgtEl>
                                          <p:spTgt spid="297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/>
      <p:bldP spid="29700" grpId="0"/>
      <p:bldP spid="29701" grpId="0"/>
      <p:bldP spid="29702" grpId="0"/>
      <p:bldP spid="29703" grpId="0"/>
      <p:bldP spid="2970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0"/>
          <p:cNvSpPr>
            <a:spLocks noChangeArrowheads="1"/>
          </p:cNvSpPr>
          <p:nvPr/>
        </p:nvSpPr>
        <p:spPr bwMode="auto">
          <a:xfrm>
            <a:off x="335249" y="277813"/>
            <a:ext cx="4084637" cy="519112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 dirty="0">
                <a:ea typeface="Times New Roman" pitchFamily="18" charset="0"/>
                <a:cs typeface="Arial" charset="0"/>
              </a:rPr>
              <a:t>For the Haber process…</a:t>
            </a:r>
          </a:p>
        </p:txBody>
      </p:sp>
      <p:grpSp>
        <p:nvGrpSpPr>
          <p:cNvPr id="21507" name="Group 14"/>
          <p:cNvGrpSpPr>
            <a:grpSpLocks/>
          </p:cNvGrpSpPr>
          <p:nvPr/>
        </p:nvGrpSpPr>
        <p:grpSpPr bwMode="auto">
          <a:xfrm>
            <a:off x="1795463" y="950913"/>
            <a:ext cx="5402262" cy="519112"/>
            <a:chOff x="1131" y="571"/>
            <a:chExt cx="3403" cy="327"/>
          </a:xfrm>
        </p:grpSpPr>
        <p:sp>
          <p:nvSpPr>
            <p:cNvPr id="21527" name="Rectangle 11"/>
            <p:cNvSpPr>
              <a:spLocks noChangeArrowheads="1"/>
            </p:cNvSpPr>
            <p:nvPr/>
          </p:nvSpPr>
          <p:spPr bwMode="auto">
            <a:xfrm>
              <a:off x="1131" y="571"/>
              <a:ext cx="3403" cy="327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r>
                <a:rPr lang="en-US"/>
                <a:t>N</a:t>
              </a:r>
              <a:r>
                <a:rPr lang="en-US" baseline="-25000"/>
                <a:t>2</a:t>
              </a:r>
              <a:r>
                <a:rPr lang="en-US"/>
                <a:t>(g)  +  3 H</a:t>
              </a:r>
              <a:r>
                <a:rPr lang="en-US" baseline="-25000"/>
                <a:t>2</a:t>
              </a:r>
              <a:r>
                <a:rPr lang="en-US"/>
                <a:t>(g)             2</a:t>
              </a:r>
              <a:r>
                <a:rPr lang="en-US">
                  <a:sym typeface="Wingdings" pitchFamily="2" charset="2"/>
                </a:rPr>
                <a:t> NH</a:t>
              </a:r>
              <a:r>
                <a:rPr lang="en-US" baseline="-25000">
                  <a:sym typeface="Wingdings" pitchFamily="2" charset="2"/>
                </a:rPr>
                <a:t>3</a:t>
              </a:r>
              <a:r>
                <a:rPr lang="en-US">
                  <a:sym typeface="Wingdings" pitchFamily="2" charset="2"/>
                </a:rPr>
                <a:t>(g)</a:t>
              </a:r>
            </a:p>
          </p:txBody>
        </p:sp>
        <p:sp>
          <p:nvSpPr>
            <p:cNvPr id="21528" name="Line 12"/>
            <p:cNvSpPr>
              <a:spLocks noChangeShapeType="1"/>
            </p:cNvSpPr>
            <p:nvPr/>
          </p:nvSpPr>
          <p:spPr bwMode="auto">
            <a:xfrm>
              <a:off x="2866" y="709"/>
              <a:ext cx="653" cy="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triangle" w="lg" len="lg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1529" name="Line 13"/>
            <p:cNvSpPr>
              <a:spLocks noChangeShapeType="1"/>
            </p:cNvSpPr>
            <p:nvPr/>
          </p:nvSpPr>
          <p:spPr bwMode="auto">
            <a:xfrm>
              <a:off x="2866" y="801"/>
              <a:ext cx="653" cy="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 type="triangle" w="lg" len="lg"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3" name="Group 30"/>
          <p:cNvGrpSpPr>
            <a:grpSpLocks/>
          </p:cNvGrpSpPr>
          <p:nvPr/>
        </p:nvGrpSpPr>
        <p:grpSpPr bwMode="auto">
          <a:xfrm>
            <a:off x="1812925" y="2624138"/>
            <a:ext cx="2332038" cy="793750"/>
            <a:chOff x="1142" y="1653"/>
            <a:chExt cx="1469" cy="500"/>
          </a:xfrm>
        </p:grpSpPr>
        <p:sp>
          <p:nvSpPr>
            <p:cNvPr id="21525" name="Text Box 23"/>
            <p:cNvSpPr txBox="1">
              <a:spLocks noChangeArrowheads="1"/>
            </p:cNvSpPr>
            <p:nvPr/>
          </p:nvSpPr>
          <p:spPr bwMode="auto">
            <a:xfrm rot="1480909">
              <a:off x="1142" y="1653"/>
              <a:ext cx="1469" cy="4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>
                  <a:solidFill>
                    <a:schemeClr val="tx1"/>
                  </a:solidFill>
                </a:rPr>
                <a:t>spontaneous</a:t>
              </a:r>
            </a:p>
          </p:txBody>
        </p:sp>
        <p:sp>
          <p:nvSpPr>
            <p:cNvPr id="21526" name="Line 17"/>
            <p:cNvSpPr>
              <a:spLocks noChangeShapeType="1"/>
            </p:cNvSpPr>
            <p:nvPr/>
          </p:nvSpPr>
          <p:spPr bwMode="auto">
            <a:xfrm>
              <a:off x="1247" y="1752"/>
              <a:ext cx="934" cy="40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" name="Group 31"/>
          <p:cNvGrpSpPr>
            <a:grpSpLocks/>
          </p:cNvGrpSpPr>
          <p:nvPr/>
        </p:nvGrpSpPr>
        <p:grpSpPr bwMode="auto">
          <a:xfrm>
            <a:off x="5014913" y="2936875"/>
            <a:ext cx="2330450" cy="692150"/>
            <a:chOff x="3159" y="1850"/>
            <a:chExt cx="1468" cy="436"/>
          </a:xfrm>
        </p:grpSpPr>
        <p:sp>
          <p:nvSpPr>
            <p:cNvPr id="21523" name="Text Box 24"/>
            <p:cNvSpPr txBox="1">
              <a:spLocks noChangeArrowheads="1"/>
            </p:cNvSpPr>
            <p:nvPr/>
          </p:nvSpPr>
          <p:spPr bwMode="auto">
            <a:xfrm rot="-1100264">
              <a:off x="3159" y="1850"/>
              <a:ext cx="1468" cy="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>
                  <a:solidFill>
                    <a:schemeClr val="tx1"/>
                  </a:solidFill>
                </a:rPr>
                <a:t>spontaneous</a:t>
              </a:r>
            </a:p>
          </p:txBody>
        </p:sp>
        <p:sp>
          <p:nvSpPr>
            <p:cNvPr id="21524" name="Line 18"/>
            <p:cNvSpPr>
              <a:spLocks noChangeShapeType="1"/>
            </p:cNvSpPr>
            <p:nvPr/>
          </p:nvSpPr>
          <p:spPr bwMode="auto">
            <a:xfrm flipH="1">
              <a:off x="3650" y="2019"/>
              <a:ext cx="801" cy="26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90835" name="Freeform 19"/>
          <p:cNvSpPr>
            <a:spLocks/>
          </p:cNvSpPr>
          <p:nvPr/>
        </p:nvSpPr>
        <p:spPr bwMode="auto">
          <a:xfrm>
            <a:off x="5029200" y="3859213"/>
            <a:ext cx="9525" cy="1250950"/>
          </a:xfrm>
          <a:custGeom>
            <a:avLst/>
            <a:gdLst>
              <a:gd name="T0" fmla="*/ 0 w 6"/>
              <a:gd name="T1" fmla="*/ 0 h 788"/>
              <a:gd name="T2" fmla="*/ 2147483647 w 6"/>
              <a:gd name="T3" fmla="*/ 2147483647 h 788"/>
              <a:gd name="T4" fmla="*/ 0 60000 65536"/>
              <a:gd name="T5" fmla="*/ 0 60000 65536"/>
              <a:gd name="T6" fmla="*/ 0 w 6"/>
              <a:gd name="T7" fmla="*/ 0 h 788"/>
              <a:gd name="T8" fmla="*/ 6 w 6"/>
              <a:gd name="T9" fmla="*/ 788 h 78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6" h="788">
                <a:moveTo>
                  <a:pt x="0" y="0"/>
                </a:moveTo>
                <a:lnTo>
                  <a:pt x="6" y="788"/>
                </a:lnTo>
              </a:path>
            </a:pathLst>
          </a:custGeom>
          <a:noFill/>
          <a:ln w="31750" cap="flat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grpSp>
        <p:nvGrpSpPr>
          <p:cNvPr id="5" name="Group 29"/>
          <p:cNvGrpSpPr>
            <a:grpSpLocks/>
          </p:cNvGrpSpPr>
          <p:nvPr/>
        </p:nvGrpSpPr>
        <p:grpSpPr bwMode="auto">
          <a:xfrm>
            <a:off x="919163" y="1933575"/>
            <a:ext cx="7207250" cy="4238625"/>
            <a:chOff x="579" y="1218"/>
            <a:chExt cx="4540" cy="2670"/>
          </a:xfrm>
        </p:grpSpPr>
        <p:sp>
          <p:nvSpPr>
            <p:cNvPr id="21519" name="Rectangle 15"/>
            <p:cNvSpPr>
              <a:spLocks noChangeArrowheads="1"/>
            </p:cNvSpPr>
            <p:nvPr/>
          </p:nvSpPr>
          <p:spPr bwMode="auto">
            <a:xfrm>
              <a:off x="1113" y="1218"/>
              <a:ext cx="3472" cy="2003"/>
            </a:xfrm>
            <a:prstGeom prst="rect">
              <a:avLst/>
            </a:prstGeom>
            <a:noFill/>
            <a:ln w="25400">
              <a:solidFill>
                <a:srgbClr val="FF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20" name="Freeform 16"/>
            <p:cNvSpPr>
              <a:spLocks/>
            </p:cNvSpPr>
            <p:nvPr/>
          </p:nvSpPr>
          <p:spPr bwMode="auto">
            <a:xfrm>
              <a:off x="1113" y="1886"/>
              <a:ext cx="3472" cy="548"/>
            </a:xfrm>
            <a:custGeom>
              <a:avLst/>
              <a:gdLst>
                <a:gd name="T0" fmla="*/ 0 w 4680"/>
                <a:gd name="T1" fmla="*/ 0 h 739"/>
                <a:gd name="T2" fmla="*/ 240 w 4680"/>
                <a:gd name="T3" fmla="*/ 90 h 739"/>
                <a:gd name="T4" fmla="*/ 420 w 4680"/>
                <a:gd name="T5" fmla="*/ 120 h 739"/>
                <a:gd name="T6" fmla="*/ 600 w 4680"/>
                <a:gd name="T7" fmla="*/ 110 h 739"/>
                <a:gd name="T8" fmla="*/ 780 w 4680"/>
                <a:gd name="T9" fmla="*/ 60 h 73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680"/>
                <a:gd name="T16" fmla="*/ 0 h 739"/>
                <a:gd name="T17" fmla="*/ 4680 w 4680"/>
                <a:gd name="T18" fmla="*/ 739 h 73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680" h="739">
                  <a:moveTo>
                    <a:pt x="0" y="0"/>
                  </a:moveTo>
                  <a:cubicBezTo>
                    <a:pt x="510" y="210"/>
                    <a:pt x="1020" y="420"/>
                    <a:pt x="1440" y="540"/>
                  </a:cubicBezTo>
                  <a:cubicBezTo>
                    <a:pt x="1860" y="660"/>
                    <a:pt x="2160" y="701"/>
                    <a:pt x="2520" y="720"/>
                  </a:cubicBezTo>
                  <a:cubicBezTo>
                    <a:pt x="2880" y="739"/>
                    <a:pt x="3243" y="717"/>
                    <a:pt x="3603" y="657"/>
                  </a:cubicBezTo>
                  <a:cubicBezTo>
                    <a:pt x="3963" y="597"/>
                    <a:pt x="4456" y="422"/>
                    <a:pt x="4680" y="360"/>
                  </a:cubicBezTo>
                </a:path>
              </a:pathLst>
            </a:custGeom>
            <a:noFill/>
            <a:ln w="444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21" name="Text Box 20"/>
            <p:cNvSpPr txBox="1">
              <a:spLocks noChangeArrowheads="1"/>
            </p:cNvSpPr>
            <p:nvPr/>
          </p:nvSpPr>
          <p:spPr bwMode="auto">
            <a:xfrm>
              <a:off x="579" y="3221"/>
              <a:ext cx="1068" cy="6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/>
                <a:t>pure</a:t>
              </a:r>
            </a:p>
            <a:p>
              <a:r>
                <a:rPr lang="en-US"/>
                <a:t>N</a:t>
              </a:r>
              <a:r>
                <a:rPr lang="en-US" baseline="-25000"/>
                <a:t>2</a:t>
              </a:r>
              <a:r>
                <a:rPr lang="en-US"/>
                <a:t> + H</a:t>
              </a:r>
              <a:r>
                <a:rPr lang="en-US" baseline="-25000"/>
                <a:t>2</a:t>
              </a:r>
              <a:endParaRPr lang="en-US"/>
            </a:p>
          </p:txBody>
        </p:sp>
        <p:sp>
          <p:nvSpPr>
            <p:cNvPr id="21522" name="Text Box 21"/>
            <p:cNvSpPr txBox="1">
              <a:spLocks noChangeArrowheads="1"/>
            </p:cNvSpPr>
            <p:nvPr/>
          </p:nvSpPr>
          <p:spPr bwMode="auto">
            <a:xfrm>
              <a:off x="4051" y="3221"/>
              <a:ext cx="1068" cy="6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/>
                <a:t>pure</a:t>
              </a:r>
            </a:p>
            <a:p>
              <a:r>
                <a:rPr lang="en-US"/>
                <a:t>NH</a:t>
              </a:r>
              <a:r>
                <a:rPr lang="en-US" baseline="-25000"/>
                <a:t>3</a:t>
              </a:r>
              <a:endParaRPr lang="en-US"/>
            </a:p>
          </p:txBody>
        </p:sp>
      </p:grpSp>
      <p:sp>
        <p:nvSpPr>
          <p:cNvPr id="290838" name="Text Box 22"/>
          <p:cNvSpPr txBox="1">
            <a:spLocks noChangeArrowheads="1"/>
          </p:cNvSpPr>
          <p:nvPr/>
        </p:nvSpPr>
        <p:spPr bwMode="auto">
          <a:xfrm>
            <a:off x="3606800" y="5113338"/>
            <a:ext cx="2968625" cy="150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equilibrium mixture</a:t>
            </a:r>
          </a:p>
          <a:p>
            <a:r>
              <a:rPr lang="en-US">
                <a:solidFill>
                  <a:schemeClr val="tx1"/>
                </a:solidFill>
              </a:rPr>
              <a:t>(Q = K, </a:t>
            </a:r>
            <a:r>
              <a:rPr lang="en-US">
                <a:solidFill>
                  <a:schemeClr val="tx1"/>
                </a:solidFill>
                <a:latin typeface="Symbol" pitchFamily="18" charset="2"/>
              </a:rPr>
              <a:t>D</a:t>
            </a:r>
            <a:r>
              <a:rPr lang="en-US">
                <a:solidFill>
                  <a:schemeClr val="tx1"/>
                </a:solidFill>
              </a:rPr>
              <a:t>G = 0)</a:t>
            </a:r>
          </a:p>
        </p:txBody>
      </p:sp>
      <p:sp>
        <p:nvSpPr>
          <p:cNvPr id="290841" name="Text Box 25"/>
          <p:cNvSpPr txBox="1">
            <a:spLocks noChangeArrowheads="1"/>
          </p:cNvSpPr>
          <p:nvPr/>
        </p:nvSpPr>
        <p:spPr bwMode="auto">
          <a:xfrm>
            <a:off x="2473325" y="4008438"/>
            <a:ext cx="1625600" cy="1058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Q &lt; K</a:t>
            </a:r>
          </a:p>
          <a:p>
            <a:r>
              <a:rPr lang="en-US">
                <a:solidFill>
                  <a:schemeClr val="tx1"/>
                </a:solidFill>
                <a:latin typeface="Symbol" pitchFamily="18" charset="2"/>
              </a:rPr>
              <a:t>D</a:t>
            </a:r>
            <a:r>
              <a:rPr lang="en-US">
                <a:solidFill>
                  <a:schemeClr val="tx1"/>
                </a:solidFill>
              </a:rPr>
              <a:t>G &lt; 0</a:t>
            </a:r>
          </a:p>
        </p:txBody>
      </p:sp>
      <p:sp>
        <p:nvSpPr>
          <p:cNvPr id="290842" name="Text Box 26"/>
          <p:cNvSpPr txBox="1">
            <a:spLocks noChangeArrowheads="1"/>
          </p:cNvSpPr>
          <p:nvPr/>
        </p:nvSpPr>
        <p:spPr bwMode="auto">
          <a:xfrm>
            <a:off x="5370513" y="4008438"/>
            <a:ext cx="1625600" cy="1058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Q &gt; K</a:t>
            </a:r>
          </a:p>
          <a:p>
            <a:r>
              <a:rPr lang="en-US">
                <a:solidFill>
                  <a:schemeClr val="tx1"/>
                </a:solidFill>
                <a:latin typeface="Symbol" pitchFamily="18" charset="2"/>
              </a:rPr>
              <a:t>D</a:t>
            </a:r>
            <a:r>
              <a:rPr lang="en-US">
                <a:solidFill>
                  <a:schemeClr val="tx1"/>
                </a:solidFill>
              </a:rPr>
              <a:t>G &gt; 0</a:t>
            </a:r>
          </a:p>
        </p:txBody>
      </p:sp>
      <p:sp>
        <p:nvSpPr>
          <p:cNvPr id="290848" name="Rectangle 32"/>
          <p:cNvSpPr>
            <a:spLocks noChangeArrowheads="1"/>
          </p:cNvSpPr>
          <p:nvPr/>
        </p:nvSpPr>
        <p:spPr bwMode="auto">
          <a:xfrm>
            <a:off x="2486025" y="4483100"/>
            <a:ext cx="1617663" cy="546100"/>
          </a:xfrm>
          <a:prstGeom prst="rect">
            <a:avLst/>
          </a:prstGeom>
          <a:solidFill>
            <a:schemeClr val="bg1"/>
          </a:solidFill>
          <a:ln w="19050" algn="ctr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90849" name="Rectangle 33"/>
          <p:cNvSpPr>
            <a:spLocks noChangeArrowheads="1"/>
          </p:cNvSpPr>
          <p:nvPr/>
        </p:nvSpPr>
        <p:spPr bwMode="auto">
          <a:xfrm>
            <a:off x="5318125" y="4483100"/>
            <a:ext cx="1617663" cy="546100"/>
          </a:xfrm>
          <a:prstGeom prst="rect">
            <a:avLst/>
          </a:prstGeom>
          <a:solidFill>
            <a:schemeClr val="bg1"/>
          </a:solidFill>
          <a:ln w="19050" algn="ctr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90850" name="Rectangle 34"/>
          <p:cNvSpPr>
            <a:spLocks noChangeArrowheads="1"/>
          </p:cNvSpPr>
          <p:nvPr/>
        </p:nvSpPr>
        <p:spPr bwMode="auto">
          <a:xfrm>
            <a:off x="3433763" y="5989638"/>
            <a:ext cx="1617662" cy="546100"/>
          </a:xfrm>
          <a:prstGeom prst="rect">
            <a:avLst/>
          </a:prstGeom>
          <a:solidFill>
            <a:schemeClr val="bg1"/>
          </a:solidFill>
          <a:ln w="19050" algn="ctr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90851" name="Rectangle 35"/>
          <p:cNvSpPr>
            <a:spLocks noChangeArrowheads="1"/>
          </p:cNvSpPr>
          <p:nvPr/>
        </p:nvSpPr>
        <p:spPr bwMode="auto">
          <a:xfrm>
            <a:off x="4918075" y="5989638"/>
            <a:ext cx="1617663" cy="546100"/>
          </a:xfrm>
          <a:prstGeom prst="rect">
            <a:avLst/>
          </a:prstGeom>
          <a:solidFill>
            <a:schemeClr val="bg1"/>
          </a:solidFill>
          <a:ln w="19050" algn="ctr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2908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2000"/>
                                        <p:tgtEl>
                                          <p:spTgt spid="2908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90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290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2000"/>
                                        <p:tgtEl>
                                          <p:spTgt spid="2908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90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2908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2908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2000"/>
                                        <p:tgtEl>
                                          <p:spTgt spid="2908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90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2000"/>
                                        <p:tgtEl>
                                          <p:spTgt spid="2908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90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0835" grpId="0" animBg="1"/>
      <p:bldP spid="290838" grpId="0"/>
      <p:bldP spid="290841" grpId="0"/>
      <p:bldP spid="290842" grpId="0"/>
      <p:bldP spid="290848" grpId="0" animBg="1"/>
      <p:bldP spid="290849" grpId="0" animBg="1"/>
      <p:bldP spid="290850" grpId="0" animBg="1"/>
      <p:bldP spid="29085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468313" y="3652838"/>
            <a:ext cx="4141787" cy="827087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grpSp>
        <p:nvGrpSpPr>
          <p:cNvPr id="22531" name="Group 7"/>
          <p:cNvGrpSpPr>
            <a:grpSpLocks/>
          </p:cNvGrpSpPr>
          <p:nvPr/>
        </p:nvGrpSpPr>
        <p:grpSpPr bwMode="auto">
          <a:xfrm>
            <a:off x="1189038" y="158750"/>
            <a:ext cx="6721475" cy="519113"/>
            <a:chOff x="749" y="100"/>
            <a:chExt cx="4234" cy="327"/>
          </a:xfrm>
        </p:grpSpPr>
        <p:sp>
          <p:nvSpPr>
            <p:cNvPr id="22542" name="Rectangle 5"/>
            <p:cNvSpPr>
              <a:spLocks noChangeArrowheads="1"/>
            </p:cNvSpPr>
            <p:nvPr/>
          </p:nvSpPr>
          <p:spPr bwMode="auto">
            <a:xfrm>
              <a:off x="749" y="100"/>
              <a:ext cx="4234" cy="327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l"/>
              <a:r>
                <a:rPr lang="en-US"/>
                <a:t>standard free energies of formation, </a:t>
              </a:r>
              <a:r>
                <a:rPr lang="en-US">
                  <a:latin typeface="Symbol" pitchFamily="18" charset="2"/>
                </a:rPr>
                <a:t>D</a:t>
              </a:r>
              <a:r>
                <a:rPr lang="en-US"/>
                <a:t>G</a:t>
              </a:r>
              <a:r>
                <a:rPr lang="en-US" baseline="-25000"/>
                <a:t>f</a:t>
              </a:r>
              <a:r>
                <a:rPr lang="en-US" baseline="30000"/>
                <a:t>o</a:t>
              </a:r>
              <a:r>
                <a:rPr lang="en-US"/>
                <a:t> </a:t>
              </a:r>
            </a:p>
          </p:txBody>
        </p:sp>
        <p:sp>
          <p:nvSpPr>
            <p:cNvPr id="22543" name="Line 6"/>
            <p:cNvSpPr>
              <a:spLocks noChangeShapeType="1"/>
            </p:cNvSpPr>
            <p:nvPr/>
          </p:nvSpPr>
          <p:spPr bwMode="auto">
            <a:xfrm>
              <a:off x="773" y="401"/>
              <a:ext cx="4102" cy="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291848" name="Rectangle 8"/>
          <p:cNvSpPr>
            <a:spLocks noChangeArrowheads="1"/>
          </p:cNvSpPr>
          <p:nvPr/>
        </p:nvSpPr>
        <p:spPr bwMode="auto">
          <a:xfrm>
            <a:off x="485775" y="849313"/>
            <a:ext cx="8107363" cy="946150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/>
              <a:t>-- are tabulated for pure solids, pure liquids, gases</a:t>
            </a:r>
          </a:p>
          <a:p>
            <a:pPr algn="l"/>
            <a:r>
              <a:rPr lang="en-US"/>
              <a:t>   at ~1 atm pressure, and 1 M solutions</a:t>
            </a:r>
          </a:p>
        </p:txBody>
      </p:sp>
      <p:sp>
        <p:nvSpPr>
          <p:cNvPr id="291849" name="Rectangle 9"/>
          <p:cNvSpPr>
            <a:spLocks noChangeArrowheads="1"/>
          </p:cNvSpPr>
          <p:nvPr/>
        </p:nvSpPr>
        <p:spPr bwMode="auto">
          <a:xfrm>
            <a:off x="519113" y="1876425"/>
            <a:ext cx="6657975" cy="519113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/>
              <a:t>-- For elements in their standard states…</a:t>
            </a:r>
          </a:p>
        </p:txBody>
      </p:sp>
      <p:sp>
        <p:nvSpPr>
          <p:cNvPr id="291850" name="Rectangle 10"/>
          <p:cNvSpPr>
            <a:spLocks noChangeArrowheads="1"/>
          </p:cNvSpPr>
          <p:nvPr/>
        </p:nvSpPr>
        <p:spPr bwMode="auto">
          <a:xfrm>
            <a:off x="7054850" y="1876425"/>
            <a:ext cx="1482725" cy="519113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>
                <a:solidFill>
                  <a:schemeClr val="tx1"/>
                </a:solidFill>
                <a:latin typeface="Symbol" pitchFamily="18" charset="2"/>
              </a:rPr>
              <a:t>D</a:t>
            </a:r>
            <a:r>
              <a:rPr lang="en-US">
                <a:solidFill>
                  <a:schemeClr val="tx1"/>
                </a:solidFill>
              </a:rPr>
              <a:t>G</a:t>
            </a:r>
            <a:r>
              <a:rPr lang="en-US" baseline="-25000">
                <a:solidFill>
                  <a:schemeClr val="tx1"/>
                </a:solidFill>
              </a:rPr>
              <a:t>f</a:t>
            </a:r>
            <a:r>
              <a:rPr lang="en-US" baseline="30000">
                <a:solidFill>
                  <a:schemeClr val="tx1"/>
                </a:solidFill>
              </a:rPr>
              <a:t>o</a:t>
            </a:r>
            <a:r>
              <a:rPr lang="en-US">
                <a:solidFill>
                  <a:schemeClr val="tx1"/>
                </a:solidFill>
              </a:rPr>
              <a:t> = 0</a:t>
            </a:r>
          </a:p>
        </p:txBody>
      </p:sp>
      <p:sp>
        <p:nvSpPr>
          <p:cNvPr id="291851" name="Rectangle 11"/>
          <p:cNvSpPr>
            <a:spLocks noChangeArrowheads="1"/>
          </p:cNvSpPr>
          <p:nvPr/>
        </p:nvSpPr>
        <p:spPr bwMode="auto">
          <a:xfrm>
            <a:off x="504825" y="2478088"/>
            <a:ext cx="8088313" cy="946150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/>
              <a:t>-- For a reaction, the standard free-energy change</a:t>
            </a:r>
          </a:p>
          <a:p>
            <a:pPr algn="l"/>
            <a:r>
              <a:rPr lang="en-US"/>
              <a:t>    is found by… </a:t>
            </a:r>
          </a:p>
        </p:txBody>
      </p:sp>
      <p:sp>
        <p:nvSpPr>
          <p:cNvPr id="291852" name="Rectangle 12"/>
          <p:cNvSpPr>
            <a:spLocks noChangeArrowheads="1"/>
          </p:cNvSpPr>
          <p:nvPr/>
        </p:nvSpPr>
        <p:spPr bwMode="auto">
          <a:xfrm>
            <a:off x="555625" y="3736975"/>
            <a:ext cx="3968750" cy="6445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91853" name="Rectangle 13"/>
          <p:cNvSpPr>
            <a:spLocks noChangeArrowheads="1"/>
          </p:cNvSpPr>
          <p:nvPr/>
        </p:nvSpPr>
        <p:spPr bwMode="auto">
          <a:xfrm>
            <a:off x="615950" y="3792538"/>
            <a:ext cx="3821113" cy="519112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>
                <a:solidFill>
                  <a:schemeClr val="tx1"/>
                </a:solidFill>
                <a:latin typeface="Symbol" pitchFamily="18" charset="2"/>
              </a:rPr>
              <a:t>D</a:t>
            </a:r>
            <a:r>
              <a:rPr lang="en-US">
                <a:solidFill>
                  <a:schemeClr val="tx1"/>
                </a:solidFill>
              </a:rPr>
              <a:t>G</a:t>
            </a:r>
            <a:r>
              <a:rPr lang="en-US" baseline="30000">
                <a:solidFill>
                  <a:schemeClr val="tx1"/>
                </a:solidFill>
              </a:rPr>
              <a:t>o</a:t>
            </a:r>
            <a:r>
              <a:rPr lang="en-US">
                <a:solidFill>
                  <a:schemeClr val="tx1"/>
                </a:solidFill>
              </a:rPr>
              <a:t> = </a:t>
            </a:r>
            <a:r>
              <a:rPr lang="en-US">
                <a:solidFill>
                  <a:schemeClr val="tx1"/>
                </a:solidFill>
                <a:latin typeface="Symbol" pitchFamily="18" charset="2"/>
              </a:rPr>
              <a:t>S</a:t>
            </a:r>
            <a:r>
              <a:rPr lang="en-US">
                <a:solidFill>
                  <a:schemeClr val="tx1"/>
                </a:solidFill>
              </a:rPr>
              <a:t>nG</a:t>
            </a:r>
            <a:r>
              <a:rPr lang="en-US" baseline="-25000">
                <a:solidFill>
                  <a:schemeClr val="tx1"/>
                </a:solidFill>
              </a:rPr>
              <a:t>f</a:t>
            </a:r>
            <a:r>
              <a:rPr lang="en-US" baseline="30000">
                <a:solidFill>
                  <a:schemeClr val="tx1"/>
                </a:solidFill>
              </a:rPr>
              <a:t>o</a:t>
            </a:r>
            <a:r>
              <a:rPr lang="en-US" baseline="-25000">
                <a:solidFill>
                  <a:schemeClr val="tx1"/>
                </a:solidFill>
              </a:rPr>
              <a:t>P</a:t>
            </a:r>
            <a:r>
              <a:rPr lang="en-US">
                <a:solidFill>
                  <a:schemeClr val="tx1"/>
                </a:solidFill>
              </a:rPr>
              <a:t> – </a:t>
            </a:r>
            <a:r>
              <a:rPr lang="en-US">
                <a:solidFill>
                  <a:schemeClr val="tx1"/>
                </a:solidFill>
                <a:latin typeface="Symbol" pitchFamily="18" charset="2"/>
              </a:rPr>
              <a:t>S</a:t>
            </a:r>
            <a:r>
              <a:rPr lang="en-US">
                <a:solidFill>
                  <a:schemeClr val="tx1"/>
                </a:solidFill>
              </a:rPr>
              <a:t>mG</a:t>
            </a:r>
            <a:r>
              <a:rPr lang="en-US" baseline="-25000">
                <a:solidFill>
                  <a:schemeClr val="tx1"/>
                </a:solidFill>
              </a:rPr>
              <a:t>f</a:t>
            </a:r>
            <a:r>
              <a:rPr lang="en-US" baseline="30000">
                <a:solidFill>
                  <a:schemeClr val="tx1"/>
                </a:solidFill>
              </a:rPr>
              <a:t>o</a:t>
            </a:r>
            <a:r>
              <a:rPr lang="en-US" baseline="-25000">
                <a:solidFill>
                  <a:schemeClr val="tx1"/>
                </a:solidFill>
              </a:rPr>
              <a:t>R</a:t>
            </a:r>
          </a:p>
        </p:txBody>
      </p:sp>
      <p:sp>
        <p:nvSpPr>
          <p:cNvPr id="291854" name="Rectangle 14"/>
          <p:cNvSpPr>
            <a:spLocks noChangeArrowheads="1"/>
          </p:cNvSpPr>
          <p:nvPr/>
        </p:nvSpPr>
        <p:spPr bwMode="auto">
          <a:xfrm>
            <a:off x="539750" y="4654550"/>
            <a:ext cx="41259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>
                <a:solidFill>
                  <a:schemeClr val="tx1"/>
                </a:solidFill>
                <a:latin typeface="Symbol" pitchFamily="18" charset="2"/>
              </a:rPr>
              <a:t>D</a:t>
            </a:r>
            <a:r>
              <a:rPr lang="en-US">
                <a:solidFill>
                  <a:schemeClr val="tx1"/>
                </a:solidFill>
              </a:rPr>
              <a:t>G says WHICH WAY a </a:t>
            </a:r>
          </a:p>
          <a:p>
            <a:pPr algn="l"/>
            <a:r>
              <a:rPr lang="en-US">
                <a:solidFill>
                  <a:schemeClr val="tx1"/>
                </a:solidFill>
              </a:rPr>
              <a:t>reaction will proceed, but</a:t>
            </a:r>
          </a:p>
          <a:p>
            <a:pPr algn="l"/>
            <a:r>
              <a:rPr lang="en-US">
                <a:solidFill>
                  <a:schemeClr val="tx1"/>
                </a:solidFill>
              </a:rPr>
              <a:t>it says NOTHING about</a:t>
            </a:r>
          </a:p>
          <a:p>
            <a:pPr algn="l"/>
            <a:r>
              <a:rPr lang="en-US">
                <a:solidFill>
                  <a:schemeClr val="tx1"/>
                </a:solidFill>
              </a:rPr>
              <a:t>the reaction rate.</a:t>
            </a:r>
          </a:p>
        </p:txBody>
      </p:sp>
      <p:grpSp>
        <p:nvGrpSpPr>
          <p:cNvPr id="18" name="Group 17"/>
          <p:cNvGrpSpPr/>
          <p:nvPr/>
        </p:nvGrpSpPr>
        <p:grpSpPr>
          <a:xfrm>
            <a:off x="5413724" y="3157941"/>
            <a:ext cx="3000880" cy="3470677"/>
            <a:chOff x="5413724" y="3157941"/>
            <a:chExt cx="3000880" cy="3470677"/>
          </a:xfrm>
        </p:grpSpPr>
        <p:pic>
          <p:nvPicPr>
            <p:cNvPr id="16" name="Picture 3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595580" y="3157941"/>
              <a:ext cx="2565779" cy="12873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7" name="Picture 5" descr="http://blog.cleveland.com/nationworld_impact/2009/09/large_cheetah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413724" y="4449170"/>
              <a:ext cx="3000880" cy="2179448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9184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9184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918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9184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9184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918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770" decel="100000"/>
                                        <p:tgtEl>
                                          <p:spTgt spid="29185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4" dur="770" decel="100000"/>
                                        <p:tgtEl>
                                          <p:spTgt spid="29185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9185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6" dur="770" fill="hold"/>
                                        <p:tgtEl>
                                          <p:spTgt spid="2918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918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8" dur="770" fill="hold"/>
                                        <p:tgtEl>
                                          <p:spTgt spid="2918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918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9185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9185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918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2918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29185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2918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2918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000"/>
                            </p:stCondLst>
                            <p:childTnLst>
                              <p:par>
                                <p:cTn id="4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2918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918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918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918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918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 tmFilter="0,0; .5, 1; 1, 1"/>
                                        <p:tgtEl>
                                          <p:spTgt spid="2918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4050"/>
                            </p:stCondLst>
                            <p:childTnLst>
                              <p:par>
                                <p:cTn id="6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291848" grpId="0"/>
      <p:bldP spid="291849" grpId="0"/>
      <p:bldP spid="291850" grpId="0"/>
      <p:bldP spid="291851" grpId="0"/>
      <p:bldP spid="291852" grpId="0" animBg="1"/>
      <p:bldP spid="291853" grpId="0"/>
      <p:bldP spid="29185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866" name="Rectangle 2"/>
          <p:cNvSpPr>
            <a:spLocks noChangeArrowheads="1"/>
          </p:cNvSpPr>
          <p:nvPr/>
        </p:nvSpPr>
        <p:spPr bwMode="auto">
          <a:xfrm>
            <a:off x="1636713" y="5140325"/>
            <a:ext cx="1747837" cy="544513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3555" name="Rectangle 5"/>
          <p:cNvSpPr>
            <a:spLocks noChangeArrowheads="1"/>
          </p:cNvSpPr>
          <p:nvPr/>
        </p:nvSpPr>
        <p:spPr bwMode="auto">
          <a:xfrm>
            <a:off x="635000" y="246063"/>
            <a:ext cx="7810500" cy="519112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/>
              <a:t>Calculate the standard free-energy change for…</a:t>
            </a:r>
          </a:p>
        </p:txBody>
      </p:sp>
      <p:sp>
        <p:nvSpPr>
          <p:cNvPr id="23556" name="Rectangle 6"/>
          <p:cNvSpPr>
            <a:spLocks noChangeArrowheads="1"/>
          </p:cNvSpPr>
          <p:nvPr/>
        </p:nvSpPr>
        <p:spPr bwMode="auto">
          <a:xfrm>
            <a:off x="3013075" y="906463"/>
            <a:ext cx="4724400" cy="519112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/>
              <a:t>PCl</a:t>
            </a:r>
            <a:r>
              <a:rPr lang="en-US" baseline="-25000"/>
              <a:t>3</a:t>
            </a:r>
            <a:r>
              <a:rPr lang="en-US"/>
              <a:t>(g)  +  Cl</a:t>
            </a:r>
            <a:r>
              <a:rPr lang="en-US" baseline="-25000"/>
              <a:t>2</a:t>
            </a:r>
            <a:r>
              <a:rPr lang="en-US"/>
              <a:t>(g)  </a:t>
            </a:r>
            <a:r>
              <a:rPr lang="en-US">
                <a:sym typeface="Wingdings" pitchFamily="2" charset="2"/>
              </a:rPr>
              <a:t></a:t>
            </a:r>
            <a:r>
              <a:rPr lang="en-US"/>
              <a:t>  </a:t>
            </a:r>
            <a:r>
              <a:rPr lang="en-US">
                <a:sym typeface="Wingdings" pitchFamily="2" charset="2"/>
              </a:rPr>
              <a:t>PCl</a:t>
            </a:r>
            <a:r>
              <a:rPr lang="en-US" baseline="-25000">
                <a:sym typeface="Wingdings" pitchFamily="2" charset="2"/>
              </a:rPr>
              <a:t>5</a:t>
            </a:r>
            <a:r>
              <a:rPr lang="en-US">
                <a:sym typeface="Wingdings" pitchFamily="2" charset="2"/>
              </a:rPr>
              <a:t>(g)</a:t>
            </a:r>
          </a:p>
        </p:txBody>
      </p:sp>
      <p:sp>
        <p:nvSpPr>
          <p:cNvPr id="292872" name="Rectangle 8"/>
          <p:cNvSpPr>
            <a:spLocks noChangeArrowheads="1"/>
          </p:cNvSpPr>
          <p:nvPr/>
        </p:nvSpPr>
        <p:spPr bwMode="auto">
          <a:xfrm>
            <a:off x="2962275" y="1609725"/>
            <a:ext cx="1274763" cy="519113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–286.3</a:t>
            </a:r>
            <a:endParaRPr lang="en-US">
              <a:solidFill>
                <a:schemeClr val="tx1"/>
              </a:solidFill>
              <a:sym typeface="Wingdings" pitchFamily="2" charset="2"/>
            </a:endParaRPr>
          </a:p>
        </p:txBody>
      </p:sp>
      <p:sp>
        <p:nvSpPr>
          <p:cNvPr id="292873" name="Rectangle 9"/>
          <p:cNvSpPr>
            <a:spLocks noChangeArrowheads="1"/>
          </p:cNvSpPr>
          <p:nvPr/>
        </p:nvSpPr>
        <p:spPr bwMode="auto">
          <a:xfrm>
            <a:off x="5024438" y="1609725"/>
            <a:ext cx="382587" cy="519113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0</a:t>
            </a:r>
            <a:endParaRPr lang="en-US">
              <a:solidFill>
                <a:schemeClr val="tx1"/>
              </a:solidFill>
              <a:sym typeface="Wingdings" pitchFamily="2" charset="2"/>
            </a:endParaRPr>
          </a:p>
        </p:txBody>
      </p:sp>
      <p:sp>
        <p:nvSpPr>
          <p:cNvPr id="292874" name="Rectangle 10"/>
          <p:cNvSpPr>
            <a:spLocks noChangeArrowheads="1"/>
          </p:cNvSpPr>
          <p:nvPr/>
        </p:nvSpPr>
        <p:spPr bwMode="auto">
          <a:xfrm>
            <a:off x="6265863" y="1609725"/>
            <a:ext cx="1274762" cy="519113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–324.6</a:t>
            </a:r>
            <a:endParaRPr lang="en-US">
              <a:solidFill>
                <a:schemeClr val="tx1"/>
              </a:solidFill>
              <a:sym typeface="Wingdings" pitchFamily="2" charset="2"/>
            </a:endParaRPr>
          </a:p>
        </p:txBody>
      </p:sp>
      <p:grpSp>
        <p:nvGrpSpPr>
          <p:cNvPr id="2" name="Group 15"/>
          <p:cNvGrpSpPr>
            <a:grpSpLocks/>
          </p:cNvGrpSpPr>
          <p:nvPr/>
        </p:nvGrpSpPr>
        <p:grpSpPr bwMode="auto">
          <a:xfrm>
            <a:off x="319088" y="1895475"/>
            <a:ext cx="2701925" cy="1430338"/>
            <a:chOff x="201" y="1194"/>
            <a:chExt cx="1702" cy="901"/>
          </a:xfrm>
        </p:grpSpPr>
        <p:sp>
          <p:nvSpPr>
            <p:cNvPr id="23578" name="Rectangle 12"/>
            <p:cNvSpPr>
              <a:spLocks noChangeArrowheads="1"/>
            </p:cNvSpPr>
            <p:nvPr/>
          </p:nvSpPr>
          <p:spPr bwMode="auto">
            <a:xfrm>
              <a:off x="201" y="1499"/>
              <a:ext cx="1702" cy="59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chemeClr val="bg1"/>
                  </a:solidFill>
                </a:rPr>
                <a:t>tabulated </a:t>
              </a:r>
              <a:r>
                <a:rPr lang="en-US">
                  <a:solidFill>
                    <a:schemeClr val="bg1"/>
                  </a:solidFill>
                  <a:latin typeface="Symbol" pitchFamily="18" charset="2"/>
                </a:rPr>
                <a:t>D</a:t>
              </a:r>
              <a:r>
                <a:rPr lang="en-US">
                  <a:solidFill>
                    <a:schemeClr val="bg1"/>
                  </a:solidFill>
                </a:rPr>
                <a:t>G</a:t>
              </a:r>
              <a:r>
                <a:rPr lang="en-US" baseline="-25000">
                  <a:solidFill>
                    <a:schemeClr val="bg1"/>
                  </a:solidFill>
                </a:rPr>
                <a:t>f</a:t>
              </a:r>
              <a:r>
                <a:rPr lang="en-US" baseline="30000">
                  <a:solidFill>
                    <a:schemeClr val="bg1"/>
                  </a:solidFill>
                </a:rPr>
                <a:t>o</a:t>
              </a:r>
              <a:r>
                <a:rPr lang="en-US">
                  <a:solidFill>
                    <a:schemeClr val="bg1"/>
                  </a:solidFill>
                </a:rPr>
                <a:t>’s</a:t>
              </a:r>
            </a:p>
            <a:p>
              <a:r>
                <a:rPr lang="en-US">
                  <a:solidFill>
                    <a:schemeClr val="bg1"/>
                  </a:solidFill>
                </a:rPr>
                <a:t>in kJ/mol</a:t>
              </a:r>
            </a:p>
          </p:txBody>
        </p:sp>
        <p:sp>
          <p:nvSpPr>
            <p:cNvPr id="23579" name="Line 13"/>
            <p:cNvSpPr>
              <a:spLocks noChangeShapeType="1"/>
            </p:cNvSpPr>
            <p:nvPr/>
          </p:nvSpPr>
          <p:spPr bwMode="auto">
            <a:xfrm>
              <a:off x="1047" y="1194"/>
              <a:ext cx="80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3580" name="Line 14"/>
            <p:cNvSpPr>
              <a:spLocks noChangeShapeType="1"/>
            </p:cNvSpPr>
            <p:nvPr/>
          </p:nvSpPr>
          <p:spPr bwMode="auto">
            <a:xfrm>
              <a:off x="1047" y="1194"/>
              <a:ext cx="0" cy="3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292880" name="Rectangle 16"/>
          <p:cNvSpPr>
            <a:spLocks noChangeArrowheads="1"/>
          </p:cNvSpPr>
          <p:nvPr/>
        </p:nvSpPr>
        <p:spPr bwMode="auto">
          <a:xfrm>
            <a:off x="460375" y="3734922"/>
            <a:ext cx="4056431" cy="523220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 dirty="0" err="1">
                <a:solidFill>
                  <a:schemeClr val="tx1"/>
                </a:solidFill>
                <a:latin typeface="Symbol" pitchFamily="18" charset="2"/>
              </a:rPr>
              <a:t>D</a:t>
            </a:r>
            <a:r>
              <a:rPr lang="en-US" dirty="0" err="1">
                <a:solidFill>
                  <a:schemeClr val="tx1"/>
                </a:solidFill>
              </a:rPr>
              <a:t>G</a:t>
            </a:r>
            <a:r>
              <a:rPr lang="en-US" baseline="30000" dirty="0" err="1">
                <a:solidFill>
                  <a:schemeClr val="tx1"/>
                </a:solidFill>
              </a:rPr>
              <a:t>o</a:t>
            </a:r>
            <a:r>
              <a:rPr lang="en-US" dirty="0">
                <a:solidFill>
                  <a:schemeClr val="tx1"/>
                </a:solidFill>
              </a:rPr>
              <a:t> = </a:t>
            </a:r>
            <a:r>
              <a:rPr lang="en-US" dirty="0" err="1" smtClean="0">
                <a:solidFill>
                  <a:schemeClr val="tx1"/>
                </a:solidFill>
                <a:latin typeface="Symbol" pitchFamily="18" charset="2"/>
              </a:rPr>
              <a:t>S</a:t>
            </a:r>
            <a:r>
              <a:rPr lang="en-US" dirty="0" err="1" smtClean="0">
                <a:solidFill>
                  <a:schemeClr val="tx1"/>
                </a:solidFill>
              </a:rPr>
              <a:t>n</a:t>
            </a:r>
            <a:r>
              <a:rPr lang="en-US" baseline="-25000" dirty="0" err="1" smtClean="0">
                <a:solidFill>
                  <a:schemeClr val="tx1"/>
                </a:solidFill>
              </a:rPr>
              <a:t>p</a:t>
            </a:r>
            <a:r>
              <a:rPr lang="en-US" dirty="0" err="1" smtClean="0">
                <a:solidFill>
                  <a:schemeClr val="tx1"/>
                </a:solidFill>
              </a:rPr>
              <a:t>G</a:t>
            </a:r>
            <a:r>
              <a:rPr lang="en-US" baseline="-25000" dirty="0" err="1" smtClean="0">
                <a:solidFill>
                  <a:schemeClr val="tx1"/>
                </a:solidFill>
              </a:rPr>
              <a:t>f</a:t>
            </a:r>
            <a:r>
              <a:rPr lang="en-US" baseline="30000" dirty="0" err="1" smtClean="0">
                <a:solidFill>
                  <a:schemeClr val="tx1"/>
                </a:solidFill>
              </a:rPr>
              <a:t>o</a:t>
            </a:r>
            <a:r>
              <a:rPr lang="en-US" baseline="-25000" dirty="0" err="1" smtClean="0">
                <a:solidFill>
                  <a:schemeClr val="tx1"/>
                </a:solidFill>
              </a:rPr>
              <a:t>P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– </a:t>
            </a:r>
            <a:r>
              <a:rPr lang="en-US" dirty="0" err="1" smtClean="0">
                <a:solidFill>
                  <a:schemeClr val="tx1"/>
                </a:solidFill>
                <a:latin typeface="Symbol" pitchFamily="18" charset="2"/>
              </a:rPr>
              <a:t>S</a:t>
            </a:r>
            <a:r>
              <a:rPr lang="en-US" dirty="0" err="1" smtClean="0">
                <a:solidFill>
                  <a:schemeClr val="tx1"/>
                </a:solidFill>
              </a:rPr>
              <a:t>n</a:t>
            </a:r>
            <a:r>
              <a:rPr lang="en-US" baseline="-25000" dirty="0" err="1" smtClean="0">
                <a:solidFill>
                  <a:schemeClr val="tx1"/>
                </a:solidFill>
              </a:rPr>
              <a:t>r</a:t>
            </a:r>
            <a:r>
              <a:rPr lang="en-US" dirty="0" err="1" smtClean="0">
                <a:solidFill>
                  <a:schemeClr val="tx1"/>
                </a:solidFill>
              </a:rPr>
              <a:t>G</a:t>
            </a:r>
            <a:r>
              <a:rPr lang="en-US" baseline="-25000" dirty="0" err="1" smtClean="0">
                <a:solidFill>
                  <a:schemeClr val="tx1"/>
                </a:solidFill>
              </a:rPr>
              <a:t>f</a:t>
            </a:r>
            <a:r>
              <a:rPr lang="en-US" baseline="30000" dirty="0" err="1" smtClean="0">
                <a:solidFill>
                  <a:schemeClr val="tx1"/>
                </a:solidFill>
              </a:rPr>
              <a:t>o</a:t>
            </a:r>
            <a:r>
              <a:rPr lang="en-US" baseline="-25000" dirty="0" err="1" smtClean="0">
                <a:solidFill>
                  <a:schemeClr val="tx1"/>
                </a:solidFill>
              </a:rPr>
              <a:t>R</a:t>
            </a:r>
            <a:endParaRPr lang="en-US" baseline="-25000" dirty="0">
              <a:solidFill>
                <a:schemeClr val="tx1"/>
              </a:solidFill>
            </a:endParaRPr>
          </a:p>
        </p:txBody>
      </p:sp>
      <p:sp>
        <p:nvSpPr>
          <p:cNvPr id="292881" name="Rectangle 17"/>
          <p:cNvSpPr>
            <a:spLocks noChangeArrowheads="1"/>
          </p:cNvSpPr>
          <p:nvPr/>
        </p:nvSpPr>
        <p:spPr bwMode="auto">
          <a:xfrm>
            <a:off x="466725" y="4449763"/>
            <a:ext cx="3794125" cy="519112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>
                <a:solidFill>
                  <a:schemeClr val="tx1"/>
                </a:solidFill>
                <a:latin typeface="Symbol" pitchFamily="18" charset="2"/>
              </a:rPr>
              <a:t>D</a:t>
            </a:r>
            <a:r>
              <a:rPr lang="en-US">
                <a:solidFill>
                  <a:schemeClr val="tx1"/>
                </a:solidFill>
              </a:rPr>
              <a:t>G</a:t>
            </a:r>
            <a:r>
              <a:rPr lang="en-US" baseline="30000">
                <a:solidFill>
                  <a:schemeClr val="tx1"/>
                </a:solidFill>
              </a:rPr>
              <a:t>o</a:t>
            </a:r>
            <a:r>
              <a:rPr lang="en-US">
                <a:solidFill>
                  <a:schemeClr val="tx1"/>
                </a:solidFill>
              </a:rPr>
              <a:t> = –324.6 – –286.3</a:t>
            </a:r>
            <a:endParaRPr lang="en-US" baseline="-25000">
              <a:solidFill>
                <a:schemeClr val="tx1"/>
              </a:solidFill>
            </a:endParaRPr>
          </a:p>
        </p:txBody>
      </p:sp>
      <p:sp>
        <p:nvSpPr>
          <p:cNvPr id="292882" name="Rectangle 18"/>
          <p:cNvSpPr>
            <a:spLocks noChangeArrowheads="1"/>
          </p:cNvSpPr>
          <p:nvPr/>
        </p:nvSpPr>
        <p:spPr bwMode="auto">
          <a:xfrm>
            <a:off x="1203325" y="5151438"/>
            <a:ext cx="1579563" cy="519112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>
                <a:solidFill>
                  <a:schemeClr val="tx1"/>
                </a:solidFill>
              </a:rPr>
              <a:t>=   –38.3</a:t>
            </a:r>
            <a:endParaRPr lang="en-US" baseline="-25000">
              <a:solidFill>
                <a:schemeClr val="tx1"/>
              </a:solidFill>
            </a:endParaRPr>
          </a:p>
        </p:txBody>
      </p:sp>
      <p:sp>
        <p:nvSpPr>
          <p:cNvPr id="292883" name="Rectangle 19"/>
          <p:cNvSpPr>
            <a:spLocks noChangeArrowheads="1"/>
          </p:cNvSpPr>
          <p:nvPr/>
        </p:nvSpPr>
        <p:spPr bwMode="auto">
          <a:xfrm>
            <a:off x="2765425" y="5151438"/>
            <a:ext cx="539750" cy="519112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>
                <a:solidFill>
                  <a:schemeClr val="tx1"/>
                </a:solidFill>
              </a:rPr>
              <a:t>kJ</a:t>
            </a:r>
            <a:endParaRPr lang="en-US" baseline="-25000">
              <a:solidFill>
                <a:schemeClr val="tx1"/>
              </a:solidFill>
            </a:endParaRPr>
          </a:p>
        </p:txBody>
      </p:sp>
      <p:sp>
        <p:nvSpPr>
          <p:cNvPr id="292884" name="Rectangle 20"/>
          <p:cNvSpPr>
            <a:spLocks noChangeArrowheads="1"/>
          </p:cNvSpPr>
          <p:nvPr/>
        </p:nvSpPr>
        <p:spPr bwMode="auto">
          <a:xfrm>
            <a:off x="801688" y="5978525"/>
            <a:ext cx="7566025" cy="519113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>
                <a:solidFill>
                  <a:schemeClr val="tx1"/>
                </a:solidFill>
              </a:rPr>
              <a:t>rxn. is spontaneous as written (i.e., left to right)</a:t>
            </a:r>
            <a:endParaRPr lang="en-US" baseline="-2500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928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928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928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928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928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928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928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928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928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2928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29288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2928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2928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928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928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928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928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928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928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5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8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52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9288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928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928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500"/>
                            </p:stCondLst>
                            <p:childTnLst>
                              <p:par>
                                <p:cTn id="5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292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2928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928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928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2866" grpId="0" animBg="1"/>
      <p:bldP spid="292872" grpId="0"/>
      <p:bldP spid="292873" grpId="0"/>
      <p:bldP spid="292874" grpId="0"/>
      <p:bldP spid="292880" grpId="0"/>
      <p:bldP spid="292881" grpId="0"/>
      <p:bldP spid="292882" grpId="0"/>
      <p:bldP spid="292883" grpId="0"/>
      <p:bldP spid="29288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2"/>
          <p:cNvPicPr>
            <a:picLocks noChangeAspect="1" noChangeArrowheads="1"/>
          </p:cNvPicPr>
          <p:nvPr/>
        </p:nvPicPr>
        <p:blipFill>
          <a:blip r:embed="rId2" cstate="print"/>
          <a:srcRect t="7901"/>
          <a:stretch>
            <a:fillRect/>
          </a:stretch>
        </p:blipFill>
        <p:spPr bwMode="auto">
          <a:xfrm>
            <a:off x="7096839" y="109181"/>
            <a:ext cx="1842448" cy="25453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4578" name="Rectangle 5"/>
          <p:cNvSpPr>
            <a:spLocks noChangeArrowheads="1"/>
          </p:cNvSpPr>
          <p:nvPr/>
        </p:nvSpPr>
        <p:spPr bwMode="auto">
          <a:xfrm>
            <a:off x="2019300" y="236538"/>
            <a:ext cx="5327650" cy="519112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 b="1"/>
              <a:t>Free Energy and Temperature</a:t>
            </a:r>
            <a:r>
              <a:rPr lang="en-US"/>
              <a:t> </a:t>
            </a:r>
          </a:p>
        </p:txBody>
      </p:sp>
      <p:sp>
        <p:nvSpPr>
          <p:cNvPr id="24579" name="Rectangle 6"/>
          <p:cNvSpPr>
            <a:spLocks noChangeArrowheads="1"/>
          </p:cNvSpPr>
          <p:nvPr/>
        </p:nvSpPr>
        <p:spPr bwMode="auto">
          <a:xfrm>
            <a:off x="527050" y="906463"/>
            <a:ext cx="5368925" cy="946150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/>
              <a:t>From </a:t>
            </a:r>
            <a:r>
              <a:rPr lang="en-US">
                <a:latin typeface="Symbol" pitchFamily="18" charset="2"/>
              </a:rPr>
              <a:t>D</a:t>
            </a:r>
            <a:r>
              <a:rPr lang="en-US"/>
              <a:t>G = </a:t>
            </a:r>
            <a:r>
              <a:rPr lang="en-US">
                <a:latin typeface="Symbol" pitchFamily="18" charset="2"/>
              </a:rPr>
              <a:t>D</a:t>
            </a:r>
            <a:r>
              <a:rPr lang="en-US"/>
              <a:t>H – T</a:t>
            </a:r>
            <a:r>
              <a:rPr lang="en-US">
                <a:latin typeface="Symbol" pitchFamily="18" charset="2"/>
              </a:rPr>
              <a:t>D</a:t>
            </a:r>
            <a:r>
              <a:rPr lang="en-US"/>
              <a:t>S, we see</a:t>
            </a:r>
          </a:p>
          <a:p>
            <a:pPr algn="l"/>
            <a:r>
              <a:rPr lang="en-US"/>
              <a:t>that </a:t>
            </a:r>
            <a:r>
              <a:rPr lang="en-US">
                <a:latin typeface="Symbol" pitchFamily="18" charset="2"/>
              </a:rPr>
              <a:t>D</a:t>
            </a:r>
            <a:r>
              <a:rPr lang="en-US"/>
              <a:t>G varies with temperature. </a:t>
            </a:r>
          </a:p>
        </p:txBody>
      </p:sp>
      <p:sp>
        <p:nvSpPr>
          <p:cNvPr id="293895" name="Rectangle 7"/>
          <p:cNvSpPr>
            <a:spLocks noChangeArrowheads="1"/>
          </p:cNvSpPr>
          <p:nvPr/>
        </p:nvSpPr>
        <p:spPr bwMode="auto">
          <a:xfrm>
            <a:off x="1138238" y="1974850"/>
            <a:ext cx="4222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/>
              <a:t>--</a:t>
            </a:r>
          </a:p>
        </p:txBody>
      </p:sp>
      <p:sp>
        <p:nvSpPr>
          <p:cNvPr id="293896" name="Rectangle 8"/>
          <p:cNvSpPr>
            <a:spLocks noChangeArrowheads="1"/>
          </p:cNvSpPr>
          <p:nvPr/>
        </p:nvSpPr>
        <p:spPr bwMode="auto">
          <a:xfrm>
            <a:off x="1541463" y="1974850"/>
            <a:ext cx="501173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>
                <a:solidFill>
                  <a:schemeClr val="tx1"/>
                </a:solidFill>
              </a:rPr>
              <a:t>When T changes, so does </a:t>
            </a:r>
            <a:r>
              <a:rPr lang="en-US">
                <a:solidFill>
                  <a:schemeClr val="tx1"/>
                </a:solidFill>
                <a:latin typeface="Symbol" pitchFamily="18" charset="2"/>
              </a:rPr>
              <a:t>D</a:t>
            </a:r>
            <a:r>
              <a:rPr lang="en-US">
                <a:solidFill>
                  <a:schemeClr val="tx1"/>
                </a:solidFill>
              </a:rPr>
              <a:t>G.</a:t>
            </a:r>
          </a:p>
        </p:txBody>
      </p:sp>
      <p:sp>
        <p:nvSpPr>
          <p:cNvPr id="293897" name="Rectangle 9"/>
          <p:cNvSpPr>
            <a:spLocks noChangeArrowheads="1"/>
          </p:cNvSpPr>
          <p:nvPr/>
        </p:nvSpPr>
        <p:spPr bwMode="auto">
          <a:xfrm>
            <a:off x="1133475" y="2667000"/>
            <a:ext cx="7367588" cy="519113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/>
              <a:t>-- </a:t>
            </a:r>
            <a:r>
              <a:rPr lang="en-US">
                <a:latin typeface="Symbol" pitchFamily="18" charset="2"/>
              </a:rPr>
              <a:t>D</a:t>
            </a:r>
            <a:r>
              <a:rPr lang="en-US"/>
              <a:t>H and </a:t>
            </a:r>
            <a:r>
              <a:rPr lang="en-US">
                <a:latin typeface="Symbol" pitchFamily="18" charset="2"/>
              </a:rPr>
              <a:t>D</a:t>
            </a:r>
            <a:r>
              <a:rPr lang="en-US"/>
              <a:t>S change little with temperature.</a:t>
            </a:r>
          </a:p>
        </p:txBody>
      </p:sp>
      <p:sp>
        <p:nvSpPr>
          <p:cNvPr id="293898" name="Rectangle 10"/>
          <p:cNvSpPr>
            <a:spLocks noChangeArrowheads="1"/>
          </p:cNvSpPr>
          <p:nvPr/>
        </p:nvSpPr>
        <p:spPr bwMode="auto">
          <a:xfrm>
            <a:off x="663575" y="3284538"/>
            <a:ext cx="7885113" cy="1190625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/>
              <a:t>EX.      (a) Calculate </a:t>
            </a:r>
            <a:r>
              <a:rPr lang="en-US">
                <a:latin typeface="Symbol" pitchFamily="18" charset="2"/>
              </a:rPr>
              <a:t>D</a:t>
            </a:r>
            <a:r>
              <a:rPr lang="en-US"/>
              <a:t>H</a:t>
            </a:r>
            <a:r>
              <a:rPr lang="en-US" baseline="30000"/>
              <a:t>o</a:t>
            </a:r>
            <a:r>
              <a:rPr lang="en-US"/>
              <a:t>, </a:t>
            </a:r>
            <a:r>
              <a:rPr lang="en-US">
                <a:latin typeface="Symbol" pitchFamily="18" charset="2"/>
              </a:rPr>
              <a:t>D</a:t>
            </a:r>
            <a:r>
              <a:rPr lang="en-US"/>
              <a:t>G</a:t>
            </a:r>
            <a:r>
              <a:rPr lang="en-US" baseline="30000"/>
              <a:t>o</a:t>
            </a:r>
            <a:r>
              <a:rPr lang="en-US"/>
              <a:t>, and </a:t>
            </a:r>
            <a:r>
              <a:rPr lang="en-US">
                <a:latin typeface="Symbol" pitchFamily="18" charset="2"/>
              </a:rPr>
              <a:t>D</a:t>
            </a:r>
            <a:r>
              <a:rPr lang="en-US"/>
              <a:t>S</a:t>
            </a:r>
            <a:r>
              <a:rPr lang="en-US" baseline="30000"/>
              <a:t>o</a:t>
            </a:r>
            <a:r>
              <a:rPr lang="en-US"/>
              <a:t> for…</a:t>
            </a:r>
          </a:p>
          <a:p>
            <a:pPr algn="l"/>
            <a:endParaRPr lang="en-US" sz="1600"/>
          </a:p>
          <a:p>
            <a:pPr algn="l"/>
            <a:r>
              <a:rPr lang="en-US"/>
              <a:t>	   		2 NO(g)  +  O</a:t>
            </a:r>
            <a:r>
              <a:rPr lang="en-US" baseline="-25000"/>
              <a:t>2</a:t>
            </a:r>
            <a:r>
              <a:rPr lang="en-US"/>
              <a:t>(g)  </a:t>
            </a:r>
            <a:r>
              <a:rPr lang="en-US">
                <a:sym typeface="Wingdings" pitchFamily="2" charset="2"/>
              </a:rPr>
              <a:t></a:t>
            </a:r>
            <a:r>
              <a:rPr lang="en-US"/>
              <a:t>  </a:t>
            </a:r>
            <a:r>
              <a:rPr lang="en-US">
                <a:sym typeface="Wingdings" pitchFamily="2" charset="2"/>
              </a:rPr>
              <a:t>2 NO</a:t>
            </a:r>
            <a:r>
              <a:rPr lang="en-US" baseline="-25000">
                <a:sym typeface="Wingdings" pitchFamily="2" charset="2"/>
              </a:rPr>
              <a:t>2</a:t>
            </a:r>
            <a:r>
              <a:rPr lang="en-US">
                <a:sym typeface="Wingdings" pitchFamily="2" charset="2"/>
              </a:rPr>
              <a:t>(g) </a:t>
            </a:r>
          </a:p>
        </p:txBody>
      </p:sp>
      <p:sp>
        <p:nvSpPr>
          <p:cNvPr id="293900" name="Rectangle 12"/>
          <p:cNvSpPr>
            <a:spLocks noChangeArrowheads="1"/>
          </p:cNvSpPr>
          <p:nvPr/>
        </p:nvSpPr>
        <p:spPr bwMode="auto">
          <a:xfrm>
            <a:off x="3705225" y="4699000"/>
            <a:ext cx="8778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90.3</a:t>
            </a:r>
          </a:p>
        </p:txBody>
      </p:sp>
      <p:sp>
        <p:nvSpPr>
          <p:cNvPr id="293901" name="Rectangle 13"/>
          <p:cNvSpPr>
            <a:spLocks noChangeArrowheads="1"/>
          </p:cNvSpPr>
          <p:nvPr/>
        </p:nvSpPr>
        <p:spPr bwMode="auto">
          <a:xfrm>
            <a:off x="5589588" y="4699000"/>
            <a:ext cx="38258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293902" name="Rectangle 14"/>
          <p:cNvSpPr>
            <a:spLocks noChangeArrowheads="1"/>
          </p:cNvSpPr>
          <p:nvPr/>
        </p:nvSpPr>
        <p:spPr bwMode="auto">
          <a:xfrm>
            <a:off x="7251700" y="4699000"/>
            <a:ext cx="8778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33.2</a:t>
            </a:r>
          </a:p>
        </p:txBody>
      </p:sp>
      <p:sp>
        <p:nvSpPr>
          <p:cNvPr id="293904" name="Rectangle 16"/>
          <p:cNvSpPr>
            <a:spLocks noChangeArrowheads="1"/>
          </p:cNvSpPr>
          <p:nvPr/>
        </p:nvSpPr>
        <p:spPr bwMode="auto">
          <a:xfrm>
            <a:off x="3705225" y="5256213"/>
            <a:ext cx="8778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86.7</a:t>
            </a:r>
          </a:p>
        </p:txBody>
      </p:sp>
      <p:sp>
        <p:nvSpPr>
          <p:cNvPr id="293905" name="Rectangle 17"/>
          <p:cNvSpPr>
            <a:spLocks noChangeArrowheads="1"/>
          </p:cNvSpPr>
          <p:nvPr/>
        </p:nvSpPr>
        <p:spPr bwMode="auto">
          <a:xfrm>
            <a:off x="5589588" y="5256213"/>
            <a:ext cx="38258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293906" name="Rectangle 18"/>
          <p:cNvSpPr>
            <a:spLocks noChangeArrowheads="1"/>
          </p:cNvSpPr>
          <p:nvPr/>
        </p:nvSpPr>
        <p:spPr bwMode="auto">
          <a:xfrm>
            <a:off x="7251700" y="5256213"/>
            <a:ext cx="8778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51.8</a:t>
            </a:r>
          </a:p>
        </p:txBody>
      </p:sp>
      <p:sp>
        <p:nvSpPr>
          <p:cNvPr id="293908" name="Rectangle 20"/>
          <p:cNvSpPr>
            <a:spLocks noChangeArrowheads="1"/>
          </p:cNvSpPr>
          <p:nvPr/>
        </p:nvSpPr>
        <p:spPr bwMode="auto">
          <a:xfrm>
            <a:off x="3606800" y="5824538"/>
            <a:ext cx="10763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210.7</a:t>
            </a:r>
          </a:p>
        </p:txBody>
      </p:sp>
      <p:sp>
        <p:nvSpPr>
          <p:cNvPr id="293909" name="Rectangle 21"/>
          <p:cNvSpPr>
            <a:spLocks noChangeArrowheads="1"/>
          </p:cNvSpPr>
          <p:nvPr/>
        </p:nvSpPr>
        <p:spPr bwMode="auto">
          <a:xfrm>
            <a:off x="5390366" y="5824538"/>
            <a:ext cx="78579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205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93910" name="Rectangle 22"/>
          <p:cNvSpPr>
            <a:spLocks noChangeArrowheads="1"/>
          </p:cNvSpPr>
          <p:nvPr/>
        </p:nvSpPr>
        <p:spPr bwMode="auto">
          <a:xfrm>
            <a:off x="7298541" y="5824538"/>
            <a:ext cx="78579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240</a:t>
            </a:r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2" name="Group 32"/>
          <p:cNvGrpSpPr>
            <a:grpSpLocks/>
          </p:cNvGrpSpPr>
          <p:nvPr/>
        </p:nvGrpSpPr>
        <p:grpSpPr bwMode="auto">
          <a:xfrm>
            <a:off x="736600" y="4683125"/>
            <a:ext cx="7815263" cy="1660525"/>
            <a:chOff x="464" y="2950"/>
            <a:chExt cx="4923" cy="1046"/>
          </a:xfrm>
        </p:grpSpPr>
        <p:sp>
          <p:nvSpPr>
            <p:cNvPr id="24595" name="Rectangle 15"/>
            <p:cNvSpPr>
              <a:spLocks noChangeArrowheads="1"/>
            </p:cNvSpPr>
            <p:nvPr/>
          </p:nvSpPr>
          <p:spPr bwMode="auto">
            <a:xfrm>
              <a:off x="512" y="2960"/>
              <a:ext cx="1402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n-US">
                  <a:solidFill>
                    <a:schemeClr val="tx1"/>
                  </a:solidFill>
                  <a:latin typeface="Symbol" pitchFamily="18" charset="2"/>
                </a:rPr>
                <a:t>D</a:t>
              </a:r>
              <a:r>
                <a:rPr lang="en-US">
                  <a:solidFill>
                    <a:schemeClr val="tx1"/>
                  </a:solidFill>
                </a:rPr>
                <a:t>H</a:t>
              </a:r>
              <a:r>
                <a:rPr lang="en-US" baseline="-25000">
                  <a:solidFill>
                    <a:schemeClr val="tx1"/>
                  </a:solidFill>
                </a:rPr>
                <a:t>f</a:t>
              </a:r>
              <a:r>
                <a:rPr lang="en-US" baseline="30000">
                  <a:solidFill>
                    <a:schemeClr val="tx1"/>
                  </a:solidFill>
                </a:rPr>
                <a:t>o</a:t>
              </a:r>
              <a:r>
                <a:rPr lang="en-US">
                  <a:solidFill>
                    <a:schemeClr val="tx1"/>
                  </a:solidFill>
                </a:rPr>
                <a:t> (kJ/mol)</a:t>
              </a:r>
              <a:endParaRPr lang="en-US" baseline="30000">
                <a:solidFill>
                  <a:schemeClr val="tx1"/>
                </a:solidFill>
              </a:endParaRPr>
            </a:p>
          </p:txBody>
        </p:sp>
        <p:sp>
          <p:nvSpPr>
            <p:cNvPr id="24596" name="Rectangle 19"/>
            <p:cNvSpPr>
              <a:spLocks noChangeArrowheads="1"/>
            </p:cNvSpPr>
            <p:nvPr/>
          </p:nvSpPr>
          <p:spPr bwMode="auto">
            <a:xfrm>
              <a:off x="512" y="3311"/>
              <a:ext cx="1414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n-US">
                  <a:solidFill>
                    <a:schemeClr val="tx1"/>
                  </a:solidFill>
                  <a:latin typeface="Symbol" pitchFamily="18" charset="2"/>
                </a:rPr>
                <a:t>D</a:t>
              </a:r>
              <a:r>
                <a:rPr lang="en-US">
                  <a:solidFill>
                    <a:schemeClr val="tx1"/>
                  </a:solidFill>
                </a:rPr>
                <a:t>G</a:t>
              </a:r>
              <a:r>
                <a:rPr lang="en-US" baseline="-25000">
                  <a:solidFill>
                    <a:schemeClr val="tx1"/>
                  </a:solidFill>
                </a:rPr>
                <a:t>f</a:t>
              </a:r>
              <a:r>
                <a:rPr lang="en-US" baseline="30000">
                  <a:solidFill>
                    <a:schemeClr val="tx1"/>
                  </a:solidFill>
                </a:rPr>
                <a:t>o</a:t>
              </a:r>
              <a:r>
                <a:rPr lang="en-US">
                  <a:solidFill>
                    <a:schemeClr val="tx1"/>
                  </a:solidFill>
                </a:rPr>
                <a:t> (kJ/mol)</a:t>
              </a:r>
              <a:endParaRPr lang="en-US" baseline="30000">
                <a:solidFill>
                  <a:schemeClr val="tx1"/>
                </a:solidFill>
              </a:endParaRPr>
            </a:p>
          </p:txBody>
        </p:sp>
        <p:sp>
          <p:nvSpPr>
            <p:cNvPr id="24597" name="Rectangle 23"/>
            <p:cNvSpPr>
              <a:spLocks noChangeArrowheads="1"/>
            </p:cNvSpPr>
            <p:nvPr/>
          </p:nvSpPr>
          <p:spPr bwMode="auto">
            <a:xfrm>
              <a:off x="617" y="3669"/>
              <a:ext cx="1322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n-US">
                  <a:solidFill>
                    <a:schemeClr val="tx1"/>
                  </a:solidFill>
                </a:rPr>
                <a:t>S</a:t>
              </a:r>
              <a:r>
                <a:rPr lang="en-US" baseline="30000">
                  <a:solidFill>
                    <a:schemeClr val="tx1"/>
                  </a:solidFill>
                </a:rPr>
                <a:t>o</a:t>
              </a:r>
              <a:r>
                <a:rPr lang="en-US">
                  <a:solidFill>
                    <a:schemeClr val="tx1"/>
                  </a:solidFill>
                </a:rPr>
                <a:t> (J/mol-K)</a:t>
              </a:r>
              <a:endParaRPr lang="en-US" baseline="30000">
                <a:solidFill>
                  <a:schemeClr val="tx1"/>
                </a:solidFill>
              </a:endParaRPr>
            </a:p>
          </p:txBody>
        </p:sp>
        <p:sp>
          <p:nvSpPr>
            <p:cNvPr id="24598" name="Rectangle 24"/>
            <p:cNvSpPr>
              <a:spLocks noChangeArrowheads="1"/>
            </p:cNvSpPr>
            <p:nvPr/>
          </p:nvSpPr>
          <p:spPr bwMode="auto">
            <a:xfrm>
              <a:off x="464" y="2950"/>
              <a:ext cx="4923" cy="1046"/>
            </a:xfrm>
            <a:prstGeom prst="rect">
              <a:avLst/>
            </a:prstGeom>
            <a:noFill/>
            <a:ln w="1905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24599" name="Rectangle 25"/>
            <p:cNvSpPr>
              <a:spLocks noChangeArrowheads="1"/>
            </p:cNvSpPr>
            <p:nvPr/>
          </p:nvSpPr>
          <p:spPr bwMode="auto">
            <a:xfrm>
              <a:off x="465" y="3301"/>
              <a:ext cx="4922" cy="351"/>
            </a:xfrm>
            <a:prstGeom prst="rect">
              <a:avLst/>
            </a:prstGeom>
            <a:noFill/>
            <a:ln w="1905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24600" name="Rectangle 26"/>
            <p:cNvSpPr>
              <a:spLocks noChangeArrowheads="1"/>
            </p:cNvSpPr>
            <p:nvPr/>
          </p:nvSpPr>
          <p:spPr bwMode="auto">
            <a:xfrm>
              <a:off x="2093" y="2950"/>
              <a:ext cx="1032" cy="1046"/>
            </a:xfrm>
            <a:prstGeom prst="rect">
              <a:avLst/>
            </a:prstGeom>
            <a:noFill/>
            <a:ln w="1905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24601" name="Rectangle 27"/>
            <p:cNvSpPr>
              <a:spLocks noChangeArrowheads="1"/>
            </p:cNvSpPr>
            <p:nvPr/>
          </p:nvSpPr>
          <p:spPr bwMode="auto">
            <a:xfrm>
              <a:off x="3126" y="2950"/>
              <a:ext cx="1081" cy="1046"/>
            </a:xfrm>
            <a:prstGeom prst="rect">
              <a:avLst/>
            </a:prstGeom>
            <a:noFill/>
            <a:ln w="1905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938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938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938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938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938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2938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8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9389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9389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938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8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9389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9389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938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939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939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939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2939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939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939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2939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939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939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2939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939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939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2939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939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939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2939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939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939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2939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939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939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2939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2939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2939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2939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2939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2939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3895" grpId="0"/>
      <p:bldP spid="293896" grpId="0"/>
      <p:bldP spid="293897" grpId="0"/>
      <p:bldP spid="293898" grpId="0"/>
      <p:bldP spid="293900" grpId="0"/>
      <p:bldP spid="293901" grpId="0"/>
      <p:bldP spid="293902" grpId="0"/>
      <p:bldP spid="293904" grpId="0"/>
      <p:bldP spid="293905" grpId="0"/>
      <p:bldP spid="293906" grpId="0"/>
      <p:bldP spid="293908" grpId="0"/>
      <p:bldP spid="293909" grpId="0"/>
      <p:bldP spid="2939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932" name="Rectangle 20"/>
          <p:cNvSpPr>
            <a:spLocks noChangeArrowheads="1"/>
          </p:cNvSpPr>
          <p:nvPr/>
        </p:nvSpPr>
        <p:spPr bwMode="auto">
          <a:xfrm>
            <a:off x="1922463" y="5243513"/>
            <a:ext cx="1849437" cy="544512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94933" name="Rectangle 21"/>
          <p:cNvSpPr>
            <a:spLocks noChangeArrowheads="1"/>
          </p:cNvSpPr>
          <p:nvPr/>
        </p:nvSpPr>
        <p:spPr bwMode="auto">
          <a:xfrm>
            <a:off x="1933575" y="6045200"/>
            <a:ext cx="1660525" cy="544513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94914" name="Rectangle 2"/>
          <p:cNvSpPr>
            <a:spLocks noChangeArrowheads="1"/>
          </p:cNvSpPr>
          <p:nvPr/>
        </p:nvSpPr>
        <p:spPr bwMode="auto">
          <a:xfrm>
            <a:off x="5986463" y="298450"/>
            <a:ext cx="2806700" cy="544513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94925" name="Rectangle 13"/>
          <p:cNvSpPr>
            <a:spLocks noChangeArrowheads="1"/>
          </p:cNvSpPr>
          <p:nvPr/>
        </p:nvSpPr>
        <p:spPr bwMode="auto">
          <a:xfrm>
            <a:off x="5975350" y="1257300"/>
            <a:ext cx="2630488" cy="544513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94926" name="Rectangle 14"/>
          <p:cNvSpPr>
            <a:spLocks noChangeArrowheads="1"/>
          </p:cNvSpPr>
          <p:nvPr/>
        </p:nvSpPr>
        <p:spPr bwMode="auto">
          <a:xfrm>
            <a:off x="5976938" y="2193925"/>
            <a:ext cx="2987675" cy="544513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5607" name="Rectangle 6"/>
          <p:cNvSpPr>
            <a:spLocks noChangeArrowheads="1"/>
          </p:cNvSpPr>
          <p:nvPr/>
        </p:nvSpPr>
        <p:spPr bwMode="auto">
          <a:xfrm>
            <a:off x="1862138" y="285750"/>
            <a:ext cx="4186237" cy="523875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>
                <a:solidFill>
                  <a:schemeClr val="tx1"/>
                </a:solidFill>
                <a:latin typeface="Symbol" pitchFamily="18" charset="2"/>
              </a:rPr>
              <a:t>D</a:t>
            </a:r>
            <a:r>
              <a:rPr lang="en-US">
                <a:solidFill>
                  <a:schemeClr val="tx1"/>
                </a:solidFill>
              </a:rPr>
              <a:t>H</a:t>
            </a:r>
            <a:r>
              <a:rPr lang="en-US" baseline="30000">
                <a:solidFill>
                  <a:schemeClr val="tx1"/>
                </a:solidFill>
              </a:rPr>
              <a:t>o</a:t>
            </a:r>
            <a:r>
              <a:rPr lang="en-US">
                <a:solidFill>
                  <a:schemeClr val="tx1"/>
                </a:solidFill>
              </a:rPr>
              <a:t> = 2(33.2) – [2(90.3)]</a:t>
            </a:r>
            <a:endParaRPr lang="en-US" baseline="-25000">
              <a:solidFill>
                <a:schemeClr val="tx1"/>
              </a:solidFill>
            </a:endParaRPr>
          </a:p>
        </p:txBody>
      </p:sp>
      <p:sp>
        <p:nvSpPr>
          <p:cNvPr id="294919" name="Rectangle 7"/>
          <p:cNvSpPr>
            <a:spLocks noChangeArrowheads="1"/>
          </p:cNvSpPr>
          <p:nvPr/>
        </p:nvSpPr>
        <p:spPr bwMode="auto">
          <a:xfrm>
            <a:off x="1827213" y="1227138"/>
            <a:ext cx="4205287" cy="522287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>
                <a:solidFill>
                  <a:schemeClr val="tx1"/>
                </a:solidFill>
                <a:latin typeface="Symbol" pitchFamily="18" charset="2"/>
              </a:rPr>
              <a:t>D</a:t>
            </a:r>
            <a:r>
              <a:rPr lang="en-US">
                <a:solidFill>
                  <a:schemeClr val="tx1"/>
                </a:solidFill>
              </a:rPr>
              <a:t>G</a:t>
            </a:r>
            <a:r>
              <a:rPr lang="en-US" baseline="30000">
                <a:solidFill>
                  <a:schemeClr val="tx1"/>
                </a:solidFill>
              </a:rPr>
              <a:t>o</a:t>
            </a:r>
            <a:r>
              <a:rPr lang="en-US">
                <a:solidFill>
                  <a:schemeClr val="tx1"/>
                </a:solidFill>
              </a:rPr>
              <a:t> = 2(51.8) – [2(86.7)]</a:t>
            </a:r>
            <a:endParaRPr lang="en-US" baseline="-25000">
              <a:solidFill>
                <a:schemeClr val="tx1"/>
              </a:solidFill>
            </a:endParaRPr>
          </a:p>
        </p:txBody>
      </p:sp>
      <p:sp>
        <p:nvSpPr>
          <p:cNvPr id="294920" name="Rectangle 8"/>
          <p:cNvSpPr>
            <a:spLocks noChangeArrowheads="1"/>
          </p:cNvSpPr>
          <p:nvPr/>
        </p:nvSpPr>
        <p:spPr bwMode="auto">
          <a:xfrm>
            <a:off x="176213" y="2179638"/>
            <a:ext cx="5875337" cy="523875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>
                <a:solidFill>
                  <a:schemeClr val="tx1"/>
                </a:solidFill>
                <a:latin typeface="Symbol" pitchFamily="18" charset="2"/>
              </a:rPr>
              <a:t>D</a:t>
            </a:r>
            <a:r>
              <a:rPr lang="en-US">
                <a:solidFill>
                  <a:schemeClr val="tx1"/>
                </a:solidFill>
              </a:rPr>
              <a:t>S</a:t>
            </a:r>
            <a:r>
              <a:rPr lang="en-US" baseline="30000">
                <a:solidFill>
                  <a:schemeClr val="tx1"/>
                </a:solidFill>
              </a:rPr>
              <a:t>o</a:t>
            </a:r>
            <a:r>
              <a:rPr lang="en-US">
                <a:solidFill>
                  <a:schemeClr val="tx1"/>
                </a:solidFill>
              </a:rPr>
              <a:t> = 2(240.0) – [205.0 + 2(210.7)]</a:t>
            </a:r>
            <a:endParaRPr lang="en-US" baseline="-25000">
              <a:solidFill>
                <a:schemeClr val="tx1"/>
              </a:solidFill>
            </a:endParaRPr>
          </a:p>
        </p:txBody>
      </p:sp>
      <p:sp>
        <p:nvSpPr>
          <p:cNvPr id="294922" name="Rectangle 10"/>
          <p:cNvSpPr>
            <a:spLocks noChangeArrowheads="1"/>
          </p:cNvSpPr>
          <p:nvPr/>
        </p:nvSpPr>
        <p:spPr bwMode="auto">
          <a:xfrm>
            <a:off x="6019800" y="322263"/>
            <a:ext cx="2743200" cy="519112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>
                <a:solidFill>
                  <a:schemeClr val="tx1"/>
                </a:solidFill>
                <a:latin typeface="Symbol" pitchFamily="18" charset="2"/>
              </a:rPr>
              <a:t>D</a:t>
            </a:r>
            <a:r>
              <a:rPr lang="en-US">
                <a:solidFill>
                  <a:schemeClr val="tx1"/>
                </a:solidFill>
              </a:rPr>
              <a:t>H</a:t>
            </a:r>
            <a:r>
              <a:rPr lang="en-US" baseline="30000">
                <a:solidFill>
                  <a:schemeClr val="tx1"/>
                </a:solidFill>
              </a:rPr>
              <a:t>o</a:t>
            </a:r>
            <a:r>
              <a:rPr lang="en-US">
                <a:solidFill>
                  <a:schemeClr val="tx1"/>
                </a:solidFill>
              </a:rPr>
              <a:t> = –114.2 kJ</a:t>
            </a:r>
            <a:endParaRPr lang="en-US" baseline="-25000">
              <a:solidFill>
                <a:schemeClr val="tx1"/>
              </a:solidFill>
            </a:endParaRPr>
          </a:p>
        </p:txBody>
      </p:sp>
      <p:sp>
        <p:nvSpPr>
          <p:cNvPr id="294923" name="Rectangle 11"/>
          <p:cNvSpPr>
            <a:spLocks noChangeArrowheads="1"/>
          </p:cNvSpPr>
          <p:nvPr/>
        </p:nvSpPr>
        <p:spPr bwMode="auto">
          <a:xfrm>
            <a:off x="6010275" y="1266825"/>
            <a:ext cx="2563813" cy="519113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>
                <a:solidFill>
                  <a:schemeClr val="tx1"/>
                </a:solidFill>
                <a:latin typeface="Symbol" pitchFamily="18" charset="2"/>
              </a:rPr>
              <a:t>D</a:t>
            </a:r>
            <a:r>
              <a:rPr lang="en-US">
                <a:solidFill>
                  <a:schemeClr val="tx1"/>
                </a:solidFill>
              </a:rPr>
              <a:t>G</a:t>
            </a:r>
            <a:r>
              <a:rPr lang="en-US" baseline="30000">
                <a:solidFill>
                  <a:schemeClr val="tx1"/>
                </a:solidFill>
              </a:rPr>
              <a:t>o</a:t>
            </a:r>
            <a:r>
              <a:rPr lang="en-US">
                <a:solidFill>
                  <a:schemeClr val="tx1"/>
                </a:solidFill>
              </a:rPr>
              <a:t> = –69.8 kJ</a:t>
            </a:r>
            <a:endParaRPr lang="en-US" baseline="-25000">
              <a:solidFill>
                <a:schemeClr val="tx1"/>
              </a:solidFill>
            </a:endParaRPr>
          </a:p>
        </p:txBody>
      </p:sp>
      <p:sp>
        <p:nvSpPr>
          <p:cNvPr id="294924" name="Rectangle 12"/>
          <p:cNvSpPr>
            <a:spLocks noChangeArrowheads="1"/>
          </p:cNvSpPr>
          <p:nvPr/>
        </p:nvSpPr>
        <p:spPr bwMode="auto">
          <a:xfrm>
            <a:off x="6026150" y="2184400"/>
            <a:ext cx="2879725" cy="519113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>
                <a:solidFill>
                  <a:schemeClr val="tx1"/>
                </a:solidFill>
                <a:latin typeface="Symbol" pitchFamily="18" charset="2"/>
              </a:rPr>
              <a:t>D</a:t>
            </a:r>
            <a:r>
              <a:rPr lang="en-US">
                <a:solidFill>
                  <a:schemeClr val="tx1"/>
                </a:solidFill>
              </a:rPr>
              <a:t>S</a:t>
            </a:r>
            <a:r>
              <a:rPr lang="en-US" baseline="30000">
                <a:solidFill>
                  <a:schemeClr val="tx1"/>
                </a:solidFill>
              </a:rPr>
              <a:t>o</a:t>
            </a:r>
            <a:r>
              <a:rPr lang="en-US">
                <a:solidFill>
                  <a:schemeClr val="tx1"/>
                </a:solidFill>
              </a:rPr>
              <a:t> = –146.4 J/K</a:t>
            </a:r>
            <a:endParaRPr lang="en-US" baseline="-25000">
              <a:solidFill>
                <a:schemeClr val="tx1"/>
              </a:solidFill>
            </a:endParaRPr>
          </a:p>
        </p:txBody>
      </p:sp>
      <p:sp>
        <p:nvSpPr>
          <p:cNvPr id="294927" name="Rectangle 15"/>
          <p:cNvSpPr>
            <a:spLocks noChangeArrowheads="1"/>
          </p:cNvSpPr>
          <p:nvPr/>
        </p:nvSpPr>
        <p:spPr bwMode="auto">
          <a:xfrm>
            <a:off x="250825" y="3024188"/>
            <a:ext cx="4316413" cy="519112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/>
              <a:t>(b) Estimate </a:t>
            </a:r>
            <a:r>
              <a:rPr lang="en-US">
                <a:latin typeface="Symbol" pitchFamily="18" charset="2"/>
              </a:rPr>
              <a:t>D</a:t>
            </a:r>
            <a:r>
              <a:rPr lang="en-US"/>
              <a:t>G at 400 K. </a:t>
            </a:r>
          </a:p>
        </p:txBody>
      </p:sp>
      <p:sp>
        <p:nvSpPr>
          <p:cNvPr id="294928" name="Rectangle 16"/>
          <p:cNvSpPr>
            <a:spLocks noChangeArrowheads="1"/>
          </p:cNvSpPr>
          <p:nvPr/>
        </p:nvSpPr>
        <p:spPr bwMode="auto">
          <a:xfrm>
            <a:off x="792163" y="3894138"/>
            <a:ext cx="262413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>
                <a:solidFill>
                  <a:schemeClr val="tx1"/>
                </a:solidFill>
                <a:latin typeface="Symbol" pitchFamily="18" charset="2"/>
              </a:rPr>
              <a:t>D</a:t>
            </a:r>
            <a:r>
              <a:rPr lang="en-US">
                <a:solidFill>
                  <a:schemeClr val="tx1"/>
                </a:solidFill>
              </a:rPr>
              <a:t>G = </a:t>
            </a:r>
            <a:r>
              <a:rPr lang="en-US">
                <a:solidFill>
                  <a:schemeClr val="tx1"/>
                </a:solidFill>
                <a:latin typeface="Symbol" pitchFamily="18" charset="2"/>
              </a:rPr>
              <a:t>D</a:t>
            </a:r>
            <a:r>
              <a:rPr lang="en-US">
                <a:solidFill>
                  <a:schemeClr val="tx1"/>
                </a:solidFill>
              </a:rPr>
              <a:t>H – T</a:t>
            </a:r>
            <a:r>
              <a:rPr lang="en-US">
                <a:solidFill>
                  <a:schemeClr val="tx1"/>
                </a:solidFill>
                <a:latin typeface="Symbol" pitchFamily="18" charset="2"/>
              </a:rPr>
              <a:t>D</a:t>
            </a:r>
            <a:r>
              <a:rPr lang="en-US">
                <a:solidFill>
                  <a:schemeClr val="tx1"/>
                </a:solidFill>
              </a:rPr>
              <a:t>S</a:t>
            </a:r>
          </a:p>
        </p:txBody>
      </p:sp>
      <p:sp>
        <p:nvSpPr>
          <p:cNvPr id="294929" name="Rectangle 17"/>
          <p:cNvSpPr>
            <a:spLocks noChangeArrowheads="1"/>
          </p:cNvSpPr>
          <p:nvPr/>
        </p:nvSpPr>
        <p:spPr bwMode="auto">
          <a:xfrm>
            <a:off x="1392238" y="4557713"/>
            <a:ext cx="57435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>
                <a:solidFill>
                  <a:schemeClr val="tx1"/>
                </a:solidFill>
              </a:rPr>
              <a:t>= –114,200 J – [400 K(–146.4 J/K)]</a:t>
            </a:r>
          </a:p>
        </p:txBody>
      </p:sp>
      <p:sp>
        <p:nvSpPr>
          <p:cNvPr id="294930" name="Rectangle 18"/>
          <p:cNvSpPr>
            <a:spLocks noChangeArrowheads="1"/>
          </p:cNvSpPr>
          <p:nvPr/>
        </p:nvSpPr>
        <p:spPr bwMode="auto">
          <a:xfrm>
            <a:off x="1381125" y="5257800"/>
            <a:ext cx="23510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>
                <a:solidFill>
                  <a:schemeClr val="tx1"/>
                </a:solidFill>
              </a:rPr>
              <a:t>=    –55,600 J</a:t>
            </a:r>
          </a:p>
        </p:txBody>
      </p:sp>
      <p:sp>
        <p:nvSpPr>
          <p:cNvPr id="294931" name="Rectangle 19"/>
          <p:cNvSpPr>
            <a:spLocks noChangeArrowheads="1"/>
          </p:cNvSpPr>
          <p:nvPr/>
        </p:nvSpPr>
        <p:spPr bwMode="auto">
          <a:xfrm>
            <a:off x="1390650" y="6046788"/>
            <a:ext cx="213201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>
                <a:solidFill>
                  <a:schemeClr val="tx1"/>
                </a:solidFill>
              </a:rPr>
              <a:t>=    –55.6 kJ</a:t>
            </a:r>
          </a:p>
        </p:txBody>
      </p:sp>
      <p:sp>
        <p:nvSpPr>
          <p:cNvPr id="25618" name="Rectangle 17"/>
          <p:cNvSpPr>
            <a:spLocks noChangeArrowheads="1"/>
          </p:cNvSpPr>
          <p:nvPr/>
        </p:nvSpPr>
        <p:spPr bwMode="auto">
          <a:xfrm>
            <a:off x="4811713" y="3025775"/>
            <a:ext cx="3517900" cy="1385888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chemeClr val="bg1"/>
                </a:solidFill>
                <a:latin typeface="Arial Narrow" pitchFamily="34" charset="0"/>
              </a:rPr>
              <a:t>(Remember: </a:t>
            </a:r>
            <a:r>
              <a:rPr lang="en-US" b="1">
                <a:solidFill>
                  <a:schemeClr val="bg1"/>
                </a:solidFill>
                <a:latin typeface="Symbol" pitchFamily="18" charset="2"/>
              </a:rPr>
              <a:t>D</a:t>
            </a:r>
            <a:r>
              <a:rPr lang="en-US" b="1">
                <a:solidFill>
                  <a:schemeClr val="bg1"/>
                </a:solidFill>
                <a:latin typeface="Arial Narrow" pitchFamily="34" charset="0"/>
              </a:rPr>
              <a:t>H and </a:t>
            </a:r>
            <a:r>
              <a:rPr lang="en-US" b="1">
                <a:solidFill>
                  <a:schemeClr val="bg1"/>
                </a:solidFill>
                <a:latin typeface="Symbol" pitchFamily="18" charset="2"/>
              </a:rPr>
              <a:t>D</a:t>
            </a:r>
            <a:r>
              <a:rPr lang="en-US" b="1">
                <a:solidFill>
                  <a:schemeClr val="bg1"/>
                </a:solidFill>
                <a:latin typeface="Arial Narrow" pitchFamily="34" charset="0"/>
              </a:rPr>
              <a:t>S</a:t>
            </a:r>
          </a:p>
          <a:p>
            <a:r>
              <a:rPr lang="en-US" b="1">
                <a:solidFill>
                  <a:schemeClr val="bg1"/>
                </a:solidFill>
                <a:latin typeface="Arial Narrow" pitchFamily="34" charset="0"/>
              </a:rPr>
              <a:t>vary very, VERY</a:t>
            </a:r>
          </a:p>
          <a:p>
            <a:r>
              <a:rPr lang="en-US" b="1">
                <a:solidFill>
                  <a:schemeClr val="bg1"/>
                </a:solidFill>
                <a:latin typeface="Arial Narrow" pitchFamily="34" charset="0"/>
              </a:rPr>
              <a:t>little </a:t>
            </a:r>
            <a:r>
              <a:rPr lang="en-US" b="1" baseline="30000">
                <a:solidFill>
                  <a:schemeClr val="bg1"/>
                </a:solidFill>
                <a:latin typeface="Arial Narrow" pitchFamily="34" charset="0"/>
              </a:rPr>
              <a:t>w</a:t>
            </a:r>
            <a:r>
              <a:rPr lang="en-US" b="1">
                <a:solidFill>
                  <a:schemeClr val="bg1"/>
                </a:solidFill>
                <a:latin typeface="Arial Narrow" pitchFamily="34" charset="0"/>
              </a:rPr>
              <a:t>/temp.)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949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949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949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94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949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949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949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949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 tmFilter="0,0; .5, 1; 1, 1"/>
                                        <p:tgtEl>
                                          <p:spTgt spid="2949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949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949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949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2949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949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949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949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949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 tmFilter="0,0; .5, 1; 1, 1"/>
                                        <p:tgtEl>
                                          <p:spTgt spid="2949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949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949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949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000"/>
                            </p:stCondLst>
                            <p:childTnLst>
                              <p:par>
                                <p:cTn id="5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2949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9492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9492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949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6" dur="80"/>
                                        <p:tgtEl>
                                          <p:spTgt spid="256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7" dur="80"/>
                                        <p:tgtEl>
                                          <p:spTgt spid="256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80"/>
                                        <p:tgtEl>
                                          <p:spTgt spid="256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2949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2000" fill="hold"/>
                                        <p:tgtEl>
                                          <p:spTgt spid="2949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000" fill="hold"/>
                                        <p:tgtEl>
                                          <p:spTgt spid="2949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2000" fill="hold"/>
                                        <p:tgtEl>
                                          <p:spTgt spid="2949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2949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2949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2949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2949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2949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2949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1000"/>
                            </p:stCondLst>
                            <p:childTnLst>
                              <p:par>
                                <p:cTn id="9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4" dur="500"/>
                                        <p:tgtEl>
                                          <p:spTgt spid="2949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2949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2949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2949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1000"/>
                            </p:stCondLst>
                            <p:childTnLst>
                              <p:par>
                                <p:cTn id="10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5" dur="500"/>
                                        <p:tgtEl>
                                          <p:spTgt spid="2949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4932" grpId="0" animBg="1"/>
      <p:bldP spid="294933" grpId="0" animBg="1"/>
      <p:bldP spid="294914" grpId="0" animBg="1"/>
      <p:bldP spid="294925" grpId="0" animBg="1"/>
      <p:bldP spid="294926" grpId="0" animBg="1"/>
      <p:bldP spid="294919" grpId="0"/>
      <p:bldP spid="294920" grpId="0"/>
      <p:bldP spid="294922" grpId="0"/>
      <p:bldP spid="294923" grpId="0"/>
      <p:bldP spid="294924" grpId="0"/>
      <p:bldP spid="294927" grpId="0"/>
      <p:bldP spid="294928" grpId="0"/>
      <p:bldP spid="294929" grpId="0"/>
      <p:bldP spid="294930" grpId="0"/>
      <p:bldP spid="294931" grpId="0"/>
      <p:bldP spid="2561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938" name="Rectangle 2"/>
          <p:cNvSpPr>
            <a:spLocks noChangeArrowheads="1"/>
          </p:cNvSpPr>
          <p:nvPr/>
        </p:nvSpPr>
        <p:spPr bwMode="auto">
          <a:xfrm>
            <a:off x="6537325" y="5900738"/>
            <a:ext cx="2317750" cy="544512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998538" y="258763"/>
            <a:ext cx="7213600" cy="519112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/>
              <a:t>Estimate the normal boiling point of ethanol. </a:t>
            </a:r>
          </a:p>
        </p:txBody>
      </p:sp>
      <p:grpSp>
        <p:nvGrpSpPr>
          <p:cNvPr id="2" name="Group 42"/>
          <p:cNvGrpSpPr>
            <a:grpSpLocks/>
          </p:cNvGrpSpPr>
          <p:nvPr/>
        </p:nvGrpSpPr>
        <p:grpSpPr bwMode="auto">
          <a:xfrm>
            <a:off x="717550" y="974725"/>
            <a:ext cx="7851775" cy="519113"/>
            <a:chOff x="452" y="614"/>
            <a:chExt cx="4946" cy="327"/>
          </a:xfrm>
        </p:grpSpPr>
        <p:sp>
          <p:nvSpPr>
            <p:cNvPr id="2080" name="Rectangle 6"/>
            <p:cNvSpPr>
              <a:spLocks noChangeArrowheads="1"/>
            </p:cNvSpPr>
            <p:nvPr/>
          </p:nvSpPr>
          <p:spPr bwMode="auto">
            <a:xfrm>
              <a:off x="452" y="614"/>
              <a:ext cx="1447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n-US">
                  <a:solidFill>
                    <a:schemeClr val="tx1"/>
                  </a:solidFill>
                </a:rPr>
                <a:t>At the NBP…</a:t>
              </a:r>
            </a:p>
          </p:txBody>
        </p:sp>
        <p:grpSp>
          <p:nvGrpSpPr>
            <p:cNvPr id="2081" name="Group 10"/>
            <p:cNvGrpSpPr>
              <a:grpSpLocks/>
            </p:cNvGrpSpPr>
            <p:nvPr/>
          </p:nvGrpSpPr>
          <p:grpSpPr bwMode="auto">
            <a:xfrm>
              <a:off x="1815" y="614"/>
              <a:ext cx="3583" cy="327"/>
              <a:chOff x="1815" y="614"/>
              <a:chExt cx="3583" cy="327"/>
            </a:xfrm>
          </p:grpSpPr>
          <p:sp>
            <p:nvSpPr>
              <p:cNvPr id="2082" name="Rectangle 7"/>
              <p:cNvSpPr>
                <a:spLocks noChangeArrowheads="1"/>
              </p:cNvSpPr>
              <p:nvPr/>
            </p:nvSpPr>
            <p:spPr bwMode="auto">
              <a:xfrm>
                <a:off x="1815" y="614"/>
                <a:ext cx="3583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l"/>
                <a:r>
                  <a:rPr lang="en-US">
                    <a:solidFill>
                      <a:schemeClr val="tx1"/>
                    </a:solidFill>
                  </a:rPr>
                  <a:t> CH</a:t>
                </a:r>
                <a:r>
                  <a:rPr lang="en-US" baseline="-25000">
                    <a:solidFill>
                      <a:schemeClr val="tx1"/>
                    </a:solidFill>
                  </a:rPr>
                  <a:t>3</a:t>
                </a:r>
                <a:r>
                  <a:rPr lang="en-US">
                    <a:solidFill>
                      <a:schemeClr val="tx1"/>
                    </a:solidFill>
                  </a:rPr>
                  <a:t>CH</a:t>
                </a:r>
                <a:r>
                  <a:rPr lang="en-US" baseline="-25000">
                    <a:solidFill>
                      <a:schemeClr val="tx1"/>
                    </a:solidFill>
                  </a:rPr>
                  <a:t>2</a:t>
                </a:r>
                <a:r>
                  <a:rPr lang="en-US">
                    <a:solidFill>
                      <a:schemeClr val="tx1"/>
                    </a:solidFill>
                  </a:rPr>
                  <a:t>OH(l)	     CH</a:t>
                </a:r>
                <a:r>
                  <a:rPr lang="en-US" baseline="-25000">
                    <a:solidFill>
                      <a:schemeClr val="tx1"/>
                    </a:solidFill>
                  </a:rPr>
                  <a:t>3</a:t>
                </a:r>
                <a:r>
                  <a:rPr lang="en-US">
                    <a:solidFill>
                      <a:schemeClr val="tx1"/>
                    </a:solidFill>
                  </a:rPr>
                  <a:t>CH</a:t>
                </a:r>
                <a:r>
                  <a:rPr lang="en-US" baseline="-25000">
                    <a:solidFill>
                      <a:schemeClr val="tx1"/>
                    </a:solidFill>
                  </a:rPr>
                  <a:t>2</a:t>
                </a:r>
                <a:r>
                  <a:rPr lang="en-US">
                    <a:solidFill>
                      <a:schemeClr val="tx1"/>
                    </a:solidFill>
                  </a:rPr>
                  <a:t>OH(g)</a:t>
                </a:r>
              </a:p>
            </p:txBody>
          </p:sp>
          <p:sp>
            <p:nvSpPr>
              <p:cNvPr id="2083" name="Line 8"/>
              <p:cNvSpPr>
                <a:spLocks noChangeShapeType="1"/>
              </p:cNvSpPr>
              <p:nvPr/>
            </p:nvSpPr>
            <p:spPr bwMode="auto">
              <a:xfrm>
                <a:off x="3372" y="745"/>
                <a:ext cx="463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084" name="Line 9"/>
              <p:cNvSpPr>
                <a:spLocks noChangeShapeType="1"/>
              </p:cNvSpPr>
              <p:nvPr/>
            </p:nvSpPr>
            <p:spPr bwMode="auto">
              <a:xfrm>
                <a:off x="3372" y="822"/>
                <a:ext cx="463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triangle" w="lg" len="lg"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</p:grpSp>
      </p:grpSp>
      <p:sp>
        <p:nvSpPr>
          <p:cNvPr id="295947" name="Rectangle 11"/>
          <p:cNvSpPr>
            <a:spLocks noChangeArrowheads="1"/>
          </p:cNvSpPr>
          <p:nvPr/>
        </p:nvSpPr>
        <p:spPr bwMode="auto">
          <a:xfrm>
            <a:off x="2540505" y="1716772"/>
            <a:ext cx="497998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>
                <a:solidFill>
                  <a:schemeClr val="tx1"/>
                </a:solidFill>
              </a:rPr>
              <a:t>Strategy: Realize that </a:t>
            </a:r>
            <a:r>
              <a:rPr lang="en-US">
                <a:solidFill>
                  <a:schemeClr val="tx1"/>
                </a:solidFill>
                <a:latin typeface="Symbol" pitchFamily="18" charset="2"/>
              </a:rPr>
              <a:t>D</a:t>
            </a:r>
            <a:r>
              <a:rPr lang="en-US">
                <a:solidFill>
                  <a:schemeClr val="tx1"/>
                </a:solidFill>
              </a:rPr>
              <a:t>G = 0. </a:t>
            </a:r>
          </a:p>
        </p:txBody>
      </p:sp>
      <p:sp>
        <p:nvSpPr>
          <p:cNvPr id="295949" name="Rectangle 13"/>
          <p:cNvSpPr>
            <a:spLocks noChangeArrowheads="1"/>
          </p:cNvSpPr>
          <p:nvPr/>
        </p:nvSpPr>
        <p:spPr bwMode="auto">
          <a:xfrm>
            <a:off x="4034342" y="2218422"/>
            <a:ext cx="27955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>
                <a:solidFill>
                  <a:schemeClr val="tx1"/>
                </a:solidFill>
              </a:rPr>
              <a:t>Find </a:t>
            </a:r>
            <a:r>
              <a:rPr lang="en-US">
                <a:solidFill>
                  <a:schemeClr val="tx1"/>
                </a:solidFill>
                <a:latin typeface="Symbol" pitchFamily="18" charset="2"/>
              </a:rPr>
              <a:t>D</a:t>
            </a:r>
            <a:r>
              <a:rPr lang="en-US">
                <a:solidFill>
                  <a:schemeClr val="tx1"/>
                </a:solidFill>
              </a:rPr>
              <a:t>S and </a:t>
            </a:r>
            <a:r>
              <a:rPr lang="en-US">
                <a:solidFill>
                  <a:schemeClr val="tx1"/>
                </a:solidFill>
                <a:latin typeface="Symbol" pitchFamily="18" charset="2"/>
              </a:rPr>
              <a:t>D</a:t>
            </a:r>
            <a:r>
              <a:rPr lang="en-US">
                <a:solidFill>
                  <a:schemeClr val="tx1"/>
                </a:solidFill>
              </a:rPr>
              <a:t>H.</a:t>
            </a:r>
          </a:p>
        </p:txBody>
      </p:sp>
      <p:sp>
        <p:nvSpPr>
          <p:cNvPr id="295950" name="Rectangle 14"/>
          <p:cNvSpPr>
            <a:spLocks noChangeArrowheads="1"/>
          </p:cNvSpPr>
          <p:nvPr/>
        </p:nvSpPr>
        <p:spPr bwMode="auto">
          <a:xfrm>
            <a:off x="4035930" y="2708960"/>
            <a:ext cx="49180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>
                <a:solidFill>
                  <a:schemeClr val="tx1"/>
                </a:solidFill>
              </a:rPr>
              <a:t>Solve for T in </a:t>
            </a:r>
            <a:r>
              <a:rPr lang="en-US">
                <a:solidFill>
                  <a:schemeClr val="tx1"/>
                </a:solidFill>
                <a:latin typeface="Symbol" pitchFamily="18" charset="2"/>
              </a:rPr>
              <a:t>D</a:t>
            </a:r>
            <a:r>
              <a:rPr lang="en-US">
                <a:solidFill>
                  <a:schemeClr val="tx1"/>
                </a:solidFill>
              </a:rPr>
              <a:t>G = </a:t>
            </a:r>
            <a:r>
              <a:rPr lang="en-US">
                <a:solidFill>
                  <a:schemeClr val="tx1"/>
                </a:solidFill>
                <a:latin typeface="Symbol" pitchFamily="18" charset="2"/>
              </a:rPr>
              <a:t>D</a:t>
            </a:r>
            <a:r>
              <a:rPr lang="en-US">
                <a:solidFill>
                  <a:schemeClr val="tx1"/>
                </a:solidFill>
              </a:rPr>
              <a:t>H – T</a:t>
            </a:r>
            <a:r>
              <a:rPr lang="en-US">
                <a:solidFill>
                  <a:schemeClr val="tx1"/>
                </a:solidFill>
                <a:latin typeface="Symbol" pitchFamily="18" charset="2"/>
              </a:rPr>
              <a:t>D</a:t>
            </a:r>
            <a:r>
              <a:rPr lang="en-US">
                <a:solidFill>
                  <a:schemeClr val="tx1"/>
                </a:solidFill>
              </a:rPr>
              <a:t>S.</a:t>
            </a:r>
          </a:p>
        </p:txBody>
      </p:sp>
      <p:sp>
        <p:nvSpPr>
          <p:cNvPr id="295953" name="Rectangle 17"/>
          <p:cNvSpPr>
            <a:spLocks noChangeArrowheads="1"/>
          </p:cNvSpPr>
          <p:nvPr/>
        </p:nvSpPr>
        <p:spPr bwMode="auto">
          <a:xfrm>
            <a:off x="1600200" y="4408488"/>
            <a:ext cx="22256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>
                <a:solidFill>
                  <a:schemeClr val="tx1"/>
                </a:solidFill>
                <a:latin typeface="Symbol" pitchFamily="18" charset="2"/>
              </a:rPr>
              <a:t>D</a:t>
            </a:r>
            <a:r>
              <a:rPr lang="en-US">
                <a:solidFill>
                  <a:schemeClr val="tx1"/>
                </a:solidFill>
              </a:rPr>
              <a:t>H</a:t>
            </a:r>
            <a:r>
              <a:rPr lang="en-US" baseline="-25000">
                <a:solidFill>
                  <a:schemeClr val="tx1"/>
                </a:solidFill>
              </a:rPr>
              <a:t>f</a:t>
            </a:r>
            <a:r>
              <a:rPr lang="en-US" baseline="30000">
                <a:solidFill>
                  <a:schemeClr val="tx1"/>
                </a:solidFill>
              </a:rPr>
              <a:t>o</a:t>
            </a:r>
            <a:r>
              <a:rPr lang="en-US">
                <a:solidFill>
                  <a:schemeClr val="tx1"/>
                </a:solidFill>
              </a:rPr>
              <a:t> (kJ/mol)</a:t>
            </a:r>
            <a:endParaRPr lang="en-US" baseline="30000">
              <a:solidFill>
                <a:schemeClr val="tx1"/>
              </a:solidFill>
            </a:endParaRPr>
          </a:p>
        </p:txBody>
      </p:sp>
      <p:sp>
        <p:nvSpPr>
          <p:cNvPr id="295955" name="Rectangle 19"/>
          <p:cNvSpPr>
            <a:spLocks noChangeArrowheads="1"/>
          </p:cNvSpPr>
          <p:nvPr/>
        </p:nvSpPr>
        <p:spPr bwMode="auto">
          <a:xfrm>
            <a:off x="1712913" y="3771900"/>
            <a:ext cx="20986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>
                <a:solidFill>
                  <a:schemeClr val="tx1"/>
                </a:solidFill>
              </a:rPr>
              <a:t>S</a:t>
            </a:r>
            <a:r>
              <a:rPr lang="en-US" baseline="30000">
                <a:solidFill>
                  <a:schemeClr val="tx1"/>
                </a:solidFill>
              </a:rPr>
              <a:t>o</a:t>
            </a:r>
            <a:r>
              <a:rPr lang="en-US">
                <a:solidFill>
                  <a:schemeClr val="tx1"/>
                </a:solidFill>
              </a:rPr>
              <a:t> (J/mol-K)</a:t>
            </a:r>
            <a:endParaRPr lang="en-US" baseline="30000">
              <a:solidFill>
                <a:schemeClr val="tx1"/>
              </a:solidFill>
            </a:endParaRPr>
          </a:p>
        </p:txBody>
      </p:sp>
      <p:sp>
        <p:nvSpPr>
          <p:cNvPr id="295960" name="Rectangle 24"/>
          <p:cNvSpPr>
            <a:spLocks noChangeArrowheads="1"/>
          </p:cNvSpPr>
          <p:nvPr/>
        </p:nvSpPr>
        <p:spPr bwMode="auto">
          <a:xfrm>
            <a:off x="4554538" y="4408488"/>
            <a:ext cx="127476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–277.7</a:t>
            </a:r>
            <a:endParaRPr lang="en-US" baseline="30000">
              <a:solidFill>
                <a:schemeClr val="tx1"/>
              </a:solidFill>
            </a:endParaRPr>
          </a:p>
        </p:txBody>
      </p:sp>
      <p:sp>
        <p:nvSpPr>
          <p:cNvPr id="295961" name="Rectangle 25"/>
          <p:cNvSpPr>
            <a:spLocks noChangeArrowheads="1"/>
          </p:cNvSpPr>
          <p:nvPr/>
        </p:nvSpPr>
        <p:spPr bwMode="auto">
          <a:xfrm>
            <a:off x="4700588" y="3771900"/>
            <a:ext cx="10763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160.7</a:t>
            </a:r>
            <a:endParaRPr lang="en-US" baseline="30000">
              <a:solidFill>
                <a:schemeClr val="tx1"/>
              </a:solidFill>
            </a:endParaRPr>
          </a:p>
        </p:txBody>
      </p:sp>
      <p:sp>
        <p:nvSpPr>
          <p:cNvPr id="295964" name="Rectangle 28"/>
          <p:cNvSpPr>
            <a:spLocks noChangeArrowheads="1"/>
          </p:cNvSpPr>
          <p:nvPr/>
        </p:nvSpPr>
        <p:spPr bwMode="auto">
          <a:xfrm>
            <a:off x="6553200" y="4408488"/>
            <a:ext cx="127476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–235.1</a:t>
            </a:r>
            <a:endParaRPr lang="en-US" baseline="30000">
              <a:solidFill>
                <a:schemeClr val="tx1"/>
              </a:solidFill>
            </a:endParaRPr>
          </a:p>
        </p:txBody>
      </p:sp>
      <p:sp>
        <p:nvSpPr>
          <p:cNvPr id="295965" name="Rectangle 29"/>
          <p:cNvSpPr>
            <a:spLocks noChangeArrowheads="1"/>
          </p:cNvSpPr>
          <p:nvPr/>
        </p:nvSpPr>
        <p:spPr bwMode="auto">
          <a:xfrm>
            <a:off x="6700838" y="3771900"/>
            <a:ext cx="10763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282.7</a:t>
            </a:r>
            <a:endParaRPr lang="en-US" baseline="30000">
              <a:solidFill>
                <a:schemeClr val="tx1"/>
              </a:solidFill>
            </a:endParaRPr>
          </a:p>
        </p:txBody>
      </p:sp>
      <p:grpSp>
        <p:nvGrpSpPr>
          <p:cNvPr id="4" name="Group 32"/>
          <p:cNvGrpSpPr>
            <a:grpSpLocks/>
          </p:cNvGrpSpPr>
          <p:nvPr/>
        </p:nvGrpSpPr>
        <p:grpSpPr bwMode="auto">
          <a:xfrm>
            <a:off x="2135188" y="4899025"/>
            <a:ext cx="1938337" cy="663575"/>
            <a:chOff x="1185" y="3198"/>
            <a:chExt cx="1221" cy="418"/>
          </a:xfrm>
        </p:grpSpPr>
        <p:sp>
          <p:nvSpPr>
            <p:cNvPr id="2078" name="Rectangle 30"/>
            <p:cNvSpPr>
              <a:spLocks noChangeArrowheads="1"/>
            </p:cNvSpPr>
            <p:nvPr/>
          </p:nvSpPr>
          <p:spPr bwMode="auto">
            <a:xfrm>
              <a:off x="1185" y="3289"/>
              <a:ext cx="1221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n-US">
                  <a:solidFill>
                    <a:schemeClr val="tx1"/>
                  </a:solidFill>
                  <a:latin typeface="Symbol" pitchFamily="18" charset="2"/>
                </a:rPr>
                <a:t>D</a:t>
              </a:r>
              <a:r>
                <a:rPr lang="en-US">
                  <a:solidFill>
                    <a:schemeClr val="tx1"/>
                  </a:solidFill>
                </a:rPr>
                <a:t>S = </a:t>
              </a:r>
              <a:r>
                <a:rPr lang="en-US">
                  <a:solidFill>
                    <a:schemeClr val="tx1"/>
                  </a:solidFill>
                  <a:latin typeface="Symbol" pitchFamily="18" charset="2"/>
                </a:rPr>
                <a:t>D</a:t>
              </a:r>
              <a:r>
                <a:rPr lang="en-US">
                  <a:solidFill>
                    <a:schemeClr val="tx1"/>
                  </a:solidFill>
                </a:rPr>
                <a:t>S</a:t>
              </a:r>
              <a:r>
                <a:rPr lang="en-US" baseline="30000">
                  <a:solidFill>
                    <a:schemeClr val="tx1"/>
                  </a:solidFill>
                </a:rPr>
                <a:t>o</a:t>
              </a:r>
              <a:r>
                <a:rPr lang="en-US">
                  <a:solidFill>
                    <a:schemeClr val="tx1"/>
                  </a:solidFill>
                </a:rPr>
                <a:t> =</a:t>
              </a:r>
              <a:endParaRPr lang="en-US" baseline="30000">
                <a:solidFill>
                  <a:schemeClr val="tx1"/>
                </a:solidFill>
              </a:endParaRPr>
            </a:p>
          </p:txBody>
        </p:sp>
        <p:sp>
          <p:nvSpPr>
            <p:cNvPr id="2079" name="Rectangle 31"/>
            <p:cNvSpPr>
              <a:spLocks noChangeArrowheads="1"/>
            </p:cNvSpPr>
            <p:nvPr/>
          </p:nvSpPr>
          <p:spPr bwMode="auto">
            <a:xfrm>
              <a:off x="1536" y="3198"/>
              <a:ext cx="247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n-US">
                  <a:solidFill>
                    <a:schemeClr val="tx1"/>
                  </a:solidFill>
                </a:rPr>
                <a:t>~</a:t>
              </a:r>
              <a:endParaRPr lang="en-US" baseline="30000">
                <a:solidFill>
                  <a:schemeClr val="tx1"/>
                </a:solidFill>
              </a:endParaRPr>
            </a:p>
          </p:txBody>
        </p:sp>
      </p:grpSp>
      <p:grpSp>
        <p:nvGrpSpPr>
          <p:cNvPr id="5" name="Group 33"/>
          <p:cNvGrpSpPr>
            <a:grpSpLocks/>
          </p:cNvGrpSpPr>
          <p:nvPr/>
        </p:nvGrpSpPr>
        <p:grpSpPr bwMode="auto">
          <a:xfrm>
            <a:off x="5661025" y="4876800"/>
            <a:ext cx="1979613" cy="663575"/>
            <a:chOff x="1185" y="3198"/>
            <a:chExt cx="1247" cy="418"/>
          </a:xfrm>
        </p:grpSpPr>
        <p:sp>
          <p:nvSpPr>
            <p:cNvPr id="2076" name="Rectangle 34"/>
            <p:cNvSpPr>
              <a:spLocks noChangeArrowheads="1"/>
            </p:cNvSpPr>
            <p:nvPr/>
          </p:nvSpPr>
          <p:spPr bwMode="auto">
            <a:xfrm>
              <a:off x="1185" y="3289"/>
              <a:ext cx="1247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n-US">
                  <a:solidFill>
                    <a:schemeClr val="tx1"/>
                  </a:solidFill>
                  <a:latin typeface="Symbol" pitchFamily="18" charset="2"/>
                </a:rPr>
                <a:t>D</a:t>
              </a:r>
              <a:r>
                <a:rPr lang="en-US">
                  <a:solidFill>
                    <a:schemeClr val="tx1"/>
                  </a:solidFill>
                </a:rPr>
                <a:t>H = </a:t>
              </a:r>
              <a:r>
                <a:rPr lang="en-US">
                  <a:solidFill>
                    <a:schemeClr val="tx1"/>
                  </a:solidFill>
                  <a:latin typeface="Symbol" pitchFamily="18" charset="2"/>
                </a:rPr>
                <a:t>D</a:t>
              </a:r>
              <a:r>
                <a:rPr lang="en-US">
                  <a:solidFill>
                    <a:schemeClr val="tx1"/>
                  </a:solidFill>
                </a:rPr>
                <a:t>H</a:t>
              </a:r>
              <a:r>
                <a:rPr lang="en-US" baseline="30000">
                  <a:solidFill>
                    <a:schemeClr val="tx1"/>
                  </a:solidFill>
                </a:rPr>
                <a:t>o</a:t>
              </a:r>
              <a:r>
                <a:rPr lang="en-US">
                  <a:solidFill>
                    <a:schemeClr val="tx1"/>
                  </a:solidFill>
                </a:rPr>
                <a:t> =</a:t>
              </a:r>
              <a:endParaRPr lang="en-US" baseline="30000">
                <a:solidFill>
                  <a:schemeClr val="tx1"/>
                </a:solidFill>
              </a:endParaRPr>
            </a:p>
          </p:txBody>
        </p:sp>
        <p:sp>
          <p:nvSpPr>
            <p:cNvPr id="2077" name="Rectangle 35"/>
            <p:cNvSpPr>
              <a:spLocks noChangeArrowheads="1"/>
            </p:cNvSpPr>
            <p:nvPr/>
          </p:nvSpPr>
          <p:spPr bwMode="auto">
            <a:xfrm>
              <a:off x="1536" y="3198"/>
              <a:ext cx="247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n-US">
                  <a:solidFill>
                    <a:schemeClr val="tx1"/>
                  </a:solidFill>
                </a:rPr>
                <a:t>~</a:t>
              </a:r>
              <a:endParaRPr lang="en-US" baseline="30000">
                <a:solidFill>
                  <a:schemeClr val="tx1"/>
                </a:solidFill>
              </a:endParaRPr>
            </a:p>
          </p:txBody>
        </p:sp>
      </p:grpSp>
      <p:sp>
        <p:nvSpPr>
          <p:cNvPr id="295972" name="Rectangle 36"/>
          <p:cNvSpPr>
            <a:spLocks noChangeArrowheads="1"/>
          </p:cNvSpPr>
          <p:nvPr/>
        </p:nvSpPr>
        <p:spPr bwMode="auto">
          <a:xfrm>
            <a:off x="4049713" y="5043488"/>
            <a:ext cx="13906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122 J/K</a:t>
            </a:r>
            <a:endParaRPr lang="en-US" baseline="30000">
              <a:solidFill>
                <a:schemeClr val="tx1"/>
              </a:solidFill>
            </a:endParaRPr>
          </a:p>
        </p:txBody>
      </p:sp>
      <p:sp>
        <p:nvSpPr>
          <p:cNvPr id="295973" name="Rectangle 37"/>
          <p:cNvSpPr>
            <a:spLocks noChangeArrowheads="1"/>
          </p:cNvSpPr>
          <p:nvPr/>
        </p:nvSpPr>
        <p:spPr bwMode="auto">
          <a:xfrm>
            <a:off x="7589838" y="5032375"/>
            <a:ext cx="133191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>
                <a:solidFill>
                  <a:schemeClr val="tx1"/>
                </a:solidFill>
              </a:rPr>
              <a:t>42.6 kJ</a:t>
            </a:r>
            <a:endParaRPr lang="en-US" baseline="30000">
              <a:solidFill>
                <a:schemeClr val="tx1"/>
              </a:solidFill>
            </a:endParaRPr>
          </a:p>
        </p:txBody>
      </p:sp>
      <p:graphicFrame>
        <p:nvGraphicFramePr>
          <p:cNvPr id="295975" name="Object 39"/>
          <p:cNvGraphicFramePr>
            <a:graphicFrameLocks noChangeAspect="1"/>
          </p:cNvGraphicFramePr>
          <p:nvPr/>
        </p:nvGraphicFramePr>
        <p:xfrm>
          <a:off x="2976563" y="5740400"/>
          <a:ext cx="1139825" cy="865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4" name="Equation" r:id="rId3" imgW="1104840" imgH="838080" progId="Equation.3">
                  <p:embed/>
                </p:oleObj>
              </mc:Choice>
              <mc:Fallback>
                <p:oleObj name="Equation" r:id="rId3" imgW="1104840" imgH="838080" progId="Equation.3">
                  <p:embed/>
                  <p:pic>
                    <p:nvPicPr>
                      <p:cNvPr id="0" name="Object 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6563" y="5740400"/>
                        <a:ext cx="1139825" cy="865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5976" name="Object 40"/>
          <p:cNvGraphicFramePr>
            <a:graphicFrameLocks noChangeAspect="1"/>
          </p:cNvGraphicFramePr>
          <p:nvPr/>
        </p:nvGraphicFramePr>
        <p:xfrm>
          <a:off x="4232275" y="5740400"/>
          <a:ext cx="1730375" cy="865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5" name="Equation" r:id="rId5" imgW="1676160" imgH="838080" progId="Equation.3">
                  <p:embed/>
                </p:oleObj>
              </mc:Choice>
              <mc:Fallback>
                <p:oleObj name="Equation" r:id="rId5" imgW="1676160" imgH="838080" progId="Equation.3">
                  <p:embed/>
                  <p:pic>
                    <p:nvPicPr>
                      <p:cNvPr id="0" name="Object 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32275" y="5740400"/>
                        <a:ext cx="1730375" cy="865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5977" name="Rectangle 41"/>
          <p:cNvSpPr>
            <a:spLocks noChangeArrowheads="1"/>
          </p:cNvSpPr>
          <p:nvPr/>
        </p:nvSpPr>
        <p:spPr bwMode="auto">
          <a:xfrm>
            <a:off x="6075363" y="5913438"/>
            <a:ext cx="27432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=   349 K (76</a:t>
            </a:r>
            <a:r>
              <a:rPr lang="en-US" baseline="30000">
                <a:solidFill>
                  <a:schemeClr val="tx1"/>
                </a:solidFill>
              </a:rPr>
              <a:t>o</a:t>
            </a:r>
            <a:r>
              <a:rPr lang="en-US">
                <a:solidFill>
                  <a:schemeClr val="tx1"/>
                </a:solidFill>
              </a:rPr>
              <a:t>C)</a:t>
            </a:r>
            <a:endParaRPr lang="en-US" baseline="30000">
              <a:solidFill>
                <a:schemeClr val="tx1"/>
              </a:solidFill>
            </a:endParaRPr>
          </a:p>
        </p:txBody>
      </p:sp>
      <p:sp>
        <p:nvSpPr>
          <p:cNvPr id="295979" name="Rectangle 43"/>
          <p:cNvSpPr>
            <a:spLocks noChangeArrowheads="1"/>
          </p:cNvSpPr>
          <p:nvPr/>
        </p:nvSpPr>
        <p:spPr bwMode="auto">
          <a:xfrm>
            <a:off x="5067300" y="3359150"/>
            <a:ext cx="4016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b="1">
                <a:solidFill>
                  <a:schemeClr val="tx1"/>
                </a:solidFill>
              </a:rPr>
              <a:t>L</a:t>
            </a:r>
            <a:endParaRPr lang="en-US" b="1" baseline="30000">
              <a:solidFill>
                <a:schemeClr val="tx1"/>
              </a:solidFill>
            </a:endParaRPr>
          </a:p>
        </p:txBody>
      </p:sp>
      <p:sp>
        <p:nvSpPr>
          <p:cNvPr id="295980" name="Rectangle 44"/>
          <p:cNvSpPr>
            <a:spLocks noChangeArrowheads="1"/>
          </p:cNvSpPr>
          <p:nvPr/>
        </p:nvSpPr>
        <p:spPr bwMode="auto">
          <a:xfrm>
            <a:off x="7046913" y="3359150"/>
            <a:ext cx="4603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b="1">
                <a:solidFill>
                  <a:schemeClr val="tx1"/>
                </a:solidFill>
              </a:rPr>
              <a:t>G</a:t>
            </a:r>
            <a:endParaRPr lang="en-US" b="1" baseline="30000">
              <a:solidFill>
                <a:schemeClr val="tx1"/>
              </a:solidFill>
            </a:endParaRPr>
          </a:p>
        </p:txBody>
      </p:sp>
      <p:sp>
        <p:nvSpPr>
          <p:cNvPr id="295981" name="Rectangle 45"/>
          <p:cNvSpPr>
            <a:spLocks noChangeArrowheads="1"/>
          </p:cNvSpPr>
          <p:nvPr/>
        </p:nvSpPr>
        <p:spPr bwMode="auto">
          <a:xfrm>
            <a:off x="534988" y="5781675"/>
            <a:ext cx="217963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chemeClr val="tx1"/>
                </a:solidFill>
              </a:rPr>
              <a:t>From</a:t>
            </a:r>
          </a:p>
          <a:p>
            <a:r>
              <a:rPr lang="en-US" sz="2000" b="1">
                <a:solidFill>
                  <a:schemeClr val="tx1"/>
                </a:solidFill>
                <a:latin typeface="Symbol" pitchFamily="18" charset="2"/>
              </a:rPr>
              <a:t>D</a:t>
            </a:r>
            <a:r>
              <a:rPr lang="en-US" sz="2000" b="1">
                <a:solidFill>
                  <a:schemeClr val="tx1"/>
                </a:solidFill>
              </a:rPr>
              <a:t>G = </a:t>
            </a:r>
            <a:r>
              <a:rPr lang="en-US" sz="2000" b="1">
                <a:solidFill>
                  <a:schemeClr val="tx1"/>
                </a:solidFill>
                <a:latin typeface="Symbol" pitchFamily="18" charset="2"/>
              </a:rPr>
              <a:t>D</a:t>
            </a:r>
            <a:r>
              <a:rPr lang="en-US" sz="2000" b="1">
                <a:solidFill>
                  <a:schemeClr val="tx1"/>
                </a:solidFill>
              </a:rPr>
              <a:t>H – T</a:t>
            </a:r>
            <a:r>
              <a:rPr lang="en-US" sz="2000" b="1">
                <a:solidFill>
                  <a:schemeClr val="tx1"/>
                </a:solidFill>
                <a:latin typeface="Symbol" pitchFamily="18" charset="2"/>
              </a:rPr>
              <a:t>D</a:t>
            </a:r>
            <a:r>
              <a:rPr lang="en-US" sz="2000" b="1">
                <a:solidFill>
                  <a:schemeClr val="tx1"/>
                </a:solidFill>
              </a:rPr>
              <a:t>S…</a:t>
            </a:r>
          </a:p>
        </p:txBody>
      </p:sp>
      <p:grpSp>
        <p:nvGrpSpPr>
          <p:cNvPr id="6" name="Group 48"/>
          <p:cNvGrpSpPr>
            <a:grpSpLocks/>
          </p:cNvGrpSpPr>
          <p:nvPr/>
        </p:nvGrpSpPr>
        <p:grpSpPr bwMode="auto">
          <a:xfrm flipH="1">
            <a:off x="334963" y="5746750"/>
            <a:ext cx="850900" cy="798513"/>
            <a:chOff x="309" y="3641"/>
            <a:chExt cx="536" cy="503"/>
          </a:xfrm>
        </p:grpSpPr>
        <p:sp>
          <p:nvSpPr>
            <p:cNvPr id="2074" name="Line 46"/>
            <p:cNvSpPr>
              <a:spLocks noChangeShapeType="1"/>
            </p:cNvSpPr>
            <p:nvPr/>
          </p:nvSpPr>
          <p:spPr bwMode="auto">
            <a:xfrm flipV="1">
              <a:off x="309" y="3821"/>
              <a:ext cx="372" cy="32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075" name="Rectangle 47"/>
            <p:cNvSpPr>
              <a:spLocks noChangeArrowheads="1"/>
            </p:cNvSpPr>
            <p:nvPr/>
          </p:nvSpPr>
          <p:spPr bwMode="auto">
            <a:xfrm>
              <a:off x="640" y="3641"/>
              <a:ext cx="205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="1">
                  <a:solidFill>
                    <a:schemeClr val="tx1"/>
                  </a:solidFill>
                </a:rPr>
                <a:t>0</a:t>
              </a:r>
            </a:p>
          </p:txBody>
        </p:sp>
      </p:grpSp>
      <p:pic>
        <p:nvPicPr>
          <p:cNvPr id="37" name="Picture 3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18362" y="1678676"/>
            <a:ext cx="2191976" cy="19446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959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959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0" dur="1000"/>
                                        <p:tgtEl>
                                          <p:spTgt spid="2959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959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959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1000"/>
                                        <p:tgtEl>
                                          <p:spTgt spid="2959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959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959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4" dur="1000"/>
                                        <p:tgtEl>
                                          <p:spTgt spid="2959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959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959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959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959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 tmFilter="0,0; .5, 1; 1, 1"/>
                                        <p:tgtEl>
                                          <p:spTgt spid="2959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959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959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959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959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 tmFilter="0,0; .5, 1; 1, 1"/>
                                        <p:tgtEl>
                                          <p:spTgt spid="2959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959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959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959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959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 tmFilter="0,0; .5, 1; 1, 1"/>
                                        <p:tgtEl>
                                          <p:spTgt spid="2959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959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959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959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959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 tmFilter="0,0; .5, 1; 1, 1"/>
                                        <p:tgtEl>
                                          <p:spTgt spid="2959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6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6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70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9596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959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959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3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6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77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9596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959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959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3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8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6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4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9596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959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959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8" presetID="3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9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6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91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9596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959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959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2959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2959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8" dur="1000"/>
                                        <p:tgtEl>
                                          <p:spTgt spid="2959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2959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2959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2" dur="1000"/>
                                        <p:tgtEl>
                                          <p:spTgt spid="2959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2959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2959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2959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2959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1" dur="500" tmFilter="0,0; .5, 1; 1, 1"/>
                                        <p:tgtEl>
                                          <p:spTgt spid="2959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2000"/>
                                        <p:tgtEl>
                                          <p:spTgt spid="2959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2" dur="2000" fill="hold"/>
                                        <p:tgtEl>
                                          <p:spTgt spid="29597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2000" fill="hold"/>
                                        <p:tgtEl>
                                          <p:spTgt spid="2959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2000" fill="hold"/>
                                        <p:tgtEl>
                                          <p:spTgt spid="2959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2959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2959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1" dur="1000"/>
                                        <p:tgtEl>
                                          <p:spTgt spid="2959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2959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1000" fill="hold"/>
                                        <p:tgtEl>
                                          <p:spTgt spid="2959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8" dur="1000"/>
                                        <p:tgtEl>
                                          <p:spTgt spid="2959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9" fill="hold">
                            <p:stCondLst>
                              <p:cond delay="1000"/>
                            </p:stCondLst>
                            <p:childTnLst>
                              <p:par>
                                <p:cTn id="16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2" dur="500"/>
                                        <p:tgtEl>
                                          <p:spTgt spid="295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5938" grpId="0" animBg="1"/>
      <p:bldP spid="295947" grpId="0"/>
      <p:bldP spid="295949" grpId="0"/>
      <p:bldP spid="295950" grpId="0"/>
      <p:bldP spid="295953" grpId="0"/>
      <p:bldP spid="295955" grpId="0"/>
      <p:bldP spid="295960" grpId="0"/>
      <p:bldP spid="295961" grpId="0"/>
      <p:bldP spid="295964" grpId="0"/>
      <p:bldP spid="295965" grpId="0"/>
      <p:bldP spid="295972" grpId="0"/>
      <p:bldP spid="295973" grpId="0"/>
      <p:bldP spid="295977" grpId="0"/>
      <p:bldP spid="295979" grpId="0"/>
      <p:bldP spid="295980" grpId="0"/>
      <p:bldP spid="29598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3" name="Rectangle 13"/>
          <p:cNvSpPr>
            <a:spLocks noChangeArrowheads="1"/>
          </p:cNvSpPr>
          <p:nvPr/>
        </p:nvSpPr>
        <p:spPr bwMode="auto">
          <a:xfrm>
            <a:off x="471488" y="2720088"/>
            <a:ext cx="4206875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dirty="0">
                <a:solidFill>
                  <a:srgbClr val="0066FF"/>
                </a:solidFill>
              </a:rPr>
              <a:t>From </a:t>
            </a:r>
            <a:r>
              <a:rPr lang="en-US" dirty="0">
                <a:solidFill>
                  <a:srgbClr val="0066FF"/>
                </a:solidFill>
                <a:latin typeface="Symbol" pitchFamily="18" charset="2"/>
              </a:rPr>
              <a:t>D</a:t>
            </a:r>
            <a:r>
              <a:rPr lang="en-US" dirty="0">
                <a:solidFill>
                  <a:srgbClr val="0066FF"/>
                </a:solidFill>
              </a:rPr>
              <a:t>G = </a:t>
            </a:r>
            <a:r>
              <a:rPr lang="en-US" dirty="0">
                <a:solidFill>
                  <a:srgbClr val="0066FF"/>
                </a:solidFill>
                <a:latin typeface="Symbol" pitchFamily="18" charset="2"/>
              </a:rPr>
              <a:t>D</a:t>
            </a:r>
            <a:r>
              <a:rPr lang="en-US" dirty="0">
                <a:solidFill>
                  <a:srgbClr val="0066FF"/>
                </a:solidFill>
              </a:rPr>
              <a:t>H – T</a:t>
            </a:r>
            <a:r>
              <a:rPr lang="en-US" dirty="0">
                <a:solidFill>
                  <a:srgbClr val="0066FF"/>
                </a:solidFill>
                <a:latin typeface="Symbol" pitchFamily="18" charset="2"/>
              </a:rPr>
              <a:t>D</a:t>
            </a:r>
            <a:r>
              <a:rPr lang="en-US" dirty="0">
                <a:solidFill>
                  <a:srgbClr val="0066FF"/>
                </a:solidFill>
              </a:rPr>
              <a:t>S, we</a:t>
            </a:r>
          </a:p>
          <a:p>
            <a:pPr algn="l"/>
            <a:r>
              <a:rPr lang="en-US" dirty="0">
                <a:solidFill>
                  <a:srgbClr val="0066FF"/>
                </a:solidFill>
              </a:rPr>
              <a:t>see that spontaneity</a:t>
            </a:r>
          </a:p>
          <a:p>
            <a:pPr algn="l"/>
            <a:r>
              <a:rPr lang="en-US" dirty="0">
                <a:solidFill>
                  <a:srgbClr val="0066FF"/>
                </a:solidFill>
              </a:rPr>
              <a:t>(i.e., </a:t>
            </a:r>
            <a:r>
              <a:rPr lang="en-US" dirty="0">
                <a:solidFill>
                  <a:srgbClr val="0066FF"/>
                </a:solidFill>
                <a:latin typeface="Symbol" pitchFamily="18" charset="2"/>
              </a:rPr>
              <a:t>D</a:t>
            </a:r>
            <a:r>
              <a:rPr lang="en-US" dirty="0">
                <a:solidFill>
                  <a:srgbClr val="0066FF"/>
                </a:solidFill>
              </a:rPr>
              <a:t>G) depends on T.</a:t>
            </a:r>
          </a:p>
        </p:txBody>
      </p:sp>
      <p:sp>
        <p:nvSpPr>
          <p:cNvPr id="26627" name="Rectangle 30"/>
          <p:cNvSpPr>
            <a:spLocks noChangeArrowheads="1"/>
          </p:cNvSpPr>
          <p:nvPr/>
        </p:nvSpPr>
        <p:spPr bwMode="auto">
          <a:xfrm>
            <a:off x="523875" y="671731"/>
            <a:ext cx="3983038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dirty="0">
                <a:solidFill>
                  <a:srgbClr val="0066FF"/>
                </a:solidFill>
              </a:rPr>
              <a:t>We estimated 76</a:t>
            </a:r>
            <a:r>
              <a:rPr lang="en-US" baseline="30000" dirty="0">
                <a:solidFill>
                  <a:srgbClr val="0066FF"/>
                </a:solidFill>
              </a:rPr>
              <a:t>o</a:t>
            </a:r>
            <a:r>
              <a:rPr lang="en-US" dirty="0">
                <a:solidFill>
                  <a:srgbClr val="0066FF"/>
                </a:solidFill>
              </a:rPr>
              <a:t>C; the</a:t>
            </a:r>
          </a:p>
          <a:p>
            <a:pPr algn="l"/>
            <a:r>
              <a:rPr lang="en-US" dirty="0">
                <a:solidFill>
                  <a:srgbClr val="0066FF"/>
                </a:solidFill>
              </a:rPr>
              <a:t>actual NBP of ethanol is</a:t>
            </a:r>
          </a:p>
          <a:p>
            <a:pPr algn="l"/>
            <a:r>
              <a:rPr lang="en-US" dirty="0">
                <a:solidFill>
                  <a:srgbClr val="0066FF"/>
                </a:solidFill>
              </a:rPr>
              <a:t>78.4</a:t>
            </a:r>
            <a:r>
              <a:rPr lang="en-US" baseline="30000" dirty="0">
                <a:solidFill>
                  <a:srgbClr val="0066FF"/>
                </a:solidFill>
              </a:rPr>
              <a:t>o</a:t>
            </a:r>
            <a:r>
              <a:rPr lang="en-US" dirty="0">
                <a:solidFill>
                  <a:srgbClr val="0066FF"/>
                </a:solidFill>
              </a:rPr>
              <a:t>C.</a:t>
            </a:r>
            <a:endParaRPr lang="en-US" baseline="30000" dirty="0">
              <a:solidFill>
                <a:srgbClr val="0066FF"/>
              </a:solidFill>
            </a:endParaRPr>
          </a:p>
        </p:txBody>
      </p:sp>
      <p:sp>
        <p:nvSpPr>
          <p:cNvPr id="317477" name="Rectangle 37"/>
          <p:cNvSpPr>
            <a:spLocks noChangeArrowheads="1"/>
          </p:cNvSpPr>
          <p:nvPr/>
        </p:nvSpPr>
        <p:spPr bwMode="auto">
          <a:xfrm>
            <a:off x="2598738" y="4734452"/>
            <a:ext cx="5308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>
                <a:solidFill>
                  <a:srgbClr val="0066FF"/>
                </a:solidFill>
              </a:rPr>
              <a:t>As T increases, </a:t>
            </a:r>
            <a:r>
              <a:rPr lang="en-US">
                <a:solidFill>
                  <a:srgbClr val="0066FF"/>
                </a:solidFill>
                <a:latin typeface="Symbol" pitchFamily="18" charset="2"/>
              </a:rPr>
              <a:t>D</a:t>
            </a:r>
            <a:r>
              <a:rPr lang="en-US">
                <a:solidFill>
                  <a:srgbClr val="0066FF"/>
                </a:solidFill>
              </a:rPr>
              <a:t>G becomes (–)</a:t>
            </a:r>
            <a:endParaRPr lang="en-US" baseline="30000">
              <a:solidFill>
                <a:srgbClr val="0066FF"/>
              </a:solidFill>
            </a:endParaRPr>
          </a:p>
        </p:txBody>
      </p:sp>
      <p:sp>
        <p:nvSpPr>
          <p:cNvPr id="317478" name="Rectangle 38"/>
          <p:cNvSpPr>
            <a:spLocks noChangeArrowheads="1"/>
          </p:cNvSpPr>
          <p:nvPr/>
        </p:nvSpPr>
        <p:spPr bwMode="auto">
          <a:xfrm>
            <a:off x="815975" y="4197524"/>
            <a:ext cx="71135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>
                <a:solidFill>
                  <a:srgbClr val="0066FF"/>
                </a:solidFill>
              </a:rPr>
              <a:t>Assume we start at 78.4</a:t>
            </a:r>
            <a:r>
              <a:rPr lang="en-US" baseline="30000">
                <a:solidFill>
                  <a:srgbClr val="0066FF"/>
                </a:solidFill>
              </a:rPr>
              <a:t>o</a:t>
            </a:r>
            <a:r>
              <a:rPr lang="en-US">
                <a:solidFill>
                  <a:srgbClr val="0066FF"/>
                </a:solidFill>
              </a:rPr>
              <a:t>C, where </a:t>
            </a:r>
            <a:r>
              <a:rPr lang="en-US">
                <a:solidFill>
                  <a:srgbClr val="0066FF"/>
                </a:solidFill>
                <a:latin typeface="Symbol" pitchFamily="18" charset="2"/>
              </a:rPr>
              <a:t>D</a:t>
            </a:r>
            <a:r>
              <a:rPr lang="en-US">
                <a:solidFill>
                  <a:srgbClr val="0066FF"/>
                </a:solidFill>
              </a:rPr>
              <a:t>G = 0…</a:t>
            </a:r>
            <a:endParaRPr lang="en-US" baseline="30000">
              <a:solidFill>
                <a:srgbClr val="0066FF"/>
              </a:solidFill>
            </a:endParaRPr>
          </a:p>
        </p:txBody>
      </p:sp>
      <p:sp>
        <p:nvSpPr>
          <p:cNvPr id="317479" name="Rectangle 39"/>
          <p:cNvSpPr>
            <a:spLocks noChangeArrowheads="1"/>
          </p:cNvSpPr>
          <p:nvPr/>
        </p:nvSpPr>
        <p:spPr bwMode="auto">
          <a:xfrm>
            <a:off x="2617788" y="5691760"/>
            <a:ext cx="543718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>
                <a:solidFill>
                  <a:srgbClr val="0066FF"/>
                </a:solidFill>
              </a:rPr>
              <a:t>As T decreases, </a:t>
            </a:r>
            <a:r>
              <a:rPr lang="en-US">
                <a:solidFill>
                  <a:srgbClr val="0066FF"/>
                </a:solidFill>
                <a:latin typeface="Symbol" pitchFamily="18" charset="2"/>
              </a:rPr>
              <a:t>D</a:t>
            </a:r>
            <a:r>
              <a:rPr lang="en-US">
                <a:solidFill>
                  <a:srgbClr val="0066FF"/>
                </a:solidFill>
              </a:rPr>
              <a:t>G becomes (+)</a:t>
            </a:r>
            <a:endParaRPr lang="en-US" baseline="30000">
              <a:solidFill>
                <a:srgbClr val="0066FF"/>
              </a:solidFill>
            </a:endParaRPr>
          </a:p>
        </p:txBody>
      </p:sp>
      <p:sp>
        <p:nvSpPr>
          <p:cNvPr id="317480" name="Rectangle 40"/>
          <p:cNvSpPr>
            <a:spLocks noChangeArrowheads="1"/>
          </p:cNvSpPr>
          <p:nvPr/>
        </p:nvSpPr>
        <p:spPr bwMode="auto">
          <a:xfrm>
            <a:off x="2598738" y="5212312"/>
            <a:ext cx="46609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>
                <a:solidFill>
                  <a:srgbClr val="0066FF"/>
                </a:solidFill>
              </a:rPr>
              <a:t>-- spontaneous, liquid to gas</a:t>
            </a:r>
            <a:endParaRPr lang="en-US" baseline="30000">
              <a:solidFill>
                <a:srgbClr val="0066FF"/>
              </a:solidFill>
            </a:endParaRPr>
          </a:p>
        </p:txBody>
      </p:sp>
      <p:sp>
        <p:nvSpPr>
          <p:cNvPr id="317481" name="Rectangle 41"/>
          <p:cNvSpPr>
            <a:spLocks noChangeArrowheads="1"/>
          </p:cNvSpPr>
          <p:nvPr/>
        </p:nvSpPr>
        <p:spPr bwMode="auto">
          <a:xfrm>
            <a:off x="2617788" y="6169620"/>
            <a:ext cx="46609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>
                <a:solidFill>
                  <a:srgbClr val="0066FF"/>
                </a:solidFill>
              </a:rPr>
              <a:t>-- spontaneous, gas to liquid</a:t>
            </a:r>
          </a:p>
        </p:txBody>
      </p:sp>
      <p:pic>
        <p:nvPicPr>
          <p:cNvPr id="26633" name="Picture 43" descr="ethanol_corncob_ize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19688" y="252413"/>
            <a:ext cx="3810000" cy="329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484" name="Rectangle 44"/>
          <p:cNvSpPr>
            <a:spLocks noChangeArrowheads="1"/>
          </p:cNvSpPr>
          <p:nvPr/>
        </p:nvSpPr>
        <p:spPr bwMode="auto">
          <a:xfrm>
            <a:off x="7337425" y="4710640"/>
            <a:ext cx="601663" cy="590550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 algn="ctr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17485" name="Rectangle 45"/>
          <p:cNvSpPr>
            <a:spLocks noChangeArrowheads="1"/>
          </p:cNvSpPr>
          <p:nvPr/>
        </p:nvSpPr>
        <p:spPr bwMode="auto">
          <a:xfrm>
            <a:off x="7402513" y="5667947"/>
            <a:ext cx="681037" cy="590550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 algn="ctr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2" name="Rectangle 30"/>
          <p:cNvSpPr>
            <a:spLocks noChangeArrowheads="1"/>
          </p:cNvSpPr>
          <p:nvPr/>
        </p:nvSpPr>
        <p:spPr bwMode="auto">
          <a:xfrm>
            <a:off x="209971" y="168913"/>
            <a:ext cx="491673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dirty="0" smtClean="0">
                <a:solidFill>
                  <a:srgbClr val="0066FF"/>
                </a:solidFill>
                <a:latin typeface="Symbol" pitchFamily="18" charset="2"/>
              </a:rPr>
              <a:t>D</a:t>
            </a:r>
            <a:r>
              <a:rPr lang="en-US" dirty="0" smtClean="0">
                <a:solidFill>
                  <a:srgbClr val="0066FF"/>
                </a:solidFill>
              </a:rPr>
              <a:t>H = 42,600 J; </a:t>
            </a:r>
            <a:r>
              <a:rPr lang="en-US" dirty="0" smtClean="0">
                <a:solidFill>
                  <a:srgbClr val="0066FF"/>
                </a:solidFill>
                <a:latin typeface="Symbol" pitchFamily="18" charset="2"/>
              </a:rPr>
              <a:t>D</a:t>
            </a:r>
            <a:r>
              <a:rPr lang="en-US" dirty="0" smtClean="0">
                <a:solidFill>
                  <a:srgbClr val="0066FF"/>
                </a:solidFill>
              </a:rPr>
              <a:t>S = 122 J/K </a:t>
            </a:r>
            <a:endParaRPr lang="en-US" dirty="0">
              <a:solidFill>
                <a:srgbClr val="0066FF"/>
              </a:solidFill>
            </a:endParaRPr>
          </a:p>
        </p:txBody>
      </p:sp>
      <p:sp>
        <p:nvSpPr>
          <p:cNvPr id="13" name="Rectangle 30"/>
          <p:cNvSpPr>
            <a:spLocks noChangeArrowheads="1"/>
          </p:cNvSpPr>
          <p:nvPr/>
        </p:nvSpPr>
        <p:spPr bwMode="auto">
          <a:xfrm>
            <a:off x="2375764" y="2172993"/>
            <a:ext cx="543739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4800" b="1" dirty="0" smtClean="0">
                <a:solidFill>
                  <a:srgbClr val="C00000"/>
                </a:solidFill>
              </a:rPr>
              <a:t>+</a:t>
            </a:r>
            <a:endParaRPr lang="en-US" sz="4800" b="1" baseline="30000" dirty="0">
              <a:solidFill>
                <a:srgbClr val="C00000"/>
              </a:solidFill>
            </a:endParaRPr>
          </a:p>
        </p:txBody>
      </p:sp>
      <p:sp>
        <p:nvSpPr>
          <p:cNvPr id="14" name="Rectangle 30"/>
          <p:cNvSpPr>
            <a:spLocks noChangeArrowheads="1"/>
          </p:cNvSpPr>
          <p:nvPr/>
        </p:nvSpPr>
        <p:spPr bwMode="auto">
          <a:xfrm>
            <a:off x="3453937" y="2172993"/>
            <a:ext cx="543739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4800" b="1" dirty="0" smtClean="0">
                <a:solidFill>
                  <a:srgbClr val="C00000"/>
                </a:solidFill>
              </a:rPr>
              <a:t>+</a:t>
            </a:r>
            <a:endParaRPr lang="en-US" sz="4800" b="1" baseline="30000" dirty="0">
              <a:solidFill>
                <a:srgbClr val="C00000"/>
              </a:solidFill>
            </a:endParaRPr>
          </a:p>
        </p:txBody>
      </p:sp>
      <p:grpSp>
        <p:nvGrpSpPr>
          <p:cNvPr id="15" name="Group 48"/>
          <p:cNvGrpSpPr>
            <a:grpSpLocks/>
          </p:cNvGrpSpPr>
          <p:nvPr/>
        </p:nvGrpSpPr>
        <p:grpSpPr bwMode="auto">
          <a:xfrm flipH="1">
            <a:off x="1394927" y="2253987"/>
            <a:ext cx="512763" cy="1033465"/>
            <a:chOff x="495" y="3614"/>
            <a:chExt cx="323" cy="651"/>
          </a:xfrm>
        </p:grpSpPr>
        <p:sp>
          <p:nvSpPr>
            <p:cNvPr id="16" name="Line 46"/>
            <p:cNvSpPr>
              <a:spLocks noChangeShapeType="1"/>
            </p:cNvSpPr>
            <p:nvPr/>
          </p:nvSpPr>
          <p:spPr bwMode="auto">
            <a:xfrm flipV="1">
              <a:off x="495" y="3821"/>
              <a:ext cx="186" cy="4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 wrap="square" anchor="ctr">
              <a:spAutoFit/>
            </a:bodyPr>
            <a:lstStyle/>
            <a:p>
              <a:endParaRPr lang="en-US"/>
            </a:p>
          </p:txBody>
        </p:sp>
        <p:sp>
          <p:nvSpPr>
            <p:cNvPr id="17" name="Rectangle 47"/>
            <p:cNvSpPr>
              <a:spLocks noChangeArrowheads="1"/>
            </p:cNvSpPr>
            <p:nvPr/>
          </p:nvSpPr>
          <p:spPr bwMode="auto">
            <a:xfrm>
              <a:off x="613" y="3614"/>
              <a:ext cx="205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="1" dirty="0">
                  <a:solidFill>
                    <a:schemeClr val="tx1"/>
                  </a:solidFill>
                </a:rPr>
                <a:t>0</a:t>
              </a:r>
            </a:p>
          </p:txBody>
        </p:sp>
      </p:grpSp>
      <p:grpSp>
        <p:nvGrpSpPr>
          <p:cNvPr id="18" name="Group 48"/>
          <p:cNvGrpSpPr>
            <a:grpSpLocks/>
          </p:cNvGrpSpPr>
          <p:nvPr/>
        </p:nvGrpSpPr>
        <p:grpSpPr bwMode="auto">
          <a:xfrm flipH="1">
            <a:off x="2911301" y="1866852"/>
            <a:ext cx="584201" cy="1349376"/>
            <a:chOff x="454" y="3415"/>
            <a:chExt cx="368" cy="850"/>
          </a:xfrm>
        </p:grpSpPr>
        <p:sp>
          <p:nvSpPr>
            <p:cNvPr id="19" name="Line 46"/>
            <p:cNvSpPr>
              <a:spLocks noChangeShapeType="1"/>
            </p:cNvSpPr>
            <p:nvPr/>
          </p:nvSpPr>
          <p:spPr bwMode="auto">
            <a:xfrm flipV="1">
              <a:off x="454" y="3821"/>
              <a:ext cx="227" cy="4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 wrap="square" anchor="ctr">
              <a:spAutoFit/>
            </a:bodyPr>
            <a:lstStyle/>
            <a:p>
              <a:endParaRPr lang="en-US"/>
            </a:p>
          </p:txBody>
        </p:sp>
        <p:sp>
          <p:nvSpPr>
            <p:cNvPr id="20" name="Rectangle 47"/>
            <p:cNvSpPr>
              <a:spLocks noChangeArrowheads="1"/>
            </p:cNvSpPr>
            <p:nvPr/>
          </p:nvSpPr>
          <p:spPr bwMode="auto">
            <a:xfrm rot="3644833">
              <a:off x="436" y="3549"/>
              <a:ext cx="520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="1" dirty="0" smtClean="0">
                  <a:solidFill>
                    <a:schemeClr val="tx1"/>
                  </a:solidFill>
                </a:rPr>
                <a:t>351.4</a:t>
              </a:r>
              <a:endParaRPr lang="en-US" sz="2000" b="1" dirty="0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1745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1745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174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1747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1747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174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317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47" dur="2000"/>
                                        <p:tgtEl>
                                          <p:spTgt spid="3174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7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1748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1748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174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3174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5" dur="2000"/>
                                        <p:tgtEl>
                                          <p:spTgt spid="3174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7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1748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7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1748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7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174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53" grpId="0"/>
      <p:bldP spid="317477" grpId="0"/>
      <p:bldP spid="317478" grpId="0"/>
      <p:bldP spid="317479" grpId="0"/>
      <p:bldP spid="317480" grpId="0"/>
      <p:bldP spid="317481" grpId="0"/>
      <p:bldP spid="317484" grpId="0" animBg="1"/>
      <p:bldP spid="317485" grpId="0" animBg="1"/>
      <p:bldP spid="13" grpId="0"/>
      <p:bldP spid="1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2"/>
          <p:cNvSpPr>
            <a:spLocks noChangeArrowheads="1"/>
          </p:cNvSpPr>
          <p:nvPr/>
        </p:nvSpPr>
        <p:spPr bwMode="auto">
          <a:xfrm>
            <a:off x="979488" y="2430463"/>
            <a:ext cx="3665537" cy="73501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96962" name="Rectangle 2"/>
          <p:cNvSpPr>
            <a:spLocks noChangeArrowheads="1"/>
          </p:cNvSpPr>
          <p:nvPr/>
        </p:nvSpPr>
        <p:spPr bwMode="auto">
          <a:xfrm>
            <a:off x="1068388" y="2532063"/>
            <a:ext cx="3478212" cy="54451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7652" name="Rectangle 5"/>
          <p:cNvSpPr>
            <a:spLocks noChangeArrowheads="1"/>
          </p:cNvSpPr>
          <p:nvPr/>
        </p:nvSpPr>
        <p:spPr bwMode="auto">
          <a:xfrm>
            <a:off x="1000125" y="225425"/>
            <a:ext cx="7302500" cy="519113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 b="1"/>
              <a:t>Free Energy and the Equilibrium Constant</a:t>
            </a:r>
          </a:p>
        </p:txBody>
      </p:sp>
      <p:sp>
        <p:nvSpPr>
          <p:cNvPr id="27653" name="Rectangle 6"/>
          <p:cNvSpPr>
            <a:spLocks noChangeArrowheads="1"/>
          </p:cNvSpPr>
          <p:nvPr/>
        </p:nvSpPr>
        <p:spPr bwMode="auto">
          <a:xfrm>
            <a:off x="390525" y="949325"/>
            <a:ext cx="6856413" cy="1373188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>
                <a:latin typeface="Symbol" pitchFamily="18" charset="2"/>
              </a:rPr>
              <a:t>D</a:t>
            </a:r>
            <a:r>
              <a:rPr lang="en-US"/>
              <a:t>G</a:t>
            </a:r>
            <a:r>
              <a:rPr lang="en-US" baseline="30000"/>
              <a:t>o</a:t>
            </a:r>
            <a:r>
              <a:rPr lang="en-US"/>
              <a:t> is the standard free-energy change</a:t>
            </a:r>
          </a:p>
          <a:p>
            <a:pPr algn="l"/>
            <a:r>
              <a:rPr lang="en-US"/>
              <a:t>(i.e., for a reaction at standard conditions).</a:t>
            </a:r>
          </a:p>
          <a:p>
            <a:pPr algn="l"/>
            <a:r>
              <a:rPr lang="en-US"/>
              <a:t>Under </a:t>
            </a:r>
            <a:r>
              <a:rPr lang="en-US" b="1"/>
              <a:t>any other</a:t>
            </a:r>
            <a:r>
              <a:rPr lang="en-US"/>
              <a:t> conditions…</a:t>
            </a:r>
          </a:p>
        </p:txBody>
      </p:sp>
      <p:sp>
        <p:nvSpPr>
          <p:cNvPr id="296967" name="Rectangle 7"/>
          <p:cNvSpPr>
            <a:spLocks noChangeArrowheads="1"/>
          </p:cNvSpPr>
          <p:nvPr/>
        </p:nvSpPr>
        <p:spPr bwMode="auto">
          <a:xfrm>
            <a:off x="1130300" y="2546350"/>
            <a:ext cx="33416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>
                <a:solidFill>
                  <a:schemeClr val="tx1"/>
                </a:solidFill>
                <a:latin typeface="Symbol" pitchFamily="18" charset="2"/>
              </a:rPr>
              <a:t>D</a:t>
            </a:r>
            <a:r>
              <a:rPr lang="en-US">
                <a:solidFill>
                  <a:schemeClr val="tx1"/>
                </a:solidFill>
              </a:rPr>
              <a:t>G = </a:t>
            </a:r>
            <a:r>
              <a:rPr lang="en-US">
                <a:solidFill>
                  <a:schemeClr val="tx1"/>
                </a:solidFill>
                <a:latin typeface="Symbol" pitchFamily="18" charset="2"/>
              </a:rPr>
              <a:t>D</a:t>
            </a:r>
            <a:r>
              <a:rPr lang="en-US">
                <a:solidFill>
                  <a:schemeClr val="tx1"/>
                </a:solidFill>
              </a:rPr>
              <a:t>G</a:t>
            </a:r>
            <a:r>
              <a:rPr lang="en-US" baseline="30000">
                <a:solidFill>
                  <a:schemeClr val="tx1"/>
                </a:solidFill>
              </a:rPr>
              <a:t>o</a:t>
            </a:r>
            <a:r>
              <a:rPr lang="en-US">
                <a:solidFill>
                  <a:schemeClr val="tx1"/>
                </a:solidFill>
              </a:rPr>
              <a:t> + RT ln Q</a:t>
            </a:r>
          </a:p>
        </p:txBody>
      </p:sp>
      <p:sp>
        <p:nvSpPr>
          <p:cNvPr id="296968" name="Rectangle 8"/>
          <p:cNvSpPr>
            <a:spLocks noChangeArrowheads="1"/>
          </p:cNvSpPr>
          <p:nvPr/>
        </p:nvSpPr>
        <p:spPr bwMode="auto">
          <a:xfrm>
            <a:off x="5435600" y="2324100"/>
            <a:ext cx="30432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>
                <a:solidFill>
                  <a:schemeClr val="tx1"/>
                </a:solidFill>
              </a:rPr>
              <a:t>R = 8.314 J/mol-K</a:t>
            </a:r>
          </a:p>
        </p:txBody>
      </p:sp>
      <p:sp>
        <p:nvSpPr>
          <p:cNvPr id="296969" name="Rectangle 9"/>
          <p:cNvSpPr>
            <a:spLocks noChangeArrowheads="1"/>
          </p:cNvSpPr>
          <p:nvPr/>
        </p:nvSpPr>
        <p:spPr bwMode="auto">
          <a:xfrm>
            <a:off x="5435600" y="2836863"/>
            <a:ext cx="28257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>
                <a:solidFill>
                  <a:schemeClr val="tx1"/>
                </a:solidFill>
              </a:rPr>
              <a:t>Q = rxn. quotient</a:t>
            </a:r>
          </a:p>
        </p:txBody>
      </p:sp>
      <p:grpSp>
        <p:nvGrpSpPr>
          <p:cNvPr id="2" name="Group 15"/>
          <p:cNvGrpSpPr>
            <a:grpSpLocks/>
          </p:cNvGrpSpPr>
          <p:nvPr/>
        </p:nvGrpSpPr>
        <p:grpSpPr bwMode="auto">
          <a:xfrm>
            <a:off x="903288" y="3502025"/>
            <a:ext cx="7788275" cy="3138488"/>
            <a:chOff x="569" y="2206"/>
            <a:chExt cx="4906" cy="1977"/>
          </a:xfrm>
        </p:grpSpPr>
        <p:pic>
          <p:nvPicPr>
            <p:cNvPr id="27658" name="Picture 13" descr="j043899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69" y="2206"/>
              <a:ext cx="2374" cy="19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7659" name="Rectangle 14"/>
            <p:cNvSpPr>
              <a:spLocks noChangeArrowheads="1"/>
            </p:cNvSpPr>
            <p:nvPr/>
          </p:nvSpPr>
          <p:spPr bwMode="auto">
            <a:xfrm>
              <a:off x="3192" y="3549"/>
              <a:ext cx="2283" cy="6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n-US" sz="2000" b="1">
                  <a:solidFill>
                    <a:schemeClr val="tx1"/>
                  </a:solidFill>
                </a:rPr>
                <a:t>Comparatively few reactions</a:t>
              </a:r>
            </a:p>
            <a:p>
              <a:pPr algn="l"/>
              <a:r>
                <a:rPr lang="en-US" sz="2000" b="1">
                  <a:solidFill>
                    <a:schemeClr val="tx1"/>
                  </a:solidFill>
                </a:rPr>
                <a:t>take place under standard</a:t>
              </a:r>
            </a:p>
            <a:p>
              <a:pPr algn="l"/>
              <a:r>
                <a:rPr lang="en-US" sz="2000" b="1">
                  <a:solidFill>
                    <a:schemeClr val="tx1"/>
                  </a:solidFill>
                </a:rPr>
                <a:t>conditions.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050596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969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9696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969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969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2969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969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969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969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969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 tmFilter="0,0; .5, 1; 1, 1"/>
                                        <p:tgtEl>
                                          <p:spTgt spid="2969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969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969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969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969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 tmFilter="0,0; .5, 1; 1, 1"/>
                                        <p:tgtEl>
                                          <p:spTgt spid="2969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296962" grpId="0" animBg="1"/>
      <p:bldP spid="296967" grpId="0"/>
      <p:bldP spid="296968" grpId="0"/>
      <p:bldP spid="296969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rgbClr val="FF0000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rgbClr val="FF0000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7807</TotalTime>
  <Words>925</Words>
  <Application>Microsoft Office PowerPoint</Application>
  <PresentationFormat>On-screen Show (4:3)</PresentationFormat>
  <Paragraphs>190</Paragraphs>
  <Slides>12</Slides>
  <Notes>0</Notes>
  <HiddenSlides>5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Arial Narrow</vt:lpstr>
      <vt:lpstr>Symbol</vt:lpstr>
      <vt:lpstr>Times New Roman</vt:lpstr>
      <vt:lpstr>Wingdings</vt:lpstr>
      <vt:lpstr>Default Design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Bergmann, John</dc:creator>
  <cp:lastModifiedBy>Green, Michael</cp:lastModifiedBy>
  <cp:revision>254</cp:revision>
  <dcterms:created xsi:type="dcterms:W3CDTF">2007-10-19T23:57:29Z</dcterms:created>
  <dcterms:modified xsi:type="dcterms:W3CDTF">2015-11-20T13:08:49Z</dcterms:modified>
</cp:coreProperties>
</file>