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20"/>
  </p:notesMasterIdLst>
  <p:sldIdLst>
    <p:sldId id="277" r:id="rId2"/>
    <p:sldId id="257" r:id="rId3"/>
    <p:sldId id="259" r:id="rId4"/>
    <p:sldId id="260" r:id="rId5"/>
    <p:sldId id="258" r:id="rId6"/>
    <p:sldId id="263" r:id="rId7"/>
    <p:sldId id="264" r:id="rId8"/>
    <p:sldId id="265" r:id="rId9"/>
    <p:sldId id="261" r:id="rId10"/>
    <p:sldId id="262" r:id="rId11"/>
    <p:sldId id="266" r:id="rId12"/>
    <p:sldId id="268" r:id="rId13"/>
    <p:sldId id="269" r:id="rId14"/>
    <p:sldId id="271" r:id="rId15"/>
    <p:sldId id="273" r:id="rId16"/>
    <p:sldId id="274" r:id="rId17"/>
    <p:sldId id="275"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4"/>
    <p:restoredTop sz="94662"/>
  </p:normalViewPr>
  <p:slideViewPr>
    <p:cSldViewPr snapToGrid="0" snapToObjects="1">
      <p:cViewPr varScale="1">
        <p:scale>
          <a:sx n="90" d="100"/>
          <a:sy n="90" d="100"/>
        </p:scale>
        <p:origin x="7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4F269-8E37-2740-81CD-ECAFB815DDD8}" type="datetimeFigureOut">
              <a:rPr lang="en-US" smtClean="0"/>
              <a:t>5/18/20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45C26-34C1-4042-AB0C-EE6C5368F90A}" type="slidenum">
              <a:rPr lang="en-US" smtClean="0"/>
              <a:t>‹#›</a:t>
            </a:fld>
            <a:endParaRPr lang="en-US"/>
          </a:p>
        </p:txBody>
      </p:sp>
    </p:spTree>
    <p:extLst>
      <p:ext uri="{BB962C8B-B14F-4D97-AF65-F5344CB8AC3E}">
        <p14:creationId xmlns:p14="http://schemas.microsoft.com/office/powerpoint/2010/main" val="166550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545C26-34C1-4042-AB0C-EE6C5368F90A}" type="slidenum">
              <a:rPr lang="en-US" smtClean="0"/>
              <a:t>3</a:t>
            </a:fld>
            <a:endParaRPr lang="en-US"/>
          </a:p>
        </p:txBody>
      </p:sp>
    </p:spTree>
    <p:extLst>
      <p:ext uri="{BB962C8B-B14F-4D97-AF65-F5344CB8AC3E}">
        <p14:creationId xmlns:p14="http://schemas.microsoft.com/office/powerpoint/2010/main" val="227876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5/18/20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89528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8585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0160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18034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5/18/20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47018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31650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5/18/20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8729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527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186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5/18/20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94132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5/18/20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3725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5/18/20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05321643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14" r:id="rId4"/>
    <p:sldLayoutId id="2147483715" r:id="rId5"/>
    <p:sldLayoutId id="2147483721" r:id="rId6"/>
    <p:sldLayoutId id="2147483716" r:id="rId7"/>
    <p:sldLayoutId id="2147483717" r:id="rId8"/>
    <p:sldLayoutId id="2147483718" r:id="rId9"/>
    <p:sldLayoutId id="2147483719" r:id="rId10"/>
    <p:sldLayoutId id="2147483720"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4EF7328-AD4F-0042-85AA-69914D94074C}"/>
              </a:ext>
            </a:extLst>
          </p:cNvPr>
          <p:cNvSpPr/>
          <p:nvPr/>
        </p:nvSpPr>
        <p:spPr>
          <a:xfrm>
            <a:off x="3701653" y="800099"/>
            <a:ext cx="4788693" cy="4486275"/>
          </a:xfrm>
          <a:prstGeom prst="ellipse">
            <a:avLst/>
          </a:prstGeom>
          <a:solidFill>
            <a:schemeClr val="accent3">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40000"/>
                  <a:lumOff val="60000"/>
                </a:schemeClr>
              </a:solidFill>
            </a:endParaRPr>
          </a:p>
        </p:txBody>
      </p:sp>
      <p:sp>
        <p:nvSpPr>
          <p:cNvPr id="3" name="TextBox 2">
            <a:extLst>
              <a:ext uri="{FF2B5EF4-FFF2-40B4-BE49-F238E27FC236}">
                <a16:creationId xmlns:a16="http://schemas.microsoft.com/office/drawing/2014/main" id="{C5EF2CFE-44F7-DA48-8487-1D985FCBD18F}"/>
              </a:ext>
            </a:extLst>
          </p:cNvPr>
          <p:cNvSpPr txBox="1"/>
          <p:nvPr/>
        </p:nvSpPr>
        <p:spPr>
          <a:xfrm>
            <a:off x="3881436" y="1979176"/>
            <a:ext cx="4429125" cy="2585323"/>
          </a:xfrm>
          <a:prstGeom prst="rect">
            <a:avLst/>
          </a:prstGeom>
          <a:noFill/>
        </p:spPr>
        <p:txBody>
          <a:bodyPr wrap="square" rtlCol="0">
            <a:spAutoFit/>
          </a:bodyPr>
          <a:lstStyle/>
          <a:p>
            <a:pPr algn="ctr"/>
            <a:r>
              <a:rPr lang="en-US" sz="5400" b="1" dirty="0">
                <a:latin typeface="+mj-lt"/>
              </a:rPr>
              <a:t>Unit 5 Week 3: Discover Heroes</a:t>
            </a:r>
          </a:p>
        </p:txBody>
      </p:sp>
      <p:sp>
        <p:nvSpPr>
          <p:cNvPr id="4" name="TextBox 3">
            <a:extLst>
              <a:ext uri="{FF2B5EF4-FFF2-40B4-BE49-F238E27FC236}">
                <a16:creationId xmlns:a16="http://schemas.microsoft.com/office/drawing/2014/main" id="{6AABD61F-6C56-214D-A3B5-F913E672D1B4}"/>
              </a:ext>
            </a:extLst>
          </p:cNvPr>
          <p:cNvSpPr txBox="1"/>
          <p:nvPr/>
        </p:nvSpPr>
        <p:spPr>
          <a:xfrm>
            <a:off x="4474367" y="5381938"/>
            <a:ext cx="3243262" cy="784830"/>
          </a:xfrm>
          <a:prstGeom prst="rect">
            <a:avLst/>
          </a:prstGeom>
          <a:noFill/>
        </p:spPr>
        <p:txBody>
          <a:bodyPr wrap="square" rtlCol="0">
            <a:spAutoFit/>
          </a:bodyPr>
          <a:lstStyle/>
          <a:p>
            <a:pPr algn="ctr">
              <a:lnSpc>
                <a:spcPct val="100000"/>
              </a:lnSpc>
              <a:spcAft>
                <a:spcPts val="600"/>
              </a:spcAft>
            </a:pPr>
            <a:r>
              <a:rPr lang="en-US" sz="2000" dirty="0"/>
              <a:t>Second Grade</a:t>
            </a:r>
          </a:p>
          <a:p>
            <a:pPr algn="ctr">
              <a:lnSpc>
                <a:spcPct val="100000"/>
              </a:lnSpc>
              <a:spcAft>
                <a:spcPts val="600"/>
              </a:spcAft>
            </a:pPr>
            <a:r>
              <a:rPr lang="en-US" sz="2000" dirty="0"/>
              <a:t>Week 8: May 18- May 22</a:t>
            </a:r>
          </a:p>
        </p:txBody>
      </p:sp>
    </p:spTree>
    <p:extLst>
      <p:ext uri="{BB962C8B-B14F-4D97-AF65-F5344CB8AC3E}">
        <p14:creationId xmlns:p14="http://schemas.microsoft.com/office/powerpoint/2010/main" val="814039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FE93A-32EB-9F4A-90E3-9F9D812239E2}"/>
              </a:ext>
            </a:extLst>
          </p:cNvPr>
          <p:cNvSpPr>
            <a:spLocks noGrp="1"/>
          </p:cNvSpPr>
          <p:nvPr>
            <p:ph type="title"/>
          </p:nvPr>
        </p:nvSpPr>
        <p:spPr>
          <a:xfrm>
            <a:off x="868680" y="642593"/>
            <a:ext cx="6281928" cy="1744183"/>
          </a:xfrm>
        </p:spPr>
        <p:txBody>
          <a:bodyPr>
            <a:normAutofit/>
          </a:bodyPr>
          <a:lstStyle/>
          <a:p>
            <a:pPr algn="ctr"/>
            <a:r>
              <a:rPr lang="en-US" dirty="0"/>
              <a:t>Sequence</a:t>
            </a:r>
          </a:p>
        </p:txBody>
      </p:sp>
      <p:sp>
        <p:nvSpPr>
          <p:cNvPr id="3" name="Content Placeholder 2">
            <a:extLst>
              <a:ext uri="{FF2B5EF4-FFF2-40B4-BE49-F238E27FC236}">
                <a16:creationId xmlns:a16="http://schemas.microsoft.com/office/drawing/2014/main" id="{057B21E8-DBFF-DA41-99BB-1054BEA757CD}"/>
              </a:ext>
            </a:extLst>
          </p:cNvPr>
          <p:cNvSpPr>
            <a:spLocks noGrp="1"/>
          </p:cNvSpPr>
          <p:nvPr>
            <p:ph idx="1"/>
          </p:nvPr>
        </p:nvSpPr>
        <p:spPr>
          <a:xfrm>
            <a:off x="867329" y="2043683"/>
            <a:ext cx="6281928" cy="4171723"/>
          </a:xfrm>
        </p:spPr>
        <p:txBody>
          <a:bodyPr>
            <a:normAutofit fontScale="92500"/>
          </a:bodyPr>
          <a:lstStyle/>
          <a:p>
            <a:r>
              <a:rPr lang="en-US" sz="2800" dirty="0"/>
              <a:t>The </a:t>
            </a:r>
            <a:r>
              <a:rPr lang="en-US" sz="2800" b="1" dirty="0"/>
              <a:t>sequence</a:t>
            </a:r>
            <a:r>
              <a:rPr lang="en-US" sz="2800" dirty="0"/>
              <a:t> tells the order of ideas in a selection. </a:t>
            </a:r>
          </a:p>
          <a:p>
            <a:r>
              <a:rPr lang="en-US" sz="2800" b="1" dirty="0"/>
              <a:t>Sequence</a:t>
            </a:r>
            <a:r>
              <a:rPr lang="en-US" sz="2800" dirty="0"/>
              <a:t> helps you understand what happens and why it happens. </a:t>
            </a:r>
          </a:p>
          <a:p>
            <a:r>
              <a:rPr lang="en-US" sz="2800" dirty="0"/>
              <a:t>It also helps you understand how one event or idea leads to another. </a:t>
            </a:r>
          </a:p>
          <a:p>
            <a:r>
              <a:rPr lang="en-US" sz="2800" dirty="0"/>
              <a:t>We can use the words </a:t>
            </a:r>
            <a:r>
              <a:rPr lang="en-US" sz="2800" i="1" dirty="0"/>
              <a:t>first, next, then, </a:t>
            </a:r>
            <a:r>
              <a:rPr lang="en-US" sz="2800" dirty="0"/>
              <a:t>and</a:t>
            </a:r>
            <a:r>
              <a:rPr lang="en-US" sz="2800" i="1" dirty="0"/>
              <a:t> last </a:t>
            </a:r>
            <a:r>
              <a:rPr lang="en-US" sz="2800" dirty="0"/>
              <a:t>to tell the order of what happens. </a:t>
            </a:r>
          </a:p>
        </p:txBody>
      </p:sp>
      <p:sp>
        <p:nvSpPr>
          <p:cNvPr id="16" name="Rectangle 15">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video game&#10;&#10;Description automatically generated">
            <a:extLst>
              <a:ext uri="{FF2B5EF4-FFF2-40B4-BE49-F238E27FC236}">
                <a16:creationId xmlns:a16="http://schemas.microsoft.com/office/drawing/2014/main" id="{061FD53F-C460-A246-B327-82EB53ECC76E}"/>
              </a:ext>
            </a:extLst>
          </p:cNvPr>
          <p:cNvPicPr>
            <a:picLocks noChangeAspect="1"/>
          </p:cNvPicPr>
          <p:nvPr/>
        </p:nvPicPr>
        <p:blipFill>
          <a:blip r:embed="rId2"/>
          <a:stretch>
            <a:fillRect/>
          </a:stretch>
        </p:blipFill>
        <p:spPr>
          <a:xfrm>
            <a:off x="7996419" y="1042988"/>
            <a:ext cx="4011187" cy="4832756"/>
          </a:xfrm>
          <a:prstGeom prst="rect">
            <a:avLst/>
          </a:prstGeom>
        </p:spPr>
      </p:pic>
    </p:spTree>
    <p:extLst>
      <p:ext uri="{BB962C8B-B14F-4D97-AF65-F5344CB8AC3E}">
        <p14:creationId xmlns:p14="http://schemas.microsoft.com/office/powerpoint/2010/main" val="310551736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A4B5-72E6-C24A-A0AD-7C1F40C6DD2B}"/>
              </a:ext>
            </a:extLst>
          </p:cNvPr>
          <p:cNvSpPr>
            <a:spLocks noGrp="1"/>
          </p:cNvSpPr>
          <p:nvPr>
            <p:ph type="title"/>
          </p:nvPr>
        </p:nvSpPr>
        <p:spPr>
          <a:xfrm>
            <a:off x="1066800" y="642594"/>
            <a:ext cx="10058400" cy="1029044"/>
          </a:xfrm>
        </p:spPr>
        <p:txBody>
          <a:bodyPr/>
          <a:lstStyle/>
          <a:p>
            <a:pPr algn="ctr"/>
            <a:r>
              <a:rPr lang="en-US" dirty="0">
                <a:solidFill>
                  <a:schemeClr val="accent2"/>
                </a:solidFill>
              </a:rPr>
              <a:t>Genre: Biography</a:t>
            </a:r>
          </a:p>
        </p:txBody>
      </p:sp>
      <p:sp>
        <p:nvSpPr>
          <p:cNvPr id="3" name="Content Placeholder 2">
            <a:extLst>
              <a:ext uri="{FF2B5EF4-FFF2-40B4-BE49-F238E27FC236}">
                <a16:creationId xmlns:a16="http://schemas.microsoft.com/office/drawing/2014/main" id="{468BADB5-9EEE-AC4F-88CE-FCFE80DF5559}"/>
              </a:ext>
            </a:extLst>
          </p:cNvPr>
          <p:cNvSpPr>
            <a:spLocks noGrp="1"/>
          </p:cNvSpPr>
          <p:nvPr>
            <p:ph idx="1"/>
          </p:nvPr>
        </p:nvSpPr>
        <p:spPr>
          <a:xfrm>
            <a:off x="1066800" y="1416424"/>
            <a:ext cx="10058400" cy="4536320"/>
          </a:xfrm>
        </p:spPr>
        <p:txBody>
          <a:bodyPr>
            <a:normAutofit/>
          </a:bodyPr>
          <a:lstStyle/>
          <a:p>
            <a:r>
              <a:rPr lang="en-US" sz="2400" dirty="0"/>
              <a:t>A </a:t>
            </a:r>
            <a:r>
              <a:rPr lang="en-US" sz="2400" b="1" dirty="0"/>
              <a:t>biography</a:t>
            </a:r>
            <a:r>
              <a:rPr lang="en-US" sz="2400" dirty="0"/>
              <a:t> is:</a:t>
            </a:r>
          </a:p>
          <a:p>
            <a:pPr lvl="1"/>
            <a:r>
              <a:rPr lang="en-US" sz="2000" dirty="0"/>
              <a:t>A true story of a real person’s life</a:t>
            </a:r>
          </a:p>
          <a:p>
            <a:pPr lvl="1"/>
            <a:r>
              <a:rPr lang="en-US" sz="2000" dirty="0"/>
              <a:t>Written by another person. </a:t>
            </a:r>
          </a:p>
          <a:p>
            <a:r>
              <a:rPr lang="en-US" sz="2400" dirty="0"/>
              <a:t>Informational texts such as biographies often use </a:t>
            </a:r>
            <a:r>
              <a:rPr lang="en-US" sz="2400" b="1" dirty="0"/>
              <a:t>bold</a:t>
            </a:r>
            <a:r>
              <a:rPr lang="en-US" sz="2400" dirty="0"/>
              <a:t> </a:t>
            </a:r>
            <a:r>
              <a:rPr lang="en-US" sz="2400" b="1" dirty="0"/>
              <a:t>print</a:t>
            </a:r>
            <a:r>
              <a:rPr lang="en-US" sz="2400" dirty="0"/>
              <a:t>. </a:t>
            </a:r>
          </a:p>
          <a:p>
            <a:pPr lvl="1"/>
            <a:r>
              <a:rPr lang="en-US" sz="2000" dirty="0"/>
              <a:t>Bold print shows words that are important to understanding the topic. </a:t>
            </a:r>
          </a:p>
          <a:p>
            <a:r>
              <a:rPr lang="en-US" sz="2400" dirty="0"/>
              <a:t>Another text feature used is biographies is a </a:t>
            </a:r>
            <a:r>
              <a:rPr lang="en-US" sz="2400" b="1" dirty="0"/>
              <a:t>timeline:</a:t>
            </a:r>
          </a:p>
          <a:p>
            <a:pPr lvl="1"/>
            <a:r>
              <a:rPr lang="en-US" sz="2000" dirty="0"/>
              <a:t>A </a:t>
            </a:r>
            <a:r>
              <a:rPr lang="en-US" sz="2000" b="1" dirty="0"/>
              <a:t>timeline</a:t>
            </a:r>
            <a:r>
              <a:rPr lang="en-US" sz="2000" dirty="0"/>
              <a:t> shows dates of important events in the order in which they happened. </a:t>
            </a:r>
          </a:p>
          <a:p>
            <a:pPr lvl="1"/>
            <a:r>
              <a:rPr lang="en-US" sz="2000" dirty="0"/>
              <a:t>Timeline’s are used in biographies to point out important events in a person’s life</a:t>
            </a:r>
            <a:r>
              <a:rPr lang="en-US" sz="1800" dirty="0"/>
              <a:t>. </a:t>
            </a:r>
          </a:p>
          <a:p>
            <a:endParaRPr lang="en-US" dirty="0"/>
          </a:p>
          <a:p>
            <a:pPr lvl="1"/>
            <a:endParaRPr lang="en-US" dirty="0"/>
          </a:p>
          <a:p>
            <a:pPr lvl="1"/>
            <a:endParaRPr lang="en-US" dirty="0"/>
          </a:p>
        </p:txBody>
      </p:sp>
      <p:pic>
        <p:nvPicPr>
          <p:cNvPr id="6" name="Picture 5" descr="A screenshot of a cell phone&#10;&#10;Description automatically generated">
            <a:extLst>
              <a:ext uri="{FF2B5EF4-FFF2-40B4-BE49-F238E27FC236}">
                <a16:creationId xmlns:a16="http://schemas.microsoft.com/office/drawing/2014/main" id="{A00E314E-3BE8-E14B-9EEE-4C3469D120AE}"/>
              </a:ext>
            </a:extLst>
          </p:cNvPr>
          <p:cNvPicPr>
            <a:picLocks noChangeAspect="1"/>
          </p:cNvPicPr>
          <p:nvPr/>
        </p:nvPicPr>
        <p:blipFill>
          <a:blip r:embed="rId2"/>
          <a:stretch>
            <a:fillRect/>
          </a:stretch>
        </p:blipFill>
        <p:spPr>
          <a:xfrm>
            <a:off x="2785502" y="4843807"/>
            <a:ext cx="6078070" cy="1511300"/>
          </a:xfrm>
          <a:prstGeom prst="rect">
            <a:avLst/>
          </a:prstGeom>
        </p:spPr>
      </p:pic>
      <p:sp>
        <p:nvSpPr>
          <p:cNvPr id="7" name="TextBox 6">
            <a:extLst>
              <a:ext uri="{FF2B5EF4-FFF2-40B4-BE49-F238E27FC236}">
                <a16:creationId xmlns:a16="http://schemas.microsoft.com/office/drawing/2014/main" id="{02DD75B7-3D4C-A546-B2A2-CB60712F9DE1}"/>
              </a:ext>
            </a:extLst>
          </p:cNvPr>
          <p:cNvSpPr txBox="1"/>
          <p:nvPr/>
        </p:nvSpPr>
        <p:spPr>
          <a:xfrm>
            <a:off x="9653028" y="4999292"/>
            <a:ext cx="2095499" cy="1200329"/>
          </a:xfrm>
          <a:prstGeom prst="rect">
            <a:avLst/>
          </a:prstGeom>
          <a:noFill/>
        </p:spPr>
        <p:txBody>
          <a:bodyPr wrap="square" rtlCol="0">
            <a:spAutoFit/>
          </a:bodyPr>
          <a:lstStyle/>
          <a:p>
            <a:r>
              <a:rPr lang="en-US" dirty="0"/>
              <a:t>This a timeline. We will look at it more closely when we read the biography.</a:t>
            </a:r>
          </a:p>
        </p:txBody>
      </p:sp>
      <p:cxnSp>
        <p:nvCxnSpPr>
          <p:cNvPr id="9" name="Straight Arrow Connector 8">
            <a:extLst>
              <a:ext uri="{FF2B5EF4-FFF2-40B4-BE49-F238E27FC236}">
                <a16:creationId xmlns:a16="http://schemas.microsoft.com/office/drawing/2014/main" id="{2C754787-CC02-9A41-A9BF-97678ED7B05C}"/>
              </a:ext>
            </a:extLst>
          </p:cNvPr>
          <p:cNvCxnSpPr/>
          <p:nvPr/>
        </p:nvCxnSpPr>
        <p:spPr>
          <a:xfrm flipH="1">
            <a:off x="8972550" y="5599457"/>
            <a:ext cx="571500" cy="0"/>
          </a:xfrm>
          <a:prstGeom prst="straightConnector1">
            <a:avLst/>
          </a:prstGeom>
          <a:ln w="5715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1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40E6E58C-2857-D446-8E36-DC08B9997C51}"/>
              </a:ext>
            </a:extLst>
          </p:cNvPr>
          <p:cNvPicPr>
            <a:picLocks noChangeAspect="1"/>
          </p:cNvPicPr>
          <p:nvPr/>
        </p:nvPicPr>
        <p:blipFill>
          <a:blip r:embed="rId2"/>
          <a:stretch>
            <a:fillRect/>
          </a:stretch>
        </p:blipFill>
        <p:spPr>
          <a:xfrm>
            <a:off x="0" y="-1"/>
            <a:ext cx="12192000" cy="6860959"/>
          </a:xfrm>
          <a:prstGeom prst="rect">
            <a:avLst/>
          </a:prstGeom>
        </p:spPr>
      </p:pic>
    </p:spTree>
    <p:extLst>
      <p:ext uri="{BB962C8B-B14F-4D97-AF65-F5344CB8AC3E}">
        <p14:creationId xmlns:p14="http://schemas.microsoft.com/office/powerpoint/2010/main" val="3721089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267B54D0-96AE-9744-A6C1-CB5DC86BC5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347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map&#10;&#10;Description automatically generated">
            <a:extLst>
              <a:ext uri="{FF2B5EF4-FFF2-40B4-BE49-F238E27FC236}">
                <a16:creationId xmlns:a16="http://schemas.microsoft.com/office/drawing/2014/main" id="{A49FA802-3E73-7E46-BD1C-7A2CF8215D54}"/>
              </a:ext>
            </a:extLst>
          </p:cNvPr>
          <p:cNvPicPr>
            <a:picLocks noGrp="1" noChangeAspect="1"/>
          </p:cNvPicPr>
          <p:nvPr>
            <p:ph sz="half" idx="1"/>
          </p:nvPr>
        </p:nvPicPr>
        <p:blipFill rotWithShape="1">
          <a:blip r:embed="rId2"/>
          <a:srcRect l="59777" t="16758"/>
          <a:stretch/>
        </p:blipFill>
        <p:spPr>
          <a:xfrm>
            <a:off x="401731" y="394447"/>
            <a:ext cx="4485744" cy="6102057"/>
          </a:xfrm>
        </p:spPr>
      </p:pic>
      <p:sp>
        <p:nvSpPr>
          <p:cNvPr id="4" name="Content Placeholder 3">
            <a:extLst>
              <a:ext uri="{FF2B5EF4-FFF2-40B4-BE49-F238E27FC236}">
                <a16:creationId xmlns:a16="http://schemas.microsoft.com/office/drawing/2014/main" id="{CC09C45E-A37C-494D-880C-2113A3384245}"/>
              </a:ext>
            </a:extLst>
          </p:cNvPr>
          <p:cNvSpPr>
            <a:spLocks noGrp="1"/>
          </p:cNvSpPr>
          <p:nvPr>
            <p:ph sz="half" idx="2"/>
          </p:nvPr>
        </p:nvSpPr>
        <p:spPr>
          <a:xfrm>
            <a:off x="5593975" y="394447"/>
            <a:ext cx="5540189" cy="6102057"/>
          </a:xfrm>
        </p:spPr>
        <p:txBody>
          <a:bodyPr>
            <a:normAutofit/>
          </a:bodyPr>
          <a:lstStyle/>
          <a:p>
            <a:r>
              <a:rPr lang="en-US" sz="3600" dirty="0"/>
              <a:t>How can we summarize the </a:t>
            </a:r>
            <a:r>
              <a:rPr lang="en-US" sz="3600" u="sng" dirty="0"/>
              <a:t>Childhood</a:t>
            </a:r>
            <a:r>
              <a:rPr lang="en-US" sz="3600" dirty="0"/>
              <a:t> section of </a:t>
            </a:r>
            <a:r>
              <a:rPr lang="en-US" sz="3600" i="1" dirty="0"/>
              <a:t>César Chávez</a:t>
            </a:r>
            <a:r>
              <a:rPr lang="en-US" sz="3600" dirty="0"/>
              <a:t>?</a:t>
            </a:r>
          </a:p>
          <a:p>
            <a:r>
              <a:rPr lang="en-US" sz="3000" dirty="0">
                <a:solidFill>
                  <a:schemeClr val="accent2"/>
                </a:solidFill>
              </a:rPr>
              <a:t>César Chávez was born in Arizona. When he was little, he learned about the importance of hard work and respect. He also learned to care for others and find peaceful solutions to problems. </a:t>
            </a:r>
          </a:p>
        </p:txBody>
      </p:sp>
    </p:spTree>
    <p:extLst>
      <p:ext uri="{BB962C8B-B14F-4D97-AF65-F5344CB8AC3E}">
        <p14:creationId xmlns:p14="http://schemas.microsoft.com/office/powerpoint/2010/main" val="230539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6EC6D6-5EBD-884E-8194-C54FE571C016}"/>
              </a:ext>
            </a:extLst>
          </p:cNvPr>
          <p:cNvSpPr txBox="1"/>
          <p:nvPr/>
        </p:nvSpPr>
        <p:spPr>
          <a:xfrm>
            <a:off x="2904565" y="573741"/>
            <a:ext cx="6418729" cy="769441"/>
          </a:xfrm>
          <a:prstGeom prst="rect">
            <a:avLst/>
          </a:prstGeom>
          <a:noFill/>
        </p:spPr>
        <p:txBody>
          <a:bodyPr wrap="square" rtlCol="0">
            <a:spAutoFit/>
          </a:bodyPr>
          <a:lstStyle/>
          <a:p>
            <a:pPr algn="ctr"/>
            <a:r>
              <a:rPr lang="en-US" sz="4400" dirty="0">
                <a:solidFill>
                  <a:schemeClr val="accent2"/>
                </a:solidFill>
              </a:rPr>
              <a:t>Sequence </a:t>
            </a:r>
          </a:p>
        </p:txBody>
      </p:sp>
      <p:sp>
        <p:nvSpPr>
          <p:cNvPr id="3" name="TextBox 2">
            <a:extLst>
              <a:ext uri="{FF2B5EF4-FFF2-40B4-BE49-F238E27FC236}">
                <a16:creationId xmlns:a16="http://schemas.microsoft.com/office/drawing/2014/main" id="{C1192A26-0FEB-C64B-944E-1CE6DD0CA877}"/>
              </a:ext>
            </a:extLst>
          </p:cNvPr>
          <p:cNvSpPr txBox="1"/>
          <p:nvPr/>
        </p:nvSpPr>
        <p:spPr>
          <a:xfrm>
            <a:off x="935830" y="2162954"/>
            <a:ext cx="3929063" cy="830997"/>
          </a:xfrm>
          <a:prstGeom prst="rect">
            <a:avLst/>
          </a:prstGeom>
          <a:noFill/>
          <a:ln>
            <a:noFill/>
          </a:ln>
        </p:spPr>
        <p:txBody>
          <a:bodyPr wrap="square" rtlCol="0">
            <a:spAutoFit/>
          </a:bodyPr>
          <a:lstStyle/>
          <a:p>
            <a:pPr algn="ctr"/>
            <a:r>
              <a:rPr lang="en-US" sz="2400" dirty="0"/>
              <a:t>César Chávez was born on a farm in Arizona. </a:t>
            </a:r>
          </a:p>
        </p:txBody>
      </p:sp>
      <p:sp>
        <p:nvSpPr>
          <p:cNvPr id="4" name="Rounded Rectangle 3">
            <a:extLst>
              <a:ext uri="{FF2B5EF4-FFF2-40B4-BE49-F238E27FC236}">
                <a16:creationId xmlns:a16="http://schemas.microsoft.com/office/drawing/2014/main" id="{54DEE0D5-4DCD-7743-B84B-E5E708AA2914}"/>
              </a:ext>
            </a:extLst>
          </p:cNvPr>
          <p:cNvSpPr/>
          <p:nvPr/>
        </p:nvSpPr>
        <p:spPr>
          <a:xfrm>
            <a:off x="832877" y="1714499"/>
            <a:ext cx="4143375" cy="14859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F115D893-8472-8043-BD00-90950127F9E0}"/>
              </a:ext>
            </a:extLst>
          </p:cNvPr>
          <p:cNvSpPr/>
          <p:nvPr/>
        </p:nvSpPr>
        <p:spPr>
          <a:xfrm>
            <a:off x="6843712" y="1714499"/>
            <a:ext cx="4300538" cy="14859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DDFE7F-A09A-4640-8BA3-78AA22C9CC4E}"/>
              </a:ext>
            </a:extLst>
          </p:cNvPr>
          <p:cNvSpPr txBox="1"/>
          <p:nvPr/>
        </p:nvSpPr>
        <p:spPr>
          <a:xfrm>
            <a:off x="7086600" y="1978534"/>
            <a:ext cx="3814763" cy="1200329"/>
          </a:xfrm>
          <a:prstGeom prst="rect">
            <a:avLst/>
          </a:prstGeom>
          <a:noFill/>
        </p:spPr>
        <p:txBody>
          <a:bodyPr wrap="square" rtlCol="0">
            <a:spAutoFit/>
          </a:bodyPr>
          <a:lstStyle/>
          <a:p>
            <a:pPr algn="ctr"/>
            <a:r>
              <a:rPr lang="en-US" sz="2400" dirty="0"/>
              <a:t>César and his family move to California and become farm workers. </a:t>
            </a:r>
          </a:p>
        </p:txBody>
      </p:sp>
      <p:sp>
        <p:nvSpPr>
          <p:cNvPr id="7" name="TextBox 6">
            <a:extLst>
              <a:ext uri="{FF2B5EF4-FFF2-40B4-BE49-F238E27FC236}">
                <a16:creationId xmlns:a16="http://schemas.microsoft.com/office/drawing/2014/main" id="{ABCBEE9A-8ADF-9A48-800B-E99CAE4ACF89}"/>
              </a:ext>
            </a:extLst>
          </p:cNvPr>
          <p:cNvSpPr txBox="1"/>
          <p:nvPr/>
        </p:nvSpPr>
        <p:spPr>
          <a:xfrm>
            <a:off x="1611545" y="1683916"/>
            <a:ext cx="2586038" cy="523220"/>
          </a:xfrm>
          <a:prstGeom prst="rect">
            <a:avLst/>
          </a:prstGeom>
          <a:noFill/>
        </p:spPr>
        <p:txBody>
          <a:bodyPr wrap="square" rtlCol="0">
            <a:spAutoFit/>
          </a:bodyPr>
          <a:lstStyle/>
          <a:p>
            <a:pPr algn="ctr"/>
            <a:r>
              <a:rPr lang="en-US" sz="2800" b="1" dirty="0">
                <a:solidFill>
                  <a:schemeClr val="accent2"/>
                </a:solidFill>
              </a:rPr>
              <a:t>First</a:t>
            </a:r>
          </a:p>
        </p:txBody>
      </p:sp>
      <p:sp>
        <p:nvSpPr>
          <p:cNvPr id="8" name="Rectangle 7">
            <a:extLst>
              <a:ext uri="{FF2B5EF4-FFF2-40B4-BE49-F238E27FC236}">
                <a16:creationId xmlns:a16="http://schemas.microsoft.com/office/drawing/2014/main" id="{1E576841-BFF0-6F48-A5C9-10BBE0657A44}"/>
              </a:ext>
            </a:extLst>
          </p:cNvPr>
          <p:cNvSpPr/>
          <p:nvPr/>
        </p:nvSpPr>
        <p:spPr>
          <a:xfrm>
            <a:off x="8544979" y="1639734"/>
            <a:ext cx="878767" cy="523220"/>
          </a:xfrm>
          <a:prstGeom prst="rect">
            <a:avLst/>
          </a:prstGeom>
        </p:spPr>
        <p:txBody>
          <a:bodyPr wrap="none">
            <a:spAutoFit/>
          </a:bodyPr>
          <a:lstStyle/>
          <a:p>
            <a:r>
              <a:rPr lang="en-US" sz="2800" b="1" dirty="0">
                <a:solidFill>
                  <a:schemeClr val="accent2"/>
                </a:solidFill>
              </a:rPr>
              <a:t>Next</a:t>
            </a:r>
            <a:endParaRPr lang="en-US" b="1" dirty="0"/>
          </a:p>
        </p:txBody>
      </p:sp>
      <p:sp>
        <p:nvSpPr>
          <p:cNvPr id="9" name="Rounded Rectangle 8">
            <a:extLst>
              <a:ext uri="{FF2B5EF4-FFF2-40B4-BE49-F238E27FC236}">
                <a16:creationId xmlns:a16="http://schemas.microsoft.com/office/drawing/2014/main" id="{442A5A3A-F2E2-424A-BC04-469FA78B4159}"/>
              </a:ext>
            </a:extLst>
          </p:cNvPr>
          <p:cNvSpPr/>
          <p:nvPr/>
        </p:nvSpPr>
        <p:spPr>
          <a:xfrm>
            <a:off x="861452" y="4024311"/>
            <a:ext cx="4143375" cy="14859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0BCD24A-D68A-BF4C-98D4-4F1E8D3FB029}"/>
              </a:ext>
            </a:extLst>
          </p:cNvPr>
          <p:cNvSpPr txBox="1"/>
          <p:nvPr/>
        </p:nvSpPr>
        <p:spPr>
          <a:xfrm>
            <a:off x="1200150" y="4300538"/>
            <a:ext cx="3400425" cy="1200329"/>
          </a:xfrm>
          <a:prstGeom prst="rect">
            <a:avLst/>
          </a:prstGeom>
          <a:noFill/>
        </p:spPr>
        <p:txBody>
          <a:bodyPr wrap="square" rtlCol="0">
            <a:spAutoFit/>
          </a:bodyPr>
          <a:lstStyle/>
          <a:p>
            <a:pPr algn="ctr"/>
            <a:r>
              <a:rPr lang="en-US" sz="2400" dirty="0"/>
              <a:t>César organized a grape strike. Farm owners agreed to better pay.</a:t>
            </a:r>
          </a:p>
        </p:txBody>
      </p:sp>
      <p:sp>
        <p:nvSpPr>
          <p:cNvPr id="11" name="Rectangle 10">
            <a:extLst>
              <a:ext uri="{FF2B5EF4-FFF2-40B4-BE49-F238E27FC236}">
                <a16:creationId xmlns:a16="http://schemas.microsoft.com/office/drawing/2014/main" id="{34B98D77-510A-A34B-8415-8D0AC225E534}"/>
              </a:ext>
            </a:extLst>
          </p:cNvPr>
          <p:cNvSpPr/>
          <p:nvPr/>
        </p:nvSpPr>
        <p:spPr>
          <a:xfrm>
            <a:off x="2465703" y="3956385"/>
            <a:ext cx="934871" cy="523220"/>
          </a:xfrm>
          <a:prstGeom prst="rect">
            <a:avLst/>
          </a:prstGeom>
        </p:spPr>
        <p:txBody>
          <a:bodyPr wrap="none">
            <a:spAutoFit/>
          </a:bodyPr>
          <a:lstStyle/>
          <a:p>
            <a:r>
              <a:rPr lang="en-US" sz="2800" b="1" dirty="0">
                <a:solidFill>
                  <a:schemeClr val="accent2"/>
                </a:solidFill>
              </a:rPr>
              <a:t>Then</a:t>
            </a:r>
            <a:endParaRPr lang="en-US" b="1" dirty="0"/>
          </a:p>
        </p:txBody>
      </p:sp>
      <p:sp>
        <p:nvSpPr>
          <p:cNvPr id="12" name="Rounded Rectangle 11">
            <a:extLst>
              <a:ext uri="{FF2B5EF4-FFF2-40B4-BE49-F238E27FC236}">
                <a16:creationId xmlns:a16="http://schemas.microsoft.com/office/drawing/2014/main" id="{5CBC1FCB-AC68-F441-851B-0A3995D16294}"/>
              </a:ext>
            </a:extLst>
          </p:cNvPr>
          <p:cNvSpPr/>
          <p:nvPr/>
        </p:nvSpPr>
        <p:spPr>
          <a:xfrm>
            <a:off x="6843713" y="4014967"/>
            <a:ext cx="4300538" cy="14859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985DEC7-A71B-064F-AD3D-93EDCBC16B79}"/>
              </a:ext>
            </a:extLst>
          </p:cNvPr>
          <p:cNvSpPr txBox="1"/>
          <p:nvPr/>
        </p:nvSpPr>
        <p:spPr>
          <a:xfrm>
            <a:off x="7086600" y="4479605"/>
            <a:ext cx="3814763" cy="830997"/>
          </a:xfrm>
          <a:prstGeom prst="rect">
            <a:avLst/>
          </a:prstGeom>
          <a:noFill/>
        </p:spPr>
        <p:txBody>
          <a:bodyPr wrap="square" rtlCol="0">
            <a:spAutoFit/>
          </a:bodyPr>
          <a:lstStyle/>
          <a:p>
            <a:pPr algn="ctr"/>
            <a:r>
              <a:rPr lang="en-US" sz="2400" dirty="0"/>
              <a:t>César kept working for farm workers.</a:t>
            </a:r>
          </a:p>
        </p:txBody>
      </p:sp>
      <p:sp>
        <p:nvSpPr>
          <p:cNvPr id="14" name="Rectangle 13">
            <a:extLst>
              <a:ext uri="{FF2B5EF4-FFF2-40B4-BE49-F238E27FC236}">
                <a16:creationId xmlns:a16="http://schemas.microsoft.com/office/drawing/2014/main" id="{568B9662-6B96-9C4A-8E9C-AB4720286715}"/>
              </a:ext>
            </a:extLst>
          </p:cNvPr>
          <p:cNvSpPr/>
          <p:nvPr/>
        </p:nvSpPr>
        <p:spPr>
          <a:xfrm>
            <a:off x="8649175" y="4056727"/>
            <a:ext cx="774571" cy="523220"/>
          </a:xfrm>
          <a:prstGeom prst="rect">
            <a:avLst/>
          </a:prstGeom>
        </p:spPr>
        <p:txBody>
          <a:bodyPr wrap="none">
            <a:spAutoFit/>
          </a:bodyPr>
          <a:lstStyle/>
          <a:p>
            <a:r>
              <a:rPr lang="en-US" sz="2800" b="1" dirty="0">
                <a:solidFill>
                  <a:schemeClr val="accent2"/>
                </a:solidFill>
              </a:rPr>
              <a:t>Last</a:t>
            </a:r>
            <a:endParaRPr lang="en-US" b="1" dirty="0"/>
          </a:p>
        </p:txBody>
      </p:sp>
      <p:cxnSp>
        <p:nvCxnSpPr>
          <p:cNvPr id="16" name="Straight Arrow Connector 15">
            <a:extLst>
              <a:ext uri="{FF2B5EF4-FFF2-40B4-BE49-F238E27FC236}">
                <a16:creationId xmlns:a16="http://schemas.microsoft.com/office/drawing/2014/main" id="{4889B58C-E440-9247-A767-69341B9AC9CE}"/>
              </a:ext>
            </a:extLst>
          </p:cNvPr>
          <p:cNvCxnSpPr/>
          <p:nvPr/>
        </p:nvCxnSpPr>
        <p:spPr>
          <a:xfrm>
            <a:off x="5143500" y="2457449"/>
            <a:ext cx="1500188"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27E10CE-4179-BC44-A948-B9264F1069E8}"/>
              </a:ext>
            </a:extLst>
          </p:cNvPr>
          <p:cNvCxnSpPr/>
          <p:nvPr/>
        </p:nvCxnSpPr>
        <p:spPr>
          <a:xfrm flipH="1">
            <a:off x="5004827" y="2993951"/>
            <a:ext cx="1638861" cy="1021016"/>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550272A-CC2D-254B-A210-DA47728A27B6}"/>
              </a:ext>
            </a:extLst>
          </p:cNvPr>
          <p:cNvCxnSpPr/>
          <p:nvPr/>
        </p:nvCxnSpPr>
        <p:spPr>
          <a:xfrm>
            <a:off x="5117306" y="4895103"/>
            <a:ext cx="1500188"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9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4CCA-F529-7A4A-A422-8DD729B1CDA4}"/>
              </a:ext>
            </a:extLst>
          </p:cNvPr>
          <p:cNvSpPr>
            <a:spLocks noGrp="1"/>
          </p:cNvSpPr>
          <p:nvPr>
            <p:ph type="title"/>
          </p:nvPr>
        </p:nvSpPr>
        <p:spPr>
          <a:xfrm>
            <a:off x="1066800" y="642594"/>
            <a:ext cx="10058400" cy="1000469"/>
          </a:xfrm>
        </p:spPr>
        <p:txBody>
          <a:bodyPr>
            <a:normAutofit fontScale="90000"/>
          </a:bodyPr>
          <a:lstStyle/>
          <a:p>
            <a:pPr algn="ctr"/>
            <a:r>
              <a:rPr lang="en-US" sz="3600" dirty="0">
                <a:solidFill>
                  <a:schemeClr val="accent2"/>
                </a:solidFill>
              </a:rPr>
              <a:t>Synonyms</a:t>
            </a:r>
            <a:br>
              <a:rPr lang="en-US" sz="3200" dirty="0">
                <a:solidFill>
                  <a:schemeClr val="accent2"/>
                </a:solidFill>
              </a:rPr>
            </a:br>
            <a:r>
              <a:rPr lang="en-US" sz="3200" dirty="0">
                <a:solidFill>
                  <a:schemeClr val="accent2"/>
                </a:solidFill>
              </a:rPr>
              <a:t>Read the lines from the passage. Find the synonyms.</a:t>
            </a:r>
          </a:p>
        </p:txBody>
      </p:sp>
      <p:sp>
        <p:nvSpPr>
          <p:cNvPr id="3" name="Content Placeholder 2">
            <a:extLst>
              <a:ext uri="{FF2B5EF4-FFF2-40B4-BE49-F238E27FC236}">
                <a16:creationId xmlns:a16="http://schemas.microsoft.com/office/drawing/2014/main" id="{0C9D38E8-F8E3-D04A-A538-CEBD420DFF73}"/>
              </a:ext>
            </a:extLst>
          </p:cNvPr>
          <p:cNvSpPr>
            <a:spLocks noGrp="1"/>
          </p:cNvSpPr>
          <p:nvPr>
            <p:ph idx="1"/>
          </p:nvPr>
        </p:nvSpPr>
        <p:spPr>
          <a:xfrm>
            <a:off x="1066800" y="1643063"/>
            <a:ext cx="10058400" cy="4309681"/>
          </a:xfrm>
        </p:spPr>
        <p:txBody>
          <a:bodyPr>
            <a:normAutofit/>
          </a:bodyPr>
          <a:lstStyle/>
          <a:p>
            <a:r>
              <a:rPr lang="en-US" sz="2400" dirty="0"/>
              <a:t>“His mother and grandmother taught César about </a:t>
            </a:r>
            <a:r>
              <a:rPr lang="en-US" sz="2400" u="sng" dirty="0"/>
              <a:t>caring</a:t>
            </a:r>
            <a:r>
              <a:rPr lang="en-US" sz="2400" dirty="0"/>
              <a:t>. Many people came to their door asking for food, and his kind family always shared.”</a:t>
            </a:r>
          </a:p>
          <a:p>
            <a:pPr lvl="1"/>
            <a:r>
              <a:rPr lang="en-US" sz="2200" dirty="0"/>
              <a:t>What is a synonym for caring?</a:t>
            </a:r>
          </a:p>
          <a:p>
            <a:pPr lvl="1"/>
            <a:r>
              <a:rPr lang="en-US" sz="2200" b="1" dirty="0">
                <a:solidFill>
                  <a:schemeClr val="accent2"/>
                </a:solidFill>
              </a:rPr>
              <a:t>Kind</a:t>
            </a:r>
            <a:r>
              <a:rPr lang="en-US" sz="2200" dirty="0">
                <a:solidFill>
                  <a:schemeClr val="accent2"/>
                </a:solidFill>
              </a:rPr>
              <a:t>. Caring and kind both mean “helpful or good-hearted”.</a:t>
            </a:r>
          </a:p>
          <a:p>
            <a:r>
              <a:rPr lang="en-US" sz="2400" dirty="0"/>
              <a:t>“César and his family would quickly discover that migrant farm workers had difficult lives. Their </a:t>
            </a:r>
            <a:r>
              <a:rPr lang="en-US" sz="2400" u="sng" dirty="0"/>
              <a:t>challenging</a:t>
            </a:r>
            <a:r>
              <a:rPr lang="en-US" sz="2400" dirty="0"/>
              <a:t> jobs forced them to work long hours for little money.”</a:t>
            </a:r>
          </a:p>
          <a:p>
            <a:pPr lvl="1"/>
            <a:r>
              <a:rPr lang="en-US" sz="2200" dirty="0"/>
              <a:t>What is a synonym for the word </a:t>
            </a:r>
            <a:r>
              <a:rPr lang="en-US" sz="2200" u="sng" dirty="0"/>
              <a:t>challenging</a:t>
            </a:r>
            <a:r>
              <a:rPr lang="en-US" sz="2200" dirty="0"/>
              <a:t>?</a:t>
            </a:r>
          </a:p>
          <a:p>
            <a:pPr lvl="1"/>
            <a:r>
              <a:rPr lang="en-US" sz="2200" b="1" dirty="0">
                <a:solidFill>
                  <a:schemeClr val="accent2"/>
                </a:solidFill>
              </a:rPr>
              <a:t>Difficult</a:t>
            </a:r>
            <a:r>
              <a:rPr lang="en-US" sz="2200" dirty="0">
                <a:solidFill>
                  <a:schemeClr val="accent2"/>
                </a:solidFill>
              </a:rPr>
              <a:t>. Challenging and difficult both mean “hard and takes effort to do”.</a:t>
            </a:r>
          </a:p>
        </p:txBody>
      </p:sp>
    </p:spTree>
    <p:extLst>
      <p:ext uri="{BB962C8B-B14F-4D97-AF65-F5344CB8AC3E}">
        <p14:creationId xmlns:p14="http://schemas.microsoft.com/office/powerpoint/2010/main" val="39222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0DD0-C6B8-2548-B3DC-F39D1C8E8194}"/>
              </a:ext>
            </a:extLst>
          </p:cNvPr>
          <p:cNvSpPr>
            <a:spLocks noGrp="1"/>
          </p:cNvSpPr>
          <p:nvPr>
            <p:ph type="title"/>
          </p:nvPr>
        </p:nvSpPr>
        <p:spPr>
          <a:xfrm>
            <a:off x="1066800" y="642594"/>
            <a:ext cx="10058400" cy="1029044"/>
          </a:xfrm>
        </p:spPr>
        <p:txBody>
          <a:bodyPr/>
          <a:lstStyle/>
          <a:p>
            <a:pPr algn="ctr"/>
            <a:r>
              <a:rPr lang="en-US" dirty="0">
                <a:solidFill>
                  <a:schemeClr val="accent2"/>
                </a:solidFill>
              </a:rPr>
              <a:t>Vocabulary Practice </a:t>
            </a:r>
          </a:p>
        </p:txBody>
      </p:sp>
      <p:sp>
        <p:nvSpPr>
          <p:cNvPr id="3" name="Content Placeholder 2">
            <a:extLst>
              <a:ext uri="{FF2B5EF4-FFF2-40B4-BE49-F238E27FC236}">
                <a16:creationId xmlns:a16="http://schemas.microsoft.com/office/drawing/2014/main" id="{A4F60F5C-699C-064A-82F7-BDCA96DF68A3}"/>
              </a:ext>
            </a:extLst>
          </p:cNvPr>
          <p:cNvSpPr>
            <a:spLocks noGrp="1"/>
          </p:cNvSpPr>
          <p:nvPr>
            <p:ph idx="1"/>
          </p:nvPr>
        </p:nvSpPr>
        <p:spPr>
          <a:xfrm>
            <a:off x="1066800" y="2686395"/>
            <a:ext cx="10058400" cy="3423512"/>
          </a:xfrm>
        </p:spPr>
        <p:txBody>
          <a:bodyPr/>
          <a:lstStyle/>
          <a:p>
            <a:endParaRPr lang="en-US" dirty="0"/>
          </a:p>
          <a:p>
            <a:endParaRPr lang="en-US" dirty="0"/>
          </a:p>
          <a:p>
            <a:pPr marL="342900" indent="-342900">
              <a:buFont typeface="+mj-lt"/>
              <a:buAutoNum type="arabicPeriod"/>
            </a:pPr>
            <a:r>
              <a:rPr lang="en-US" sz="2400" dirty="0"/>
              <a:t>The math test was __________________ and I had a hard time completing it.</a:t>
            </a:r>
          </a:p>
          <a:p>
            <a:pPr marL="342900" indent="-342900">
              <a:buFont typeface="+mj-lt"/>
              <a:buAutoNum type="arabicPeriod"/>
            </a:pPr>
            <a:r>
              <a:rPr lang="en-US" sz="2400" dirty="0"/>
              <a:t>I had to _______________________ for my spelling test on Friday.</a:t>
            </a:r>
          </a:p>
          <a:p>
            <a:pPr marL="342900" indent="-342900">
              <a:buFont typeface="+mj-lt"/>
              <a:buAutoNum type="arabicPeriod"/>
            </a:pPr>
            <a:r>
              <a:rPr lang="en-US" sz="2400" dirty="0"/>
              <a:t>Policemen are good examples of  ___________________.</a:t>
            </a:r>
          </a:p>
          <a:p>
            <a:pPr marL="342900" indent="-342900">
              <a:buFont typeface="+mj-lt"/>
              <a:buAutoNum type="arabicPeriod"/>
            </a:pPr>
            <a:r>
              <a:rPr lang="en-US" sz="2400" dirty="0"/>
              <a:t>We watched the actors _______________________ on stage. </a:t>
            </a:r>
          </a:p>
        </p:txBody>
      </p:sp>
      <p:sp>
        <p:nvSpPr>
          <p:cNvPr id="4" name="TextBox 3">
            <a:extLst>
              <a:ext uri="{FF2B5EF4-FFF2-40B4-BE49-F238E27FC236}">
                <a16:creationId xmlns:a16="http://schemas.microsoft.com/office/drawing/2014/main" id="{255989FA-5630-4D4D-8AD5-9BFCC67D61E2}"/>
              </a:ext>
            </a:extLst>
          </p:cNvPr>
          <p:cNvSpPr txBox="1"/>
          <p:nvPr/>
        </p:nvSpPr>
        <p:spPr>
          <a:xfrm>
            <a:off x="1185863" y="1500188"/>
            <a:ext cx="9939337" cy="2308324"/>
          </a:xfrm>
          <a:prstGeom prst="rect">
            <a:avLst/>
          </a:prstGeom>
          <a:noFill/>
        </p:spPr>
        <p:txBody>
          <a:bodyPr wrap="square" numCol="3" rtlCol="0">
            <a:spAutoFit/>
          </a:bodyPr>
          <a:lstStyle/>
          <a:p>
            <a:pPr algn="ctr"/>
            <a:r>
              <a:rPr lang="en-US" sz="2400" dirty="0"/>
              <a:t>agree</a:t>
            </a:r>
          </a:p>
          <a:p>
            <a:pPr algn="ctr"/>
            <a:r>
              <a:rPr lang="en-US" sz="2400" dirty="0"/>
              <a:t>interest</a:t>
            </a:r>
          </a:p>
          <a:p>
            <a:pPr algn="ctr"/>
            <a:r>
              <a:rPr lang="en-US" sz="2400" dirty="0"/>
              <a:t>challenging</a:t>
            </a:r>
          </a:p>
          <a:p>
            <a:pPr algn="ctr"/>
            <a:endParaRPr lang="en-US" sz="2400" dirty="0"/>
          </a:p>
          <a:p>
            <a:pPr algn="ctr"/>
            <a:endParaRPr lang="en-US" sz="2400" dirty="0"/>
          </a:p>
          <a:p>
            <a:pPr algn="ctr"/>
            <a:endParaRPr lang="en-US" sz="2400" dirty="0"/>
          </a:p>
          <a:p>
            <a:pPr algn="ctr"/>
            <a:r>
              <a:rPr lang="en-US" sz="2400" dirty="0"/>
              <a:t>perform</a:t>
            </a:r>
          </a:p>
          <a:p>
            <a:pPr algn="ctr"/>
            <a:r>
              <a:rPr lang="en-US" sz="2400" dirty="0"/>
              <a:t>discover</a:t>
            </a:r>
          </a:p>
          <a:p>
            <a:pPr algn="ctr"/>
            <a:r>
              <a:rPr lang="en-US" sz="2400" dirty="0"/>
              <a:t>succeed</a:t>
            </a:r>
          </a:p>
          <a:p>
            <a:pPr algn="ctr"/>
            <a:endParaRPr lang="en-US" sz="2400" dirty="0"/>
          </a:p>
          <a:p>
            <a:pPr algn="ctr"/>
            <a:endParaRPr lang="en-US" sz="2400" dirty="0"/>
          </a:p>
          <a:p>
            <a:pPr algn="ctr"/>
            <a:endParaRPr lang="en-US" sz="2400" dirty="0"/>
          </a:p>
          <a:p>
            <a:pPr algn="ctr"/>
            <a:r>
              <a:rPr lang="en-US" sz="2400" dirty="0"/>
              <a:t>heroes</a:t>
            </a:r>
          </a:p>
          <a:p>
            <a:pPr algn="ctr"/>
            <a:r>
              <a:rPr lang="en-US" sz="2400" dirty="0"/>
              <a:t>study</a:t>
            </a:r>
            <a:r>
              <a:rPr lang="en-US" dirty="0"/>
              <a:t>	</a:t>
            </a:r>
          </a:p>
        </p:txBody>
      </p:sp>
      <p:sp>
        <p:nvSpPr>
          <p:cNvPr id="5" name="TextBox 4">
            <a:extLst>
              <a:ext uri="{FF2B5EF4-FFF2-40B4-BE49-F238E27FC236}">
                <a16:creationId xmlns:a16="http://schemas.microsoft.com/office/drawing/2014/main" id="{18285208-BDAB-C24D-8C64-86A0AA16DF87}"/>
              </a:ext>
            </a:extLst>
          </p:cNvPr>
          <p:cNvSpPr txBox="1"/>
          <p:nvPr/>
        </p:nvSpPr>
        <p:spPr>
          <a:xfrm>
            <a:off x="3357563" y="3808512"/>
            <a:ext cx="1200150" cy="523220"/>
          </a:xfrm>
          <a:prstGeom prst="rect">
            <a:avLst/>
          </a:prstGeom>
          <a:noFill/>
        </p:spPr>
        <p:txBody>
          <a:bodyPr wrap="square" rtlCol="0">
            <a:spAutoFit/>
          </a:bodyPr>
          <a:lstStyle/>
          <a:p>
            <a:r>
              <a:rPr lang="en-US" sz="2800" dirty="0">
                <a:solidFill>
                  <a:schemeClr val="accent2"/>
                </a:solidFill>
              </a:rPr>
              <a:t>study</a:t>
            </a:r>
            <a:endParaRPr lang="en-US" sz="2400" dirty="0">
              <a:solidFill>
                <a:schemeClr val="accent2"/>
              </a:solidFill>
            </a:endParaRPr>
          </a:p>
        </p:txBody>
      </p:sp>
      <p:sp>
        <p:nvSpPr>
          <p:cNvPr id="6" name="TextBox 5">
            <a:extLst>
              <a:ext uri="{FF2B5EF4-FFF2-40B4-BE49-F238E27FC236}">
                <a16:creationId xmlns:a16="http://schemas.microsoft.com/office/drawing/2014/main" id="{DEDA1C18-0CDA-0F4E-ABB2-30F93275B110}"/>
              </a:ext>
            </a:extLst>
          </p:cNvPr>
          <p:cNvSpPr txBox="1"/>
          <p:nvPr/>
        </p:nvSpPr>
        <p:spPr>
          <a:xfrm>
            <a:off x="6434139" y="4331732"/>
            <a:ext cx="1200150" cy="523220"/>
          </a:xfrm>
          <a:prstGeom prst="rect">
            <a:avLst/>
          </a:prstGeom>
          <a:noFill/>
        </p:spPr>
        <p:txBody>
          <a:bodyPr wrap="square" rtlCol="0">
            <a:spAutoFit/>
          </a:bodyPr>
          <a:lstStyle/>
          <a:p>
            <a:r>
              <a:rPr lang="en-US" sz="2800" dirty="0">
                <a:solidFill>
                  <a:schemeClr val="accent2"/>
                </a:solidFill>
              </a:rPr>
              <a:t>heroes</a:t>
            </a:r>
            <a:endParaRPr lang="en-US" sz="2400" dirty="0">
              <a:solidFill>
                <a:schemeClr val="accent2"/>
              </a:solidFill>
            </a:endParaRPr>
          </a:p>
        </p:txBody>
      </p:sp>
      <p:sp>
        <p:nvSpPr>
          <p:cNvPr id="7" name="TextBox 6">
            <a:extLst>
              <a:ext uri="{FF2B5EF4-FFF2-40B4-BE49-F238E27FC236}">
                <a16:creationId xmlns:a16="http://schemas.microsoft.com/office/drawing/2014/main" id="{7812C6D1-81EB-CC42-8443-CDDC617FB7B2}"/>
              </a:ext>
            </a:extLst>
          </p:cNvPr>
          <p:cNvSpPr txBox="1"/>
          <p:nvPr/>
        </p:nvSpPr>
        <p:spPr>
          <a:xfrm>
            <a:off x="5329238" y="4916048"/>
            <a:ext cx="1428749" cy="523220"/>
          </a:xfrm>
          <a:prstGeom prst="rect">
            <a:avLst/>
          </a:prstGeom>
          <a:noFill/>
        </p:spPr>
        <p:txBody>
          <a:bodyPr wrap="square" rtlCol="0">
            <a:spAutoFit/>
          </a:bodyPr>
          <a:lstStyle/>
          <a:p>
            <a:r>
              <a:rPr lang="en-US" sz="2800" dirty="0">
                <a:solidFill>
                  <a:schemeClr val="accent2"/>
                </a:solidFill>
              </a:rPr>
              <a:t>perform</a:t>
            </a:r>
            <a:endParaRPr lang="en-US" sz="2400" dirty="0">
              <a:solidFill>
                <a:schemeClr val="accent2"/>
              </a:solidFill>
            </a:endParaRPr>
          </a:p>
        </p:txBody>
      </p:sp>
      <p:sp>
        <p:nvSpPr>
          <p:cNvPr id="8" name="TextBox 7">
            <a:extLst>
              <a:ext uri="{FF2B5EF4-FFF2-40B4-BE49-F238E27FC236}">
                <a16:creationId xmlns:a16="http://schemas.microsoft.com/office/drawing/2014/main" id="{98525101-888C-ED41-AA14-B779983BF1CB}"/>
              </a:ext>
            </a:extLst>
          </p:cNvPr>
          <p:cNvSpPr txBox="1"/>
          <p:nvPr/>
        </p:nvSpPr>
        <p:spPr>
          <a:xfrm>
            <a:off x="4030835" y="3285292"/>
            <a:ext cx="1901483" cy="523220"/>
          </a:xfrm>
          <a:prstGeom prst="rect">
            <a:avLst/>
          </a:prstGeom>
          <a:noFill/>
        </p:spPr>
        <p:txBody>
          <a:bodyPr wrap="none" rtlCol="0">
            <a:spAutoFit/>
          </a:bodyPr>
          <a:lstStyle/>
          <a:p>
            <a:r>
              <a:rPr lang="en-US" sz="2800" dirty="0">
                <a:solidFill>
                  <a:schemeClr val="accent2"/>
                </a:solidFill>
              </a:rPr>
              <a:t>challenging</a:t>
            </a:r>
            <a:endParaRPr lang="en-US" dirty="0">
              <a:solidFill>
                <a:schemeClr val="accent2"/>
              </a:solidFill>
            </a:endParaRPr>
          </a:p>
        </p:txBody>
      </p:sp>
    </p:spTree>
    <p:extLst>
      <p:ext uri="{BB962C8B-B14F-4D97-AF65-F5344CB8AC3E}">
        <p14:creationId xmlns:p14="http://schemas.microsoft.com/office/powerpoint/2010/main" val="207316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7CAD-664C-8941-A3B2-9DF152648DDB}"/>
              </a:ext>
            </a:extLst>
          </p:cNvPr>
          <p:cNvSpPr>
            <a:spLocks noGrp="1"/>
          </p:cNvSpPr>
          <p:nvPr>
            <p:ph type="title"/>
          </p:nvPr>
        </p:nvSpPr>
        <p:spPr>
          <a:xfrm>
            <a:off x="1066800" y="642594"/>
            <a:ext cx="10058400" cy="900456"/>
          </a:xfrm>
        </p:spPr>
        <p:txBody>
          <a:bodyPr/>
          <a:lstStyle/>
          <a:p>
            <a:pPr algn="ctr"/>
            <a:r>
              <a:rPr lang="en-US" dirty="0">
                <a:solidFill>
                  <a:schemeClr val="accent2"/>
                </a:solidFill>
              </a:rPr>
              <a:t>Vocabulary Practice </a:t>
            </a:r>
          </a:p>
        </p:txBody>
      </p:sp>
      <p:sp>
        <p:nvSpPr>
          <p:cNvPr id="3" name="Content Placeholder 2">
            <a:extLst>
              <a:ext uri="{FF2B5EF4-FFF2-40B4-BE49-F238E27FC236}">
                <a16:creationId xmlns:a16="http://schemas.microsoft.com/office/drawing/2014/main" id="{76744413-58E1-034A-A9A1-0BEA52E44ADE}"/>
              </a:ext>
            </a:extLst>
          </p:cNvPr>
          <p:cNvSpPr>
            <a:spLocks noGrp="1"/>
          </p:cNvSpPr>
          <p:nvPr>
            <p:ph idx="1"/>
          </p:nvPr>
        </p:nvSpPr>
        <p:spPr/>
        <p:txBody>
          <a:bodyPr>
            <a:normAutofit fontScale="92500"/>
          </a:bodyPr>
          <a:lstStyle/>
          <a:p>
            <a:pPr marL="0" indent="0">
              <a:buNone/>
            </a:pPr>
            <a:endParaRPr lang="en-US" dirty="0"/>
          </a:p>
          <a:p>
            <a:pPr marL="0" indent="0">
              <a:buNone/>
            </a:pPr>
            <a:endParaRPr lang="en-US" dirty="0"/>
          </a:p>
          <a:p>
            <a:pPr marL="0" indent="0">
              <a:buNone/>
            </a:pPr>
            <a:endParaRPr lang="en-US" dirty="0"/>
          </a:p>
          <a:p>
            <a:pPr marL="0" indent="0">
              <a:buNone/>
            </a:pPr>
            <a:r>
              <a:rPr lang="en-US" sz="2600" dirty="0"/>
              <a:t>1. She had an ______________________ in sports. </a:t>
            </a:r>
          </a:p>
          <a:p>
            <a:pPr marL="0" indent="0">
              <a:buNone/>
            </a:pPr>
            <a:r>
              <a:rPr lang="en-US" sz="2600" dirty="0"/>
              <a:t>2. We can both ________________ that hotdogs at lunch is our favorite meal. </a:t>
            </a:r>
          </a:p>
          <a:p>
            <a:pPr marL="0" indent="0">
              <a:buNone/>
            </a:pPr>
            <a:r>
              <a:rPr lang="en-US" sz="2600" dirty="0"/>
              <a:t>3. I got to _________________ what happens when you mix baking soda and vinegar during our science lab. </a:t>
            </a:r>
          </a:p>
          <a:p>
            <a:pPr marL="0" indent="0">
              <a:buNone/>
            </a:pPr>
            <a:r>
              <a:rPr lang="en-US" sz="2600" dirty="0"/>
              <a:t>4. The team will ___________________ by working together to win the game. </a:t>
            </a:r>
          </a:p>
          <a:p>
            <a:pPr marL="0" indent="0">
              <a:buNone/>
            </a:pPr>
            <a:endParaRPr lang="en-US" dirty="0"/>
          </a:p>
        </p:txBody>
      </p:sp>
      <p:sp>
        <p:nvSpPr>
          <p:cNvPr id="4" name="TextBox 3">
            <a:extLst>
              <a:ext uri="{FF2B5EF4-FFF2-40B4-BE49-F238E27FC236}">
                <a16:creationId xmlns:a16="http://schemas.microsoft.com/office/drawing/2014/main" id="{1F135549-84AE-1443-8E42-21F1D3CE8E20}"/>
              </a:ext>
            </a:extLst>
          </p:cNvPr>
          <p:cNvSpPr txBox="1"/>
          <p:nvPr/>
        </p:nvSpPr>
        <p:spPr>
          <a:xfrm>
            <a:off x="631031" y="1354991"/>
            <a:ext cx="10929937" cy="2308324"/>
          </a:xfrm>
          <a:prstGeom prst="rect">
            <a:avLst/>
          </a:prstGeom>
          <a:noFill/>
        </p:spPr>
        <p:txBody>
          <a:bodyPr wrap="square" numCol="3" rtlCol="0">
            <a:spAutoFit/>
          </a:bodyPr>
          <a:lstStyle/>
          <a:p>
            <a:pPr algn="ctr"/>
            <a:r>
              <a:rPr lang="en-US" sz="2400" dirty="0"/>
              <a:t>agree</a:t>
            </a:r>
          </a:p>
          <a:p>
            <a:pPr algn="ctr"/>
            <a:r>
              <a:rPr lang="en-US" sz="2400" dirty="0"/>
              <a:t>interest</a:t>
            </a:r>
          </a:p>
          <a:p>
            <a:pPr algn="ctr"/>
            <a:r>
              <a:rPr lang="en-US" sz="2400" dirty="0"/>
              <a:t>challenging</a:t>
            </a:r>
          </a:p>
          <a:p>
            <a:pPr algn="ctr"/>
            <a:endParaRPr lang="en-US" sz="2400" dirty="0"/>
          </a:p>
          <a:p>
            <a:pPr algn="ctr"/>
            <a:endParaRPr lang="en-US" sz="2400" dirty="0"/>
          </a:p>
          <a:p>
            <a:pPr algn="ctr"/>
            <a:endParaRPr lang="en-US" sz="2400" dirty="0"/>
          </a:p>
          <a:p>
            <a:pPr algn="ctr"/>
            <a:r>
              <a:rPr lang="en-US" sz="2400" dirty="0"/>
              <a:t>perform</a:t>
            </a:r>
          </a:p>
          <a:p>
            <a:pPr algn="ctr"/>
            <a:r>
              <a:rPr lang="en-US" sz="2400" dirty="0"/>
              <a:t>discover</a:t>
            </a:r>
          </a:p>
          <a:p>
            <a:pPr algn="ctr"/>
            <a:r>
              <a:rPr lang="en-US" sz="2400" dirty="0"/>
              <a:t>succeed</a:t>
            </a:r>
          </a:p>
          <a:p>
            <a:pPr algn="ctr"/>
            <a:endParaRPr lang="en-US" sz="2400" dirty="0"/>
          </a:p>
          <a:p>
            <a:pPr algn="ctr"/>
            <a:endParaRPr lang="en-US" sz="2400" dirty="0"/>
          </a:p>
          <a:p>
            <a:pPr algn="ctr"/>
            <a:endParaRPr lang="en-US" sz="2400" dirty="0"/>
          </a:p>
          <a:p>
            <a:pPr algn="ctr"/>
            <a:r>
              <a:rPr lang="en-US" sz="2400" dirty="0"/>
              <a:t>heroes</a:t>
            </a:r>
          </a:p>
          <a:p>
            <a:pPr algn="ctr"/>
            <a:r>
              <a:rPr lang="en-US" sz="2400" dirty="0"/>
              <a:t>study</a:t>
            </a:r>
            <a:r>
              <a:rPr lang="en-US" dirty="0"/>
              <a:t>	</a:t>
            </a:r>
          </a:p>
        </p:txBody>
      </p:sp>
      <p:sp>
        <p:nvSpPr>
          <p:cNvPr id="6" name="TextBox 5">
            <a:extLst>
              <a:ext uri="{FF2B5EF4-FFF2-40B4-BE49-F238E27FC236}">
                <a16:creationId xmlns:a16="http://schemas.microsoft.com/office/drawing/2014/main" id="{F4374766-7878-2C4A-80FD-4044FEA2D94D}"/>
              </a:ext>
            </a:extLst>
          </p:cNvPr>
          <p:cNvSpPr txBox="1"/>
          <p:nvPr/>
        </p:nvSpPr>
        <p:spPr>
          <a:xfrm>
            <a:off x="3729040" y="3033087"/>
            <a:ext cx="1343026" cy="523220"/>
          </a:xfrm>
          <a:prstGeom prst="rect">
            <a:avLst/>
          </a:prstGeom>
          <a:noFill/>
        </p:spPr>
        <p:txBody>
          <a:bodyPr wrap="square" rtlCol="0">
            <a:spAutoFit/>
          </a:bodyPr>
          <a:lstStyle/>
          <a:p>
            <a:r>
              <a:rPr lang="en-US" sz="2800" dirty="0">
                <a:solidFill>
                  <a:schemeClr val="accent2"/>
                </a:solidFill>
              </a:rPr>
              <a:t>interest</a:t>
            </a:r>
            <a:endParaRPr lang="en-US" dirty="0">
              <a:solidFill>
                <a:schemeClr val="accent2"/>
              </a:solidFill>
            </a:endParaRPr>
          </a:p>
        </p:txBody>
      </p:sp>
      <p:sp>
        <p:nvSpPr>
          <p:cNvPr id="7" name="TextBox 6">
            <a:extLst>
              <a:ext uri="{FF2B5EF4-FFF2-40B4-BE49-F238E27FC236}">
                <a16:creationId xmlns:a16="http://schemas.microsoft.com/office/drawing/2014/main" id="{ED965800-7FC5-FE40-A968-4871F7622694}"/>
              </a:ext>
            </a:extLst>
          </p:cNvPr>
          <p:cNvSpPr txBox="1"/>
          <p:nvPr/>
        </p:nvSpPr>
        <p:spPr>
          <a:xfrm>
            <a:off x="3729040" y="3574732"/>
            <a:ext cx="1500187" cy="523220"/>
          </a:xfrm>
          <a:prstGeom prst="rect">
            <a:avLst/>
          </a:prstGeom>
          <a:noFill/>
        </p:spPr>
        <p:txBody>
          <a:bodyPr wrap="square" rtlCol="0">
            <a:spAutoFit/>
          </a:bodyPr>
          <a:lstStyle/>
          <a:p>
            <a:r>
              <a:rPr lang="en-US" sz="2800" dirty="0">
                <a:solidFill>
                  <a:schemeClr val="accent2"/>
                </a:solidFill>
              </a:rPr>
              <a:t>agree</a:t>
            </a:r>
            <a:endParaRPr lang="en-US" dirty="0">
              <a:solidFill>
                <a:schemeClr val="accent2"/>
              </a:solidFill>
            </a:endParaRPr>
          </a:p>
        </p:txBody>
      </p:sp>
      <p:sp>
        <p:nvSpPr>
          <p:cNvPr id="8" name="TextBox 7">
            <a:extLst>
              <a:ext uri="{FF2B5EF4-FFF2-40B4-BE49-F238E27FC236}">
                <a16:creationId xmlns:a16="http://schemas.microsoft.com/office/drawing/2014/main" id="{1D6337F9-AB30-0E40-9389-E39B196326C0}"/>
              </a:ext>
            </a:extLst>
          </p:cNvPr>
          <p:cNvSpPr txBox="1"/>
          <p:nvPr/>
        </p:nvSpPr>
        <p:spPr>
          <a:xfrm>
            <a:off x="2886075" y="4097952"/>
            <a:ext cx="1543050" cy="523220"/>
          </a:xfrm>
          <a:prstGeom prst="rect">
            <a:avLst/>
          </a:prstGeom>
          <a:noFill/>
        </p:spPr>
        <p:txBody>
          <a:bodyPr wrap="square" rtlCol="0">
            <a:spAutoFit/>
          </a:bodyPr>
          <a:lstStyle/>
          <a:p>
            <a:r>
              <a:rPr lang="en-US" sz="2800" dirty="0">
                <a:solidFill>
                  <a:schemeClr val="accent2"/>
                </a:solidFill>
              </a:rPr>
              <a:t>discover</a:t>
            </a:r>
          </a:p>
        </p:txBody>
      </p:sp>
      <p:sp>
        <p:nvSpPr>
          <p:cNvPr id="9" name="TextBox 8">
            <a:extLst>
              <a:ext uri="{FF2B5EF4-FFF2-40B4-BE49-F238E27FC236}">
                <a16:creationId xmlns:a16="http://schemas.microsoft.com/office/drawing/2014/main" id="{93614F94-9972-AF40-B168-30B169A23491}"/>
              </a:ext>
            </a:extLst>
          </p:cNvPr>
          <p:cNvSpPr txBox="1"/>
          <p:nvPr/>
        </p:nvSpPr>
        <p:spPr>
          <a:xfrm>
            <a:off x="3886201" y="4994807"/>
            <a:ext cx="1814513" cy="523220"/>
          </a:xfrm>
          <a:prstGeom prst="rect">
            <a:avLst/>
          </a:prstGeom>
          <a:noFill/>
        </p:spPr>
        <p:txBody>
          <a:bodyPr wrap="square" rtlCol="0">
            <a:spAutoFit/>
          </a:bodyPr>
          <a:lstStyle/>
          <a:p>
            <a:r>
              <a:rPr lang="en-US" sz="2800" dirty="0">
                <a:solidFill>
                  <a:schemeClr val="accent2"/>
                </a:solidFill>
              </a:rPr>
              <a:t>succeed</a:t>
            </a:r>
            <a:endParaRPr lang="en-US" dirty="0">
              <a:solidFill>
                <a:schemeClr val="accent2"/>
              </a:solidFill>
            </a:endParaRPr>
          </a:p>
        </p:txBody>
      </p:sp>
    </p:spTree>
    <p:extLst>
      <p:ext uri="{BB962C8B-B14F-4D97-AF65-F5344CB8AC3E}">
        <p14:creationId xmlns:p14="http://schemas.microsoft.com/office/powerpoint/2010/main" val="34136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02C2-118B-9C47-BF34-F30849A0420C}"/>
              </a:ext>
            </a:extLst>
          </p:cNvPr>
          <p:cNvSpPr>
            <a:spLocks noGrp="1"/>
          </p:cNvSpPr>
          <p:nvPr>
            <p:ph type="title"/>
          </p:nvPr>
        </p:nvSpPr>
        <p:spPr>
          <a:xfrm>
            <a:off x="1066800" y="413994"/>
            <a:ext cx="10058400" cy="1371600"/>
          </a:xfrm>
        </p:spPr>
        <p:txBody>
          <a:bodyPr/>
          <a:lstStyle/>
          <a:p>
            <a:pPr algn="ctr"/>
            <a:r>
              <a:rPr lang="en-US" dirty="0">
                <a:solidFill>
                  <a:schemeClr val="accent2"/>
                </a:solidFill>
              </a:rPr>
              <a:t>Essential Question: What do heroes do?</a:t>
            </a:r>
          </a:p>
        </p:txBody>
      </p:sp>
      <p:sp>
        <p:nvSpPr>
          <p:cNvPr id="3" name="Content Placeholder 2">
            <a:extLst>
              <a:ext uri="{FF2B5EF4-FFF2-40B4-BE49-F238E27FC236}">
                <a16:creationId xmlns:a16="http://schemas.microsoft.com/office/drawing/2014/main" id="{3188BE04-6C48-CE40-9EC1-11112818E6D9}"/>
              </a:ext>
            </a:extLst>
          </p:cNvPr>
          <p:cNvSpPr>
            <a:spLocks noGrp="1"/>
          </p:cNvSpPr>
          <p:nvPr>
            <p:ph idx="1"/>
          </p:nvPr>
        </p:nvSpPr>
        <p:spPr>
          <a:xfrm>
            <a:off x="1066800" y="1504188"/>
            <a:ext cx="10058400" cy="3568219"/>
          </a:xfrm>
        </p:spPr>
        <p:txBody>
          <a:bodyPr>
            <a:normAutofit/>
          </a:bodyPr>
          <a:lstStyle/>
          <a:p>
            <a:r>
              <a:rPr lang="en-US" sz="2400" b="1" dirty="0"/>
              <a:t>Heroes</a:t>
            </a:r>
            <a:r>
              <a:rPr lang="en-US" sz="2400" dirty="0"/>
              <a:t> are people we can look up to because of their courage and brave actions. </a:t>
            </a:r>
          </a:p>
          <a:p>
            <a:r>
              <a:rPr lang="en-US" sz="2400" dirty="0"/>
              <a:t>Firefighters are heroes.</a:t>
            </a:r>
          </a:p>
          <a:p>
            <a:pPr lvl="1"/>
            <a:r>
              <a:rPr lang="en-US" sz="2200" dirty="0"/>
              <a:t>In an emergency, firefighters risk their lives to save others. </a:t>
            </a:r>
            <a:endParaRPr lang="en-US" sz="2400" dirty="0"/>
          </a:p>
          <a:p>
            <a:r>
              <a:rPr lang="en-US" sz="2000" dirty="0"/>
              <a:t>People who stand up for what is right are also heroes.</a:t>
            </a:r>
          </a:p>
          <a:p>
            <a:pPr lvl="1"/>
            <a:r>
              <a:rPr lang="en-US" sz="1800" dirty="0"/>
              <a:t>Dr. Martin Luther King Jr. spoke out to share his dream that all people would be created equal. </a:t>
            </a:r>
          </a:p>
          <a:p>
            <a:r>
              <a:rPr lang="en-US" sz="2000" dirty="0"/>
              <a:t>During this time with COVID-19, we remember that nurses and doctors are also everyday heroes. </a:t>
            </a:r>
          </a:p>
          <a:p>
            <a:pPr lvl="1"/>
            <a:endParaRPr lang="en-US" sz="2200" dirty="0"/>
          </a:p>
          <a:p>
            <a:pPr lvl="1"/>
            <a:endParaRPr lang="en-US" sz="2200" dirty="0"/>
          </a:p>
        </p:txBody>
      </p:sp>
      <p:pic>
        <p:nvPicPr>
          <p:cNvPr id="5" name="Picture 4">
            <a:extLst>
              <a:ext uri="{FF2B5EF4-FFF2-40B4-BE49-F238E27FC236}">
                <a16:creationId xmlns:a16="http://schemas.microsoft.com/office/drawing/2014/main" id="{EF36B95B-E356-734D-888B-227DFC871821}"/>
              </a:ext>
            </a:extLst>
          </p:cNvPr>
          <p:cNvPicPr>
            <a:picLocks noChangeAspect="1"/>
          </p:cNvPicPr>
          <p:nvPr/>
        </p:nvPicPr>
        <p:blipFill rotWithShape="1">
          <a:blip r:embed="rId2"/>
          <a:srcRect t="12206" b="12204"/>
          <a:stretch/>
        </p:blipFill>
        <p:spPr>
          <a:xfrm>
            <a:off x="4530638" y="4598127"/>
            <a:ext cx="3130723" cy="1661970"/>
          </a:xfrm>
          <a:prstGeom prst="rect">
            <a:avLst/>
          </a:prstGeom>
        </p:spPr>
      </p:pic>
      <p:sp>
        <p:nvSpPr>
          <p:cNvPr id="6" name="TextBox 5">
            <a:extLst>
              <a:ext uri="{FF2B5EF4-FFF2-40B4-BE49-F238E27FC236}">
                <a16:creationId xmlns:a16="http://schemas.microsoft.com/office/drawing/2014/main" id="{7CF01AB0-88BA-164E-AFAD-4CE923DC289F}"/>
              </a:ext>
            </a:extLst>
          </p:cNvPr>
          <p:cNvSpPr txBox="1"/>
          <p:nvPr/>
        </p:nvSpPr>
        <p:spPr>
          <a:xfrm>
            <a:off x="1231857" y="5072407"/>
            <a:ext cx="3133725" cy="1077218"/>
          </a:xfrm>
          <a:prstGeom prst="rect">
            <a:avLst/>
          </a:prstGeom>
          <a:noFill/>
        </p:spPr>
        <p:txBody>
          <a:bodyPr wrap="square" rtlCol="0">
            <a:spAutoFit/>
          </a:bodyPr>
          <a:lstStyle/>
          <a:p>
            <a:pPr algn="ctr"/>
            <a:r>
              <a:rPr lang="en-US" sz="3200" dirty="0">
                <a:solidFill>
                  <a:schemeClr val="accent2"/>
                </a:solidFill>
              </a:rPr>
              <a:t>Can you think of a hero?</a:t>
            </a:r>
          </a:p>
        </p:txBody>
      </p:sp>
    </p:spTree>
    <p:extLst>
      <p:ext uri="{BB962C8B-B14F-4D97-AF65-F5344CB8AC3E}">
        <p14:creationId xmlns:p14="http://schemas.microsoft.com/office/powerpoint/2010/main" val="2621327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AA3E-ED49-264E-9CE3-84DFBB7F8739}"/>
              </a:ext>
            </a:extLst>
          </p:cNvPr>
          <p:cNvSpPr>
            <a:spLocks noGrp="1"/>
          </p:cNvSpPr>
          <p:nvPr>
            <p:ph type="title"/>
          </p:nvPr>
        </p:nvSpPr>
        <p:spPr>
          <a:xfrm>
            <a:off x="1066800" y="642594"/>
            <a:ext cx="10058400" cy="986181"/>
          </a:xfrm>
        </p:spPr>
        <p:txBody>
          <a:bodyPr>
            <a:normAutofit/>
          </a:bodyPr>
          <a:lstStyle/>
          <a:p>
            <a:pPr algn="ctr"/>
            <a:r>
              <a:rPr lang="en-US" sz="4800" dirty="0">
                <a:solidFill>
                  <a:schemeClr val="accent3"/>
                </a:solidFill>
              </a:rPr>
              <a:t>Vocabulary</a:t>
            </a:r>
          </a:p>
        </p:txBody>
      </p:sp>
      <p:sp>
        <p:nvSpPr>
          <p:cNvPr id="3" name="Content Placeholder 2">
            <a:extLst>
              <a:ext uri="{FF2B5EF4-FFF2-40B4-BE49-F238E27FC236}">
                <a16:creationId xmlns:a16="http://schemas.microsoft.com/office/drawing/2014/main" id="{D31436E5-83F3-0C41-A4DB-89729031A06C}"/>
              </a:ext>
            </a:extLst>
          </p:cNvPr>
          <p:cNvSpPr>
            <a:spLocks noGrp="1"/>
          </p:cNvSpPr>
          <p:nvPr>
            <p:ph idx="1"/>
          </p:nvPr>
        </p:nvSpPr>
        <p:spPr>
          <a:xfrm>
            <a:off x="1066800" y="1380565"/>
            <a:ext cx="10058400" cy="5020235"/>
          </a:xfrm>
        </p:spPr>
        <p:txBody>
          <a:bodyPr>
            <a:normAutofit/>
          </a:bodyPr>
          <a:lstStyle/>
          <a:p>
            <a:r>
              <a:rPr lang="en-US" sz="2000" b="1" dirty="0">
                <a:solidFill>
                  <a:schemeClr val="accent3"/>
                </a:solidFill>
              </a:rPr>
              <a:t>Agree:</a:t>
            </a:r>
          </a:p>
          <a:p>
            <a:pPr lvl="1"/>
            <a:r>
              <a:rPr lang="en-US" sz="2000" dirty="0"/>
              <a:t>Define: If people </a:t>
            </a:r>
            <a:r>
              <a:rPr lang="en-US" sz="2000" u="sng" dirty="0"/>
              <a:t>agree</a:t>
            </a:r>
            <a:r>
              <a:rPr lang="en-US" sz="2000" dirty="0"/>
              <a:t>, they say that something is true or that they will do something.</a:t>
            </a:r>
          </a:p>
          <a:p>
            <a:pPr lvl="1"/>
            <a:r>
              <a:rPr lang="en-US" sz="2000" dirty="0"/>
              <a:t>Example: Grandma and I </a:t>
            </a:r>
            <a:r>
              <a:rPr lang="en-US" sz="2000" u="sng" dirty="0"/>
              <a:t>agree</a:t>
            </a:r>
            <a:r>
              <a:rPr lang="en-US" sz="2000" dirty="0"/>
              <a:t> to play a card game.</a:t>
            </a:r>
          </a:p>
          <a:p>
            <a:r>
              <a:rPr lang="en-US" sz="2000" b="1" dirty="0">
                <a:solidFill>
                  <a:schemeClr val="accent3"/>
                </a:solidFill>
              </a:rPr>
              <a:t>Challenging:</a:t>
            </a:r>
          </a:p>
          <a:p>
            <a:pPr lvl="1"/>
            <a:r>
              <a:rPr lang="en-US" sz="2000" dirty="0"/>
              <a:t>Define: If something is </a:t>
            </a:r>
            <a:r>
              <a:rPr lang="en-US" sz="2000" u="sng" dirty="0"/>
              <a:t>challenging</a:t>
            </a:r>
            <a:r>
              <a:rPr lang="en-US" sz="2000" dirty="0"/>
              <a:t>, it is difficult and takes effort to do. </a:t>
            </a:r>
          </a:p>
          <a:p>
            <a:pPr lvl="1"/>
            <a:r>
              <a:rPr lang="en-US" sz="2000" dirty="0"/>
              <a:t>Example: This math problem is </a:t>
            </a:r>
            <a:r>
              <a:rPr lang="en-US" sz="2000" u="sng" dirty="0"/>
              <a:t>challenging</a:t>
            </a:r>
            <a:r>
              <a:rPr lang="en-US" sz="2000" dirty="0"/>
              <a:t> to me.</a:t>
            </a:r>
          </a:p>
          <a:p>
            <a:r>
              <a:rPr lang="en-US" sz="2000" b="1" dirty="0">
                <a:solidFill>
                  <a:schemeClr val="accent3"/>
                </a:solidFill>
              </a:rPr>
              <a:t>Discover:</a:t>
            </a:r>
          </a:p>
          <a:p>
            <a:pPr lvl="1"/>
            <a:r>
              <a:rPr lang="en-US" sz="2000" dirty="0"/>
              <a:t>Define: If you </a:t>
            </a:r>
            <a:r>
              <a:rPr lang="en-US" sz="2000" u="sng" dirty="0"/>
              <a:t>discover</a:t>
            </a:r>
            <a:r>
              <a:rPr lang="en-US" sz="2000" dirty="0"/>
              <a:t> something, you find it.</a:t>
            </a:r>
          </a:p>
          <a:p>
            <a:pPr lvl="1"/>
            <a:r>
              <a:rPr lang="en-US" sz="2000" dirty="0"/>
              <a:t>Example: I dig in my backyard to </a:t>
            </a:r>
            <a:r>
              <a:rPr lang="en-US" sz="2000" u="sng" dirty="0"/>
              <a:t>discover</a:t>
            </a:r>
            <a:r>
              <a:rPr lang="en-US" sz="2000" dirty="0"/>
              <a:t> buried treasure. </a:t>
            </a:r>
          </a:p>
          <a:p>
            <a:r>
              <a:rPr lang="en-US" sz="2000" b="1" dirty="0">
                <a:solidFill>
                  <a:schemeClr val="accent3"/>
                </a:solidFill>
              </a:rPr>
              <a:t>Heroes:</a:t>
            </a:r>
          </a:p>
          <a:p>
            <a:pPr lvl="1"/>
            <a:r>
              <a:rPr lang="en-US" sz="2000" dirty="0"/>
              <a:t>Define: </a:t>
            </a:r>
            <a:r>
              <a:rPr lang="en-US" sz="2000" u="sng" dirty="0"/>
              <a:t>Heroes</a:t>
            </a:r>
            <a:r>
              <a:rPr lang="en-US" sz="2000" dirty="0"/>
              <a:t> are people who have done brave or good things. </a:t>
            </a:r>
          </a:p>
          <a:p>
            <a:pPr lvl="1"/>
            <a:r>
              <a:rPr lang="en-US" sz="2000" dirty="0"/>
              <a:t>Example: Fire fighters are </a:t>
            </a:r>
            <a:r>
              <a:rPr lang="en-US" sz="2000" u="sng" dirty="0"/>
              <a:t>heroes</a:t>
            </a:r>
            <a:r>
              <a:rPr lang="en-US" sz="2000" dirty="0"/>
              <a:t> that help people</a:t>
            </a:r>
            <a:r>
              <a:rPr lang="en-US" sz="1800" dirty="0"/>
              <a:t>.</a:t>
            </a:r>
          </a:p>
          <a:p>
            <a:endParaRPr lang="en-US" sz="2000" dirty="0"/>
          </a:p>
        </p:txBody>
      </p:sp>
    </p:spTree>
    <p:extLst>
      <p:ext uri="{BB962C8B-B14F-4D97-AF65-F5344CB8AC3E}">
        <p14:creationId xmlns:p14="http://schemas.microsoft.com/office/powerpoint/2010/main" val="310842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B2BA-D615-2F43-A9A3-8AA1A863F1B8}"/>
              </a:ext>
            </a:extLst>
          </p:cNvPr>
          <p:cNvSpPr>
            <a:spLocks noGrp="1"/>
          </p:cNvSpPr>
          <p:nvPr>
            <p:ph type="title"/>
          </p:nvPr>
        </p:nvSpPr>
        <p:spPr>
          <a:xfrm>
            <a:off x="1066800" y="642594"/>
            <a:ext cx="10058400" cy="843306"/>
          </a:xfrm>
        </p:spPr>
        <p:txBody>
          <a:bodyPr/>
          <a:lstStyle/>
          <a:p>
            <a:pPr algn="ctr"/>
            <a:r>
              <a:rPr lang="en-US" sz="4800" dirty="0">
                <a:solidFill>
                  <a:schemeClr val="accent3"/>
                </a:solidFill>
              </a:rPr>
              <a:t>Vocabulary</a:t>
            </a:r>
            <a:endParaRPr lang="en-US" dirty="0">
              <a:solidFill>
                <a:schemeClr val="accent3"/>
              </a:solidFill>
            </a:endParaRPr>
          </a:p>
        </p:txBody>
      </p:sp>
      <p:sp>
        <p:nvSpPr>
          <p:cNvPr id="3" name="Content Placeholder 2">
            <a:extLst>
              <a:ext uri="{FF2B5EF4-FFF2-40B4-BE49-F238E27FC236}">
                <a16:creationId xmlns:a16="http://schemas.microsoft.com/office/drawing/2014/main" id="{BB6FA493-149B-F545-BC58-C7B1B8056921}"/>
              </a:ext>
            </a:extLst>
          </p:cNvPr>
          <p:cNvSpPr>
            <a:spLocks noGrp="1"/>
          </p:cNvSpPr>
          <p:nvPr>
            <p:ph idx="1"/>
          </p:nvPr>
        </p:nvSpPr>
        <p:spPr>
          <a:xfrm>
            <a:off x="1066800" y="1485899"/>
            <a:ext cx="10058400" cy="4943475"/>
          </a:xfrm>
        </p:spPr>
        <p:txBody>
          <a:bodyPr>
            <a:normAutofit/>
          </a:bodyPr>
          <a:lstStyle/>
          <a:p>
            <a:r>
              <a:rPr lang="en-US" sz="2000" b="1" dirty="0">
                <a:solidFill>
                  <a:schemeClr val="accent3"/>
                </a:solidFill>
              </a:rPr>
              <a:t>Interest:</a:t>
            </a:r>
          </a:p>
          <a:p>
            <a:pPr lvl="1"/>
            <a:r>
              <a:rPr lang="en-US" sz="2000" dirty="0"/>
              <a:t>Define: If you have an </a:t>
            </a:r>
            <a:r>
              <a:rPr lang="en-US" sz="2000" u="sng" dirty="0"/>
              <a:t>interest</a:t>
            </a:r>
            <a:r>
              <a:rPr lang="en-US" sz="2000" dirty="0"/>
              <a:t> in something, you like it and want to learn more about it. </a:t>
            </a:r>
          </a:p>
          <a:p>
            <a:pPr lvl="1"/>
            <a:r>
              <a:rPr lang="en-US" sz="2000" dirty="0"/>
              <a:t>Example: Adam has an </a:t>
            </a:r>
            <a:r>
              <a:rPr lang="en-US" sz="2000" u="sng" dirty="0"/>
              <a:t>interest</a:t>
            </a:r>
            <a:r>
              <a:rPr lang="en-US" sz="2000" dirty="0"/>
              <a:t> in music. </a:t>
            </a:r>
          </a:p>
          <a:p>
            <a:r>
              <a:rPr lang="en-US" sz="2000" b="1" dirty="0">
                <a:solidFill>
                  <a:schemeClr val="accent3"/>
                </a:solidFill>
              </a:rPr>
              <a:t>Perform:</a:t>
            </a:r>
          </a:p>
          <a:p>
            <a:pPr lvl="1"/>
            <a:r>
              <a:rPr lang="en-US" sz="1800" dirty="0"/>
              <a:t>Define: If you </a:t>
            </a:r>
            <a:r>
              <a:rPr lang="en-US" sz="1800" u="sng" dirty="0"/>
              <a:t>perform</a:t>
            </a:r>
            <a:r>
              <a:rPr lang="en-US" sz="1800" dirty="0"/>
              <a:t>, you do something in front of other people.</a:t>
            </a:r>
          </a:p>
          <a:p>
            <a:pPr lvl="1"/>
            <a:r>
              <a:rPr lang="en-US" sz="1800" dirty="0"/>
              <a:t>Example: My class likes to </a:t>
            </a:r>
            <a:r>
              <a:rPr lang="en-US" sz="1800" u="sng" dirty="0"/>
              <a:t>perform</a:t>
            </a:r>
            <a:r>
              <a:rPr lang="en-US" sz="1800" dirty="0"/>
              <a:t> songs at school.</a:t>
            </a:r>
          </a:p>
          <a:p>
            <a:r>
              <a:rPr lang="en-US" sz="2000" b="1" dirty="0">
                <a:solidFill>
                  <a:schemeClr val="accent3"/>
                </a:solidFill>
              </a:rPr>
              <a:t>Study:</a:t>
            </a:r>
          </a:p>
          <a:p>
            <a:pPr lvl="1"/>
            <a:r>
              <a:rPr lang="en-US" sz="1800" dirty="0"/>
              <a:t>Define: When you </a:t>
            </a:r>
            <a:r>
              <a:rPr lang="en-US" sz="1800" u="sng" dirty="0"/>
              <a:t>study</a:t>
            </a:r>
            <a:r>
              <a:rPr lang="en-US" sz="1800" dirty="0"/>
              <a:t> something, you spend time learning about it. </a:t>
            </a:r>
          </a:p>
          <a:p>
            <a:pPr lvl="1"/>
            <a:r>
              <a:rPr lang="en-US" sz="1800" dirty="0"/>
              <a:t>Example: I like to </a:t>
            </a:r>
            <a:r>
              <a:rPr lang="en-US" sz="1800" u="sng" dirty="0"/>
              <a:t>study</a:t>
            </a:r>
            <a:r>
              <a:rPr lang="en-US" sz="1800" dirty="0"/>
              <a:t> the plants. </a:t>
            </a:r>
          </a:p>
          <a:p>
            <a:r>
              <a:rPr lang="en-US" sz="2000" b="1" dirty="0">
                <a:solidFill>
                  <a:schemeClr val="accent3"/>
                </a:solidFill>
              </a:rPr>
              <a:t>Succeed:</a:t>
            </a:r>
          </a:p>
          <a:p>
            <a:pPr lvl="1"/>
            <a:r>
              <a:rPr lang="en-US" sz="1800" dirty="0"/>
              <a:t>Define: If you </a:t>
            </a:r>
            <a:r>
              <a:rPr lang="en-US" sz="1800" u="sng" dirty="0"/>
              <a:t>succeed</a:t>
            </a:r>
            <a:r>
              <a:rPr lang="en-US" sz="1800" dirty="0"/>
              <a:t> in doing something, you do what you have tried to do or you do well. </a:t>
            </a:r>
          </a:p>
          <a:p>
            <a:pPr lvl="1"/>
            <a:r>
              <a:rPr lang="en-US" sz="1800" dirty="0"/>
              <a:t>Example: I hope I </a:t>
            </a:r>
            <a:r>
              <a:rPr lang="en-US" sz="1800" u="sng" dirty="0"/>
              <a:t>succeed</a:t>
            </a:r>
            <a:r>
              <a:rPr lang="en-US" sz="1800" dirty="0"/>
              <a:t> in winning the game. </a:t>
            </a:r>
          </a:p>
        </p:txBody>
      </p:sp>
    </p:spTree>
    <p:extLst>
      <p:ext uri="{BB962C8B-B14F-4D97-AF65-F5344CB8AC3E}">
        <p14:creationId xmlns:p14="http://schemas.microsoft.com/office/powerpoint/2010/main" val="356331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2D2E-537B-9748-AB04-383E737921F2}"/>
              </a:ext>
            </a:extLst>
          </p:cNvPr>
          <p:cNvSpPr>
            <a:spLocks noGrp="1"/>
          </p:cNvSpPr>
          <p:nvPr>
            <p:ph type="title"/>
          </p:nvPr>
        </p:nvSpPr>
        <p:spPr/>
        <p:txBody>
          <a:bodyPr>
            <a:normAutofit/>
          </a:bodyPr>
          <a:lstStyle/>
          <a:p>
            <a:pPr algn="ctr"/>
            <a:r>
              <a:rPr lang="en-US" sz="4800" dirty="0">
                <a:solidFill>
                  <a:schemeClr val="accent3"/>
                </a:solidFill>
              </a:rPr>
              <a:t>Spelling Words</a:t>
            </a:r>
          </a:p>
        </p:txBody>
      </p:sp>
      <p:sp>
        <p:nvSpPr>
          <p:cNvPr id="3" name="Content Placeholder 2">
            <a:extLst>
              <a:ext uri="{FF2B5EF4-FFF2-40B4-BE49-F238E27FC236}">
                <a16:creationId xmlns:a16="http://schemas.microsoft.com/office/drawing/2014/main" id="{4B21CF74-ED25-A742-8309-281DAE6D5E63}"/>
              </a:ext>
            </a:extLst>
          </p:cNvPr>
          <p:cNvSpPr>
            <a:spLocks noGrp="1"/>
          </p:cNvSpPr>
          <p:nvPr>
            <p:ph idx="1"/>
          </p:nvPr>
        </p:nvSpPr>
        <p:spPr>
          <a:xfrm>
            <a:off x="1066800" y="1728788"/>
            <a:ext cx="10058400" cy="4486618"/>
          </a:xfrm>
        </p:spPr>
        <p:txBody>
          <a:bodyPr numCol="3">
            <a:normAutofit/>
          </a:bodyPr>
          <a:lstStyle/>
          <a:p>
            <a:pPr marL="342900" indent="-342900">
              <a:buFont typeface="+mj-lt"/>
              <a:buAutoNum type="arabicPeriod"/>
            </a:pPr>
            <a:r>
              <a:rPr lang="en-US" sz="2400" dirty="0"/>
              <a:t>room</a:t>
            </a:r>
          </a:p>
          <a:p>
            <a:pPr marL="342900" indent="-342900">
              <a:buFont typeface="+mj-lt"/>
              <a:buAutoNum type="arabicPeriod"/>
            </a:pPr>
            <a:r>
              <a:rPr lang="en-US" sz="2400" dirty="0"/>
              <a:t>flu</a:t>
            </a:r>
          </a:p>
          <a:p>
            <a:pPr marL="342900" indent="-342900">
              <a:buFont typeface="+mj-lt"/>
              <a:buAutoNum type="arabicPeriod"/>
            </a:pPr>
            <a:r>
              <a:rPr lang="en-US" sz="2400" dirty="0"/>
              <a:t>June</a:t>
            </a:r>
          </a:p>
          <a:p>
            <a:pPr marL="342900" indent="-342900">
              <a:buFont typeface="+mj-lt"/>
              <a:buAutoNum type="arabicPeriod"/>
            </a:pPr>
            <a:r>
              <a:rPr lang="en-US" sz="2400" dirty="0"/>
              <a:t>new</a:t>
            </a:r>
          </a:p>
          <a:p>
            <a:pPr marL="342900" indent="-342900">
              <a:buFont typeface="+mj-lt"/>
              <a:buAutoNum type="arabicPeriod"/>
            </a:pPr>
            <a:r>
              <a:rPr lang="en-US" sz="2400" dirty="0"/>
              <a:t>glue </a:t>
            </a:r>
          </a:p>
          <a:p>
            <a:pPr marL="342900" indent="-342900">
              <a:buFont typeface="+mj-lt"/>
              <a:buAutoNum type="arabicPeriod"/>
            </a:pPr>
            <a:r>
              <a:rPr lang="en-US" sz="2400" dirty="0"/>
              <a:t>fruit</a:t>
            </a:r>
          </a:p>
          <a:p>
            <a:pPr marL="342900" indent="-342900">
              <a:buFont typeface="+mj-lt"/>
              <a:buAutoNum type="arabicPeriod"/>
            </a:pPr>
            <a:r>
              <a:rPr lang="en-US" sz="2400" dirty="0"/>
              <a:t>crook</a:t>
            </a:r>
          </a:p>
          <a:p>
            <a:pPr marL="342900" indent="-342900">
              <a:buFont typeface="+mj-lt"/>
              <a:buAutoNum type="arabicPeriod"/>
            </a:pPr>
            <a:r>
              <a:rPr lang="en-US" sz="2400" dirty="0"/>
              <a:t>could</a:t>
            </a:r>
          </a:p>
          <a:p>
            <a:pPr marL="342900" indent="-342900">
              <a:buFont typeface="+mj-lt"/>
              <a:buAutoNum type="arabicPeriod"/>
            </a:pPr>
            <a:r>
              <a:rPr lang="en-US" sz="2400" dirty="0"/>
              <a:t>full</a:t>
            </a:r>
          </a:p>
          <a:p>
            <a:pPr marL="342900" indent="-342900">
              <a:buFont typeface="+mj-lt"/>
              <a:buAutoNum type="arabicPeriod"/>
            </a:pPr>
            <a:r>
              <a:rPr lang="en-US" sz="2400" dirty="0"/>
              <a:t>push</a:t>
            </a:r>
          </a:p>
          <a:p>
            <a:pPr marL="342900" indent="-342900">
              <a:buFont typeface="+mj-lt"/>
              <a:buAutoNum type="arabicPeriod"/>
            </a:pPr>
            <a:r>
              <a:rPr lang="en-US" sz="2400" dirty="0"/>
              <a:t>point</a:t>
            </a:r>
          </a:p>
          <a:p>
            <a:pPr marL="342900" indent="-342900">
              <a:buFont typeface="+mj-lt"/>
              <a:buAutoNum type="arabicPeriod"/>
            </a:pPr>
            <a:r>
              <a:rPr lang="en-US" sz="2400" dirty="0"/>
              <a:t>coin</a:t>
            </a:r>
          </a:p>
          <a:p>
            <a:pPr marL="342900" indent="-342900">
              <a:buFont typeface="+mj-lt"/>
              <a:buAutoNum type="arabicPeriod"/>
            </a:pPr>
            <a:r>
              <a:rPr lang="en-US" sz="2400" dirty="0"/>
              <a:t>along</a:t>
            </a:r>
          </a:p>
          <a:p>
            <a:pPr marL="342900" indent="-342900">
              <a:buFont typeface="+mj-lt"/>
              <a:buAutoNum type="arabicPeriod"/>
            </a:pPr>
            <a:r>
              <a:rPr lang="en-US" sz="2400" dirty="0"/>
              <a:t>ever</a:t>
            </a:r>
          </a:p>
          <a:p>
            <a:pPr marL="342900" indent="-342900">
              <a:buFont typeface="+mj-lt"/>
              <a:buAutoNum type="arabicPeriod"/>
            </a:pPr>
            <a:r>
              <a:rPr lang="en-US" sz="2400" dirty="0"/>
              <a:t>strong </a:t>
            </a:r>
          </a:p>
          <a:p>
            <a:pPr marL="342900" indent="-342900">
              <a:buFont typeface="+mj-lt"/>
              <a:buAutoNum type="arabicPeriod"/>
            </a:pPr>
            <a:endParaRPr lang="en-US" dirty="0"/>
          </a:p>
        </p:txBody>
      </p:sp>
      <p:pic>
        <p:nvPicPr>
          <p:cNvPr id="4" name="Picture 3">
            <a:extLst>
              <a:ext uri="{FF2B5EF4-FFF2-40B4-BE49-F238E27FC236}">
                <a16:creationId xmlns:a16="http://schemas.microsoft.com/office/drawing/2014/main" id="{5F843A5A-F57A-3E41-8651-FA5184F4E271}"/>
              </a:ext>
            </a:extLst>
          </p:cNvPr>
          <p:cNvPicPr>
            <a:picLocks noChangeAspect="1"/>
          </p:cNvPicPr>
          <p:nvPr/>
        </p:nvPicPr>
        <p:blipFill>
          <a:blip r:embed="rId2"/>
          <a:stretch>
            <a:fillRect/>
          </a:stretch>
        </p:blipFill>
        <p:spPr>
          <a:xfrm>
            <a:off x="8450729" y="3288057"/>
            <a:ext cx="3251200" cy="3111500"/>
          </a:xfrm>
          <a:prstGeom prst="rect">
            <a:avLst/>
          </a:prstGeom>
        </p:spPr>
      </p:pic>
    </p:spTree>
    <p:extLst>
      <p:ext uri="{BB962C8B-B14F-4D97-AF65-F5344CB8AC3E}">
        <p14:creationId xmlns:p14="http://schemas.microsoft.com/office/powerpoint/2010/main" val="2450435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2B680-271F-0942-9584-958D9C1FDEBE}"/>
              </a:ext>
            </a:extLst>
          </p:cNvPr>
          <p:cNvSpPr>
            <a:spLocks noGrp="1"/>
          </p:cNvSpPr>
          <p:nvPr>
            <p:ph type="title"/>
          </p:nvPr>
        </p:nvSpPr>
        <p:spPr>
          <a:xfrm>
            <a:off x="1066800" y="642594"/>
            <a:ext cx="10058400" cy="861594"/>
          </a:xfrm>
        </p:spPr>
        <p:txBody>
          <a:bodyPr/>
          <a:lstStyle/>
          <a:p>
            <a:pPr algn="ctr"/>
            <a:r>
              <a:rPr lang="en-US" dirty="0">
                <a:solidFill>
                  <a:schemeClr val="accent3"/>
                </a:solidFill>
              </a:rPr>
              <a:t>Variant Vowels</a:t>
            </a:r>
          </a:p>
        </p:txBody>
      </p:sp>
      <p:sp>
        <p:nvSpPr>
          <p:cNvPr id="3" name="Content Placeholder 2">
            <a:extLst>
              <a:ext uri="{FF2B5EF4-FFF2-40B4-BE49-F238E27FC236}">
                <a16:creationId xmlns:a16="http://schemas.microsoft.com/office/drawing/2014/main" id="{049D36D2-9014-4041-B8A9-52F6280889BE}"/>
              </a:ext>
            </a:extLst>
          </p:cNvPr>
          <p:cNvSpPr>
            <a:spLocks noGrp="1"/>
          </p:cNvSpPr>
          <p:nvPr>
            <p:ph idx="1"/>
          </p:nvPr>
        </p:nvSpPr>
        <p:spPr>
          <a:xfrm>
            <a:off x="1066800" y="1504188"/>
            <a:ext cx="10058400" cy="2596325"/>
          </a:xfrm>
        </p:spPr>
        <p:txBody>
          <a:bodyPr>
            <a:normAutofit/>
          </a:bodyPr>
          <a:lstStyle/>
          <a:p>
            <a:r>
              <a:rPr lang="en-US" sz="2800" dirty="0"/>
              <a:t>The letters </a:t>
            </a:r>
            <a:r>
              <a:rPr lang="en-US" sz="2800" b="1" i="1" dirty="0" err="1"/>
              <a:t>oo</a:t>
            </a:r>
            <a:r>
              <a:rPr lang="en-US" sz="2800" b="1" i="1" dirty="0"/>
              <a:t>, </a:t>
            </a:r>
            <a:r>
              <a:rPr lang="en-US" sz="2800" b="1" i="1" dirty="0" err="1"/>
              <a:t>u_e</a:t>
            </a:r>
            <a:r>
              <a:rPr lang="en-US" sz="2800" b="1" i="1" dirty="0"/>
              <a:t>, u, </a:t>
            </a:r>
            <a:r>
              <a:rPr lang="en-US" sz="2800" b="1" i="1" dirty="0" err="1"/>
              <a:t>ew</a:t>
            </a:r>
            <a:r>
              <a:rPr lang="en-US" sz="2800" b="1" i="1" dirty="0"/>
              <a:t>, </a:t>
            </a:r>
            <a:r>
              <a:rPr lang="en-US" sz="2800" b="1" i="1" dirty="0" err="1"/>
              <a:t>ue</a:t>
            </a:r>
            <a:r>
              <a:rPr lang="en-US" sz="2800" b="1" i="1" dirty="0"/>
              <a:t>, </a:t>
            </a:r>
            <a:r>
              <a:rPr lang="en-US" sz="2800" dirty="0"/>
              <a:t>and</a:t>
            </a:r>
            <a:r>
              <a:rPr lang="en-US" sz="2800" b="1" i="1" dirty="0"/>
              <a:t> </a:t>
            </a:r>
            <a:r>
              <a:rPr lang="en-US" sz="2800" b="1" i="1" dirty="0" err="1"/>
              <a:t>ui</a:t>
            </a:r>
            <a:r>
              <a:rPr lang="en-US" sz="2800" b="1" i="1" dirty="0"/>
              <a:t> </a:t>
            </a:r>
            <a:r>
              <a:rPr lang="en-US" sz="2800" dirty="0"/>
              <a:t>can stand for the vowel sound you hear in the words </a:t>
            </a:r>
            <a:r>
              <a:rPr lang="en-US" sz="2800" b="1" i="1" dirty="0"/>
              <a:t>moon, tune, flu, chew, blue, </a:t>
            </a:r>
            <a:r>
              <a:rPr lang="en-US" sz="2800" dirty="0"/>
              <a:t>and</a:t>
            </a:r>
            <a:r>
              <a:rPr lang="en-US" sz="2800" b="1" i="1" dirty="0"/>
              <a:t> suit. </a:t>
            </a:r>
          </a:p>
          <a:p>
            <a:r>
              <a:rPr lang="en-US" sz="2800" dirty="0"/>
              <a:t>The letters </a:t>
            </a:r>
            <a:r>
              <a:rPr lang="en-US" sz="2800" b="1" i="1" dirty="0" err="1"/>
              <a:t>oo</a:t>
            </a:r>
            <a:r>
              <a:rPr lang="en-US" sz="2800" b="1" i="1" dirty="0"/>
              <a:t>, </a:t>
            </a:r>
            <a:r>
              <a:rPr lang="en-US" sz="2800" b="1" i="1" dirty="0" err="1"/>
              <a:t>ou</a:t>
            </a:r>
            <a:r>
              <a:rPr lang="en-US" sz="2800" b="1" i="1" dirty="0"/>
              <a:t>, </a:t>
            </a:r>
            <a:r>
              <a:rPr lang="en-US" sz="2800" dirty="0"/>
              <a:t>and</a:t>
            </a:r>
            <a:r>
              <a:rPr lang="en-US" sz="2800" b="1" i="1" dirty="0"/>
              <a:t> u </a:t>
            </a:r>
            <a:r>
              <a:rPr lang="en-US" sz="2800" dirty="0"/>
              <a:t>can also stand for the vowel sound you hear in </a:t>
            </a:r>
            <a:r>
              <a:rPr lang="en-US" sz="2800" b="1" i="1" dirty="0"/>
              <a:t>look, would, </a:t>
            </a:r>
            <a:r>
              <a:rPr lang="en-US" sz="2800" dirty="0"/>
              <a:t>and</a:t>
            </a:r>
            <a:r>
              <a:rPr lang="en-US" sz="2800" b="1" i="1" dirty="0"/>
              <a:t> push</a:t>
            </a:r>
            <a:r>
              <a:rPr lang="en-US" sz="2800" dirty="0"/>
              <a:t>.  </a:t>
            </a:r>
          </a:p>
        </p:txBody>
      </p:sp>
      <p:graphicFrame>
        <p:nvGraphicFramePr>
          <p:cNvPr id="4" name="Table 3">
            <a:extLst>
              <a:ext uri="{FF2B5EF4-FFF2-40B4-BE49-F238E27FC236}">
                <a16:creationId xmlns:a16="http://schemas.microsoft.com/office/drawing/2014/main" id="{40F21D89-4364-4347-87E9-0AED2C04E420}"/>
              </a:ext>
            </a:extLst>
          </p:cNvPr>
          <p:cNvGraphicFramePr>
            <a:graphicFrameLocks noGrp="1"/>
          </p:cNvGraphicFramePr>
          <p:nvPr>
            <p:extLst>
              <p:ext uri="{D42A27DB-BD31-4B8C-83A1-F6EECF244321}">
                <p14:modId xmlns:p14="http://schemas.microsoft.com/office/powerpoint/2010/main" val="3464292436"/>
              </p:ext>
            </p:extLst>
          </p:nvPr>
        </p:nvGraphicFramePr>
        <p:xfrm>
          <a:off x="2032000" y="4107206"/>
          <a:ext cx="8128000" cy="2108200"/>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1982198488"/>
                    </a:ext>
                  </a:extLst>
                </a:gridCol>
                <a:gridCol w="4064000">
                  <a:extLst>
                    <a:ext uri="{9D8B030D-6E8A-4147-A177-3AD203B41FA5}">
                      <a16:colId xmlns:a16="http://schemas.microsoft.com/office/drawing/2014/main" val="1237066748"/>
                    </a:ext>
                  </a:extLst>
                </a:gridCol>
              </a:tblGrid>
              <a:tr h="370840">
                <a:tc>
                  <a:txBody>
                    <a:bodyPr/>
                    <a:lstStyle/>
                    <a:p>
                      <a:pPr algn="ctr"/>
                      <a:r>
                        <a:rPr lang="en-US" dirty="0"/>
                        <a:t>pool</a:t>
                      </a:r>
                    </a:p>
                  </a:txBody>
                  <a:tcPr/>
                </a:tc>
                <a:tc>
                  <a:txBody>
                    <a:bodyPr/>
                    <a:lstStyle/>
                    <a:p>
                      <a:pPr algn="ctr"/>
                      <a:r>
                        <a:rPr lang="en-US" dirty="0"/>
                        <a:t>book</a:t>
                      </a:r>
                    </a:p>
                  </a:txBody>
                  <a:tcPr/>
                </a:tc>
                <a:extLst>
                  <a:ext uri="{0D108BD9-81ED-4DB2-BD59-A6C34878D82A}">
                    <a16:rowId xmlns:a16="http://schemas.microsoft.com/office/drawing/2014/main" val="2085020572"/>
                  </a:ext>
                </a:extLst>
              </a:tr>
              <a:tr h="370840">
                <a:tc>
                  <a:txBody>
                    <a:bodyPr/>
                    <a:lstStyle/>
                    <a:p>
                      <a:pPr algn="ctr"/>
                      <a:r>
                        <a:rPr lang="en-US" dirty="0"/>
                        <a:t>cool</a:t>
                      </a:r>
                    </a:p>
                    <a:p>
                      <a:pPr algn="ctr"/>
                      <a:r>
                        <a:rPr lang="en-US" dirty="0"/>
                        <a:t>drew</a:t>
                      </a:r>
                    </a:p>
                    <a:p>
                      <a:pPr algn="ctr"/>
                      <a:r>
                        <a:rPr lang="en-US" dirty="0"/>
                        <a:t>flute</a:t>
                      </a:r>
                    </a:p>
                    <a:p>
                      <a:pPr algn="ctr"/>
                      <a:r>
                        <a:rPr lang="en-US" dirty="0"/>
                        <a:t>chew</a:t>
                      </a:r>
                    </a:p>
                    <a:p>
                      <a:pPr algn="ctr"/>
                      <a:r>
                        <a:rPr lang="en-US" dirty="0"/>
                        <a:t>flu</a:t>
                      </a:r>
                    </a:p>
                    <a:p>
                      <a:pPr algn="ctr"/>
                      <a:r>
                        <a:rPr lang="en-US" dirty="0"/>
                        <a:t>suit</a:t>
                      </a:r>
                    </a:p>
                  </a:txBody>
                  <a:tcPr/>
                </a:tc>
                <a:tc>
                  <a:txBody>
                    <a:bodyPr/>
                    <a:lstStyle/>
                    <a:p>
                      <a:pPr algn="ctr"/>
                      <a:r>
                        <a:rPr lang="en-US" dirty="0"/>
                        <a:t>good</a:t>
                      </a:r>
                    </a:p>
                    <a:p>
                      <a:pPr algn="ctr"/>
                      <a:r>
                        <a:rPr lang="en-US" dirty="0"/>
                        <a:t>could</a:t>
                      </a:r>
                    </a:p>
                    <a:p>
                      <a:pPr algn="ctr"/>
                      <a:r>
                        <a:rPr lang="en-US" dirty="0"/>
                        <a:t>push</a:t>
                      </a:r>
                    </a:p>
                    <a:p>
                      <a:pPr algn="ctr"/>
                      <a:r>
                        <a:rPr lang="en-US" dirty="0"/>
                        <a:t>look</a:t>
                      </a:r>
                    </a:p>
                    <a:p>
                      <a:pPr algn="ctr"/>
                      <a:endParaRPr lang="en-US" dirty="0"/>
                    </a:p>
                  </a:txBody>
                  <a:tcPr/>
                </a:tc>
                <a:extLst>
                  <a:ext uri="{0D108BD9-81ED-4DB2-BD59-A6C34878D82A}">
                    <a16:rowId xmlns:a16="http://schemas.microsoft.com/office/drawing/2014/main" val="3258878637"/>
                  </a:ext>
                </a:extLst>
              </a:tr>
            </a:tbl>
          </a:graphicData>
        </a:graphic>
      </p:graphicFrame>
    </p:spTree>
    <p:extLst>
      <p:ext uri="{BB962C8B-B14F-4D97-AF65-F5344CB8AC3E}">
        <p14:creationId xmlns:p14="http://schemas.microsoft.com/office/powerpoint/2010/main" val="102290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DAE7-7C75-8549-B19F-8FEFDCCDDA88}"/>
              </a:ext>
            </a:extLst>
          </p:cNvPr>
          <p:cNvSpPr>
            <a:spLocks noGrp="1"/>
          </p:cNvSpPr>
          <p:nvPr>
            <p:ph type="title"/>
          </p:nvPr>
        </p:nvSpPr>
        <p:spPr>
          <a:xfrm>
            <a:off x="1066800" y="642594"/>
            <a:ext cx="10058400" cy="1114769"/>
          </a:xfrm>
        </p:spPr>
        <p:txBody>
          <a:bodyPr/>
          <a:lstStyle/>
          <a:p>
            <a:pPr algn="ctr"/>
            <a:r>
              <a:rPr lang="en-US">
                <a:solidFill>
                  <a:schemeClr val="accent3"/>
                </a:solidFill>
              </a:rPr>
              <a:t>Contractions with not</a:t>
            </a:r>
            <a:endParaRPr lang="en-US" dirty="0">
              <a:solidFill>
                <a:schemeClr val="accent3"/>
              </a:solidFill>
            </a:endParaRPr>
          </a:p>
        </p:txBody>
      </p:sp>
      <p:sp>
        <p:nvSpPr>
          <p:cNvPr id="3" name="Content Placeholder 2">
            <a:extLst>
              <a:ext uri="{FF2B5EF4-FFF2-40B4-BE49-F238E27FC236}">
                <a16:creationId xmlns:a16="http://schemas.microsoft.com/office/drawing/2014/main" id="{AF7EF6CC-4974-9941-A275-6CA1ABA69975}"/>
              </a:ext>
            </a:extLst>
          </p:cNvPr>
          <p:cNvSpPr>
            <a:spLocks noGrp="1"/>
          </p:cNvSpPr>
          <p:nvPr>
            <p:ph idx="1"/>
          </p:nvPr>
        </p:nvSpPr>
        <p:spPr>
          <a:xfrm>
            <a:off x="1066800" y="1757363"/>
            <a:ext cx="10058400" cy="4195381"/>
          </a:xfrm>
        </p:spPr>
        <p:txBody>
          <a:bodyPr>
            <a:normAutofit/>
          </a:bodyPr>
          <a:lstStyle/>
          <a:p>
            <a:r>
              <a:rPr lang="en-US" sz="2800" dirty="0"/>
              <a:t>A contraction is a short way to write two words.</a:t>
            </a:r>
          </a:p>
          <a:p>
            <a:r>
              <a:rPr lang="en-US" sz="2800" dirty="0"/>
              <a:t>The apostrophe takes the place of the letter </a:t>
            </a:r>
            <a:r>
              <a:rPr lang="en-US" sz="2800" b="1" dirty="0"/>
              <a:t>o</a:t>
            </a:r>
            <a:r>
              <a:rPr lang="en-US" sz="2800" dirty="0"/>
              <a:t> in the word not. </a:t>
            </a:r>
          </a:p>
          <a:p>
            <a:r>
              <a:rPr lang="en-US" sz="2800" dirty="0"/>
              <a:t>Example: should + not </a:t>
            </a:r>
            <a:r>
              <a:rPr lang="en-US" sz="2800" dirty="0">
                <a:sym typeface="Wingdings" pitchFamily="2" charset="2"/>
              </a:rPr>
              <a:t> shouldn’t</a:t>
            </a:r>
            <a:endParaRPr lang="en-US" sz="2800" dirty="0"/>
          </a:p>
        </p:txBody>
      </p:sp>
      <p:pic>
        <p:nvPicPr>
          <p:cNvPr id="4" name="Picture 3">
            <a:extLst>
              <a:ext uri="{FF2B5EF4-FFF2-40B4-BE49-F238E27FC236}">
                <a16:creationId xmlns:a16="http://schemas.microsoft.com/office/drawing/2014/main" id="{5159D037-622F-7940-BEB8-C463EA785C17}"/>
              </a:ext>
            </a:extLst>
          </p:cNvPr>
          <p:cNvPicPr>
            <a:picLocks noChangeAspect="1"/>
          </p:cNvPicPr>
          <p:nvPr/>
        </p:nvPicPr>
        <p:blipFill>
          <a:blip r:embed="rId2"/>
          <a:stretch>
            <a:fillRect/>
          </a:stretch>
        </p:blipFill>
        <p:spPr>
          <a:xfrm>
            <a:off x="4438650" y="3855053"/>
            <a:ext cx="3314700" cy="2552700"/>
          </a:xfrm>
          <a:prstGeom prst="rect">
            <a:avLst/>
          </a:prstGeom>
        </p:spPr>
      </p:pic>
    </p:spTree>
    <p:extLst>
      <p:ext uri="{BB962C8B-B14F-4D97-AF65-F5344CB8AC3E}">
        <p14:creationId xmlns:p14="http://schemas.microsoft.com/office/powerpoint/2010/main" val="2099645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D3C1-C2BF-3442-B6B7-C68D0971D558}"/>
              </a:ext>
            </a:extLst>
          </p:cNvPr>
          <p:cNvSpPr>
            <a:spLocks noGrp="1"/>
          </p:cNvSpPr>
          <p:nvPr>
            <p:ph type="title"/>
          </p:nvPr>
        </p:nvSpPr>
        <p:spPr>
          <a:xfrm>
            <a:off x="1066800" y="642594"/>
            <a:ext cx="10058400" cy="1043331"/>
          </a:xfrm>
        </p:spPr>
        <p:txBody>
          <a:bodyPr/>
          <a:lstStyle/>
          <a:p>
            <a:pPr algn="ctr"/>
            <a:r>
              <a:rPr lang="en-US" dirty="0">
                <a:solidFill>
                  <a:schemeClr val="accent3"/>
                </a:solidFill>
              </a:rPr>
              <a:t>Synonyms </a:t>
            </a:r>
          </a:p>
        </p:txBody>
      </p:sp>
      <p:sp>
        <p:nvSpPr>
          <p:cNvPr id="3" name="Content Placeholder 2">
            <a:extLst>
              <a:ext uri="{FF2B5EF4-FFF2-40B4-BE49-F238E27FC236}">
                <a16:creationId xmlns:a16="http://schemas.microsoft.com/office/drawing/2014/main" id="{6DFACC31-F2C5-184D-84F5-F0CD90AF61EC}"/>
              </a:ext>
            </a:extLst>
          </p:cNvPr>
          <p:cNvSpPr>
            <a:spLocks noGrp="1"/>
          </p:cNvSpPr>
          <p:nvPr>
            <p:ph idx="1"/>
          </p:nvPr>
        </p:nvSpPr>
        <p:spPr>
          <a:xfrm>
            <a:off x="1066800" y="1685925"/>
            <a:ext cx="10058400" cy="4266819"/>
          </a:xfrm>
        </p:spPr>
        <p:txBody>
          <a:bodyPr>
            <a:normAutofit/>
          </a:bodyPr>
          <a:lstStyle/>
          <a:p>
            <a:r>
              <a:rPr lang="en-US" sz="2400" b="1" dirty="0"/>
              <a:t>Synonyms</a:t>
            </a:r>
            <a:r>
              <a:rPr lang="en-US" sz="2400" dirty="0"/>
              <a:t> are words that have almost the same meaning.</a:t>
            </a:r>
          </a:p>
          <a:p>
            <a:pPr marL="0" indent="0">
              <a:buNone/>
            </a:pPr>
            <a:r>
              <a:rPr lang="en-US" sz="2400" dirty="0"/>
              <a:t> </a:t>
            </a:r>
          </a:p>
          <a:p>
            <a:r>
              <a:rPr lang="en-US" sz="2400" u="sng" dirty="0"/>
              <a:t>Examples</a:t>
            </a:r>
            <a:r>
              <a:rPr lang="en-US" sz="2400" dirty="0"/>
              <a:t>:</a:t>
            </a:r>
          </a:p>
          <a:p>
            <a:r>
              <a:rPr lang="en-US" sz="2400" dirty="0"/>
              <a:t>Kids and children</a:t>
            </a:r>
          </a:p>
          <a:p>
            <a:r>
              <a:rPr lang="en-US" sz="2400" dirty="0"/>
              <a:t>Present and gift</a:t>
            </a:r>
          </a:p>
          <a:p>
            <a:r>
              <a:rPr lang="en-US" sz="2400" dirty="0"/>
              <a:t>Small and tiny</a:t>
            </a:r>
          </a:p>
          <a:p>
            <a:r>
              <a:rPr lang="en-US" sz="2400" dirty="0"/>
              <a:t>Study and learn</a:t>
            </a:r>
          </a:p>
          <a:p>
            <a:pPr algn="ctr"/>
            <a:endParaRPr lang="en-US" sz="2400" dirty="0"/>
          </a:p>
        </p:txBody>
      </p:sp>
      <p:pic>
        <p:nvPicPr>
          <p:cNvPr id="4" name="Picture 3">
            <a:extLst>
              <a:ext uri="{FF2B5EF4-FFF2-40B4-BE49-F238E27FC236}">
                <a16:creationId xmlns:a16="http://schemas.microsoft.com/office/drawing/2014/main" id="{BAC38BE6-8E63-B64B-B161-E80188C9B44D}"/>
              </a:ext>
            </a:extLst>
          </p:cNvPr>
          <p:cNvPicPr>
            <a:picLocks noChangeAspect="1"/>
          </p:cNvPicPr>
          <p:nvPr/>
        </p:nvPicPr>
        <p:blipFill rotWithShape="1">
          <a:blip r:embed="rId2"/>
          <a:srcRect t="50274" r="65876" b="7303"/>
          <a:stretch/>
        </p:blipFill>
        <p:spPr>
          <a:xfrm>
            <a:off x="5002306" y="2346660"/>
            <a:ext cx="2761129" cy="2164679"/>
          </a:xfrm>
          <a:prstGeom prst="rect">
            <a:avLst/>
          </a:prstGeom>
        </p:spPr>
      </p:pic>
      <p:pic>
        <p:nvPicPr>
          <p:cNvPr id="5" name="Picture 4">
            <a:extLst>
              <a:ext uri="{FF2B5EF4-FFF2-40B4-BE49-F238E27FC236}">
                <a16:creationId xmlns:a16="http://schemas.microsoft.com/office/drawing/2014/main" id="{0F9A9397-6D96-4746-A209-3737293ABED9}"/>
              </a:ext>
            </a:extLst>
          </p:cNvPr>
          <p:cNvPicPr>
            <a:picLocks noChangeAspect="1"/>
          </p:cNvPicPr>
          <p:nvPr/>
        </p:nvPicPr>
        <p:blipFill rotWithShape="1">
          <a:blip r:embed="rId2"/>
          <a:srcRect l="32964" r="34071" b="53542"/>
          <a:stretch/>
        </p:blipFill>
        <p:spPr>
          <a:xfrm>
            <a:off x="8606118" y="3668664"/>
            <a:ext cx="2761129" cy="2453975"/>
          </a:xfrm>
          <a:prstGeom prst="rect">
            <a:avLst/>
          </a:prstGeom>
        </p:spPr>
      </p:pic>
    </p:spTree>
    <p:extLst>
      <p:ext uri="{BB962C8B-B14F-4D97-AF65-F5344CB8AC3E}">
        <p14:creationId xmlns:p14="http://schemas.microsoft.com/office/powerpoint/2010/main" val="3191775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3B249A4-1850-6447-ABE6-D0DC7BCDC9AC}"/>
              </a:ext>
            </a:extLst>
          </p:cNvPr>
          <p:cNvSpPr>
            <a:spLocks noGrp="1"/>
          </p:cNvSpPr>
          <p:nvPr>
            <p:ph type="title"/>
          </p:nvPr>
        </p:nvSpPr>
        <p:spPr>
          <a:xfrm>
            <a:off x="868680" y="642593"/>
            <a:ext cx="6281928" cy="1744183"/>
          </a:xfrm>
        </p:spPr>
        <p:txBody>
          <a:bodyPr>
            <a:normAutofit/>
          </a:bodyPr>
          <a:lstStyle/>
          <a:p>
            <a:pPr algn="ctr"/>
            <a:r>
              <a:rPr lang="en-US" dirty="0">
                <a:solidFill>
                  <a:schemeClr val="accent2"/>
                </a:solidFill>
              </a:rPr>
              <a:t>Summarize</a:t>
            </a:r>
          </a:p>
        </p:txBody>
      </p:sp>
      <p:sp>
        <p:nvSpPr>
          <p:cNvPr id="3" name="Content Placeholder 2">
            <a:extLst>
              <a:ext uri="{FF2B5EF4-FFF2-40B4-BE49-F238E27FC236}">
                <a16:creationId xmlns:a16="http://schemas.microsoft.com/office/drawing/2014/main" id="{7BDDCE28-C358-BA41-B85C-E7A8A37E076B}"/>
              </a:ext>
            </a:extLst>
          </p:cNvPr>
          <p:cNvSpPr>
            <a:spLocks noGrp="1"/>
          </p:cNvSpPr>
          <p:nvPr>
            <p:ph idx="1"/>
          </p:nvPr>
        </p:nvSpPr>
        <p:spPr>
          <a:xfrm>
            <a:off x="868680" y="1957388"/>
            <a:ext cx="6281928" cy="4077652"/>
          </a:xfrm>
        </p:spPr>
        <p:txBody>
          <a:bodyPr>
            <a:normAutofit/>
          </a:bodyPr>
          <a:lstStyle/>
          <a:p>
            <a:r>
              <a:rPr lang="en-US" sz="3200" b="1" dirty="0"/>
              <a:t>Summarizing</a:t>
            </a:r>
            <a:r>
              <a:rPr lang="en-US" sz="3200" dirty="0"/>
              <a:t> is using </a:t>
            </a:r>
            <a:r>
              <a:rPr lang="en-US" sz="3200" u="sng" dirty="0"/>
              <a:t>your own words</a:t>
            </a:r>
            <a:r>
              <a:rPr lang="en-US" sz="3200" dirty="0"/>
              <a:t> to tell the most important events and details in a selection. </a:t>
            </a:r>
          </a:p>
          <a:p>
            <a:r>
              <a:rPr lang="en-US" sz="3200" dirty="0"/>
              <a:t>This can help you remember new information in a selection. </a:t>
            </a:r>
          </a:p>
        </p:txBody>
      </p:sp>
      <p:pic>
        <p:nvPicPr>
          <p:cNvPr id="5" name="Picture 4">
            <a:extLst>
              <a:ext uri="{FF2B5EF4-FFF2-40B4-BE49-F238E27FC236}">
                <a16:creationId xmlns:a16="http://schemas.microsoft.com/office/drawing/2014/main" id="{BF0855B4-167F-904E-BC4E-05A372DE9072}"/>
              </a:ext>
            </a:extLst>
          </p:cNvPr>
          <p:cNvPicPr>
            <a:picLocks noChangeAspect="1"/>
          </p:cNvPicPr>
          <p:nvPr/>
        </p:nvPicPr>
        <p:blipFill rotWithShape="1">
          <a:blip r:embed="rId2"/>
          <a:srcRect l="13674" r="9471"/>
          <a:stretch/>
        </p:blipFill>
        <p:spPr>
          <a:xfrm>
            <a:off x="7837371" y="237744"/>
            <a:ext cx="4124416" cy="6382512"/>
          </a:xfrm>
          <a:prstGeom prst="rect">
            <a:avLst/>
          </a:prstGeom>
        </p:spPr>
      </p:pic>
    </p:spTree>
    <p:extLst>
      <p:ext uri="{BB962C8B-B14F-4D97-AF65-F5344CB8AC3E}">
        <p14:creationId xmlns:p14="http://schemas.microsoft.com/office/powerpoint/2010/main" val="26782612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DarkSeedLeftStep">
      <a:dk1>
        <a:srgbClr val="000000"/>
      </a:dk1>
      <a:lt1>
        <a:srgbClr val="FFFFFF"/>
      </a:lt1>
      <a:dk2>
        <a:srgbClr val="243541"/>
      </a:dk2>
      <a:lt2>
        <a:srgbClr val="E4E8E2"/>
      </a:lt2>
      <a:accent1>
        <a:srgbClr val="A629E7"/>
      </a:accent1>
      <a:accent2>
        <a:srgbClr val="6640DC"/>
      </a:accent2>
      <a:accent3>
        <a:srgbClr val="2F4FE7"/>
      </a:accent3>
      <a:accent4>
        <a:srgbClr val="1787D5"/>
      </a:accent4>
      <a:accent5>
        <a:srgbClr val="20B6B5"/>
      </a:accent5>
      <a:accent6>
        <a:srgbClr val="14B973"/>
      </a:accent6>
      <a:hlink>
        <a:srgbClr val="358E9F"/>
      </a:hlink>
      <a:folHlink>
        <a:srgbClr val="7F7F7F"/>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1025</Words>
  <Application>Microsoft Macintosh PowerPoint</Application>
  <PresentationFormat>Widescreen</PresentationFormat>
  <Paragraphs>169</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Garamond</vt:lpstr>
      <vt:lpstr>Selawik Light</vt:lpstr>
      <vt:lpstr>Speak Pro</vt:lpstr>
      <vt:lpstr>SavonVTI</vt:lpstr>
      <vt:lpstr>PowerPoint Presentation</vt:lpstr>
      <vt:lpstr>Essential Question: What do heroes do?</vt:lpstr>
      <vt:lpstr>Vocabulary</vt:lpstr>
      <vt:lpstr>Vocabulary</vt:lpstr>
      <vt:lpstr>Spelling Words</vt:lpstr>
      <vt:lpstr>Variant Vowels</vt:lpstr>
      <vt:lpstr>Contractions with not</vt:lpstr>
      <vt:lpstr>Synonyms </vt:lpstr>
      <vt:lpstr>Summarize</vt:lpstr>
      <vt:lpstr>Sequence</vt:lpstr>
      <vt:lpstr>Genre: Biography</vt:lpstr>
      <vt:lpstr>PowerPoint Presentation</vt:lpstr>
      <vt:lpstr>PowerPoint Presentation</vt:lpstr>
      <vt:lpstr>PowerPoint Presentation</vt:lpstr>
      <vt:lpstr>PowerPoint Presentation</vt:lpstr>
      <vt:lpstr>Synonyms Read the lines from the passage. Find the synonyms.</vt:lpstr>
      <vt:lpstr>Vocabulary Practice </vt:lpstr>
      <vt:lpstr>Vocabulary Practice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Week 3: Discovering Heroes </dc:title>
  <dc:creator>Mary Hayes</dc:creator>
  <cp:lastModifiedBy>Mary Hayes</cp:lastModifiedBy>
  <cp:revision>6</cp:revision>
  <dcterms:created xsi:type="dcterms:W3CDTF">2020-05-14T15:06:19Z</dcterms:created>
  <dcterms:modified xsi:type="dcterms:W3CDTF">2020-05-18T13:55:53Z</dcterms:modified>
</cp:coreProperties>
</file>