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7" r:id="rId3"/>
    <p:sldId id="259" r:id="rId4"/>
    <p:sldId id="260" r:id="rId5"/>
    <p:sldId id="265" r:id="rId6"/>
    <p:sldId id="261" r:id="rId7"/>
    <p:sldId id="262" r:id="rId8"/>
    <p:sldId id="263" r:id="rId9"/>
    <p:sldId id="258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00"/>
    <p:restoredTop sz="94652"/>
  </p:normalViewPr>
  <p:slideViewPr>
    <p:cSldViewPr snapToGrid="0" snapToObjects="1">
      <p:cViewPr varScale="1">
        <p:scale>
          <a:sx n="92" d="100"/>
          <a:sy n="92" d="100"/>
        </p:scale>
        <p:origin x="192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4D02DB-79B7-4AD6-B2A7-C5BF441CB02C}" type="doc">
      <dgm:prSet loTypeId="urn:microsoft.com/office/officeart/2005/8/layout/process4" loCatId="process" qsTypeId="urn:microsoft.com/office/officeart/2005/8/quickstyle/simple2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E8915AFD-C5C7-4DA8-9C7D-A545ABDB1989}">
      <dgm:prSet/>
      <dgm:spPr/>
      <dgm:t>
        <a:bodyPr/>
        <a:lstStyle/>
        <a:p>
          <a:r>
            <a:rPr lang="en-US" dirty="0"/>
            <a:t>An </a:t>
          </a:r>
          <a:r>
            <a:rPr lang="en-US" i="1" dirty="0"/>
            <a:t>abbreviation</a:t>
          </a:r>
          <a:r>
            <a:rPr lang="en-US" dirty="0"/>
            <a:t> is a short way to write a word. It begins with a capital letter and ends with a period. </a:t>
          </a:r>
        </a:p>
      </dgm:t>
    </dgm:pt>
    <dgm:pt modelId="{1AE84A86-DEA4-4CFD-B0FD-BEAF7ACD6179}" type="parTrans" cxnId="{5D7D6642-2E79-4329-BBCD-99531EDDC254}">
      <dgm:prSet/>
      <dgm:spPr/>
      <dgm:t>
        <a:bodyPr/>
        <a:lstStyle/>
        <a:p>
          <a:endParaRPr lang="en-US"/>
        </a:p>
      </dgm:t>
    </dgm:pt>
    <dgm:pt modelId="{67FD75B0-F7E7-4AFE-ACFE-396C3C44C271}" type="sibTrans" cxnId="{5D7D6642-2E79-4329-BBCD-99531EDDC254}">
      <dgm:prSet/>
      <dgm:spPr/>
      <dgm:t>
        <a:bodyPr/>
        <a:lstStyle/>
        <a:p>
          <a:endParaRPr lang="en-US"/>
        </a:p>
      </dgm:t>
    </dgm:pt>
    <dgm:pt modelId="{E85B7CE3-E3CA-4CAB-8C67-932C31F4411D}">
      <dgm:prSet/>
      <dgm:spPr/>
      <dgm:t>
        <a:bodyPr/>
        <a:lstStyle/>
        <a:p>
          <a:r>
            <a:rPr lang="en-US"/>
            <a:t>Examples:</a:t>
          </a:r>
        </a:p>
      </dgm:t>
    </dgm:pt>
    <dgm:pt modelId="{5210E449-65D4-474D-A9CA-A844E7AD1694}" type="parTrans" cxnId="{95686640-F724-47B7-8E86-CBEB46C2C32D}">
      <dgm:prSet/>
      <dgm:spPr/>
      <dgm:t>
        <a:bodyPr/>
        <a:lstStyle/>
        <a:p>
          <a:endParaRPr lang="en-US"/>
        </a:p>
      </dgm:t>
    </dgm:pt>
    <dgm:pt modelId="{1832AACC-D48B-4836-BA92-DE65731B212C}" type="sibTrans" cxnId="{95686640-F724-47B7-8E86-CBEB46C2C32D}">
      <dgm:prSet/>
      <dgm:spPr/>
      <dgm:t>
        <a:bodyPr/>
        <a:lstStyle/>
        <a:p>
          <a:endParaRPr lang="en-US"/>
        </a:p>
      </dgm:t>
    </dgm:pt>
    <dgm:pt modelId="{EAF80E50-E244-4D0E-B566-6DB322EECFE9}">
      <dgm:prSet/>
      <dgm:spPr/>
      <dgm:t>
        <a:bodyPr/>
        <a:lstStyle/>
        <a:p>
          <a:r>
            <a:rPr lang="en-US" dirty="0"/>
            <a:t>Mister </a:t>
          </a:r>
          <a:r>
            <a:rPr lang="en-US" dirty="0">
              <a:sym typeface="Wingdings" panose="05000000000000000000" pitchFamily="2" charset="2"/>
            </a:rPr>
            <a:t></a:t>
          </a:r>
          <a:r>
            <a:rPr lang="en-US" dirty="0"/>
            <a:t> Mr.</a:t>
          </a:r>
        </a:p>
      </dgm:t>
    </dgm:pt>
    <dgm:pt modelId="{1D2808D9-8471-4F33-A5D4-3119CDB10DD6}" type="parTrans" cxnId="{00F0105F-A5C0-4D07-A884-BFB9F4F3D754}">
      <dgm:prSet/>
      <dgm:spPr/>
      <dgm:t>
        <a:bodyPr/>
        <a:lstStyle/>
        <a:p>
          <a:endParaRPr lang="en-US"/>
        </a:p>
      </dgm:t>
    </dgm:pt>
    <dgm:pt modelId="{BCA64D70-C2BF-4D7F-B5A3-A9C3662AB2AE}" type="sibTrans" cxnId="{00F0105F-A5C0-4D07-A884-BFB9F4F3D754}">
      <dgm:prSet/>
      <dgm:spPr/>
      <dgm:t>
        <a:bodyPr/>
        <a:lstStyle/>
        <a:p>
          <a:endParaRPr lang="en-US"/>
        </a:p>
      </dgm:t>
    </dgm:pt>
    <dgm:pt modelId="{1FAA0A54-E496-4D5C-8E64-694C80BB258B}">
      <dgm:prSet/>
      <dgm:spPr/>
      <dgm:t>
        <a:bodyPr/>
        <a:lstStyle/>
        <a:p>
          <a:r>
            <a:rPr lang="en-US" dirty="0"/>
            <a:t>Doctor </a:t>
          </a:r>
          <a:r>
            <a:rPr lang="en-US" dirty="0">
              <a:sym typeface="Wingdings" panose="05000000000000000000" pitchFamily="2" charset="2"/>
            </a:rPr>
            <a:t></a:t>
          </a:r>
          <a:r>
            <a:rPr lang="en-US" dirty="0"/>
            <a:t> Dr.</a:t>
          </a:r>
        </a:p>
      </dgm:t>
    </dgm:pt>
    <dgm:pt modelId="{D23D21B8-32BC-42EB-9312-3145E5884B28}" type="parTrans" cxnId="{8BA20A70-041C-47DB-9E4D-39C6241FCC94}">
      <dgm:prSet/>
      <dgm:spPr/>
      <dgm:t>
        <a:bodyPr/>
        <a:lstStyle/>
        <a:p>
          <a:endParaRPr lang="en-US"/>
        </a:p>
      </dgm:t>
    </dgm:pt>
    <dgm:pt modelId="{74DA0017-DA1E-4967-AB17-F5C2ABFA91B2}" type="sibTrans" cxnId="{8BA20A70-041C-47DB-9E4D-39C6241FCC94}">
      <dgm:prSet/>
      <dgm:spPr/>
      <dgm:t>
        <a:bodyPr/>
        <a:lstStyle/>
        <a:p>
          <a:endParaRPr lang="en-US"/>
        </a:p>
      </dgm:t>
    </dgm:pt>
    <dgm:pt modelId="{439F2156-D9F4-45B6-884C-01F8C9AAC088}">
      <dgm:prSet/>
      <dgm:spPr/>
      <dgm:t>
        <a:bodyPr/>
        <a:lstStyle/>
        <a:p>
          <a:r>
            <a:rPr lang="en-US"/>
            <a:t>Street </a:t>
          </a:r>
          <a:r>
            <a:rPr lang="en-US">
              <a:sym typeface="Wingdings" panose="05000000000000000000" pitchFamily="2" charset="2"/>
            </a:rPr>
            <a:t></a:t>
          </a:r>
          <a:r>
            <a:rPr lang="en-US"/>
            <a:t> St. </a:t>
          </a:r>
        </a:p>
      </dgm:t>
    </dgm:pt>
    <dgm:pt modelId="{D05138B3-A582-42AE-AB99-01DAE25D3E3E}" type="parTrans" cxnId="{52E38E63-FC41-48FC-858D-A18EF6CE518E}">
      <dgm:prSet/>
      <dgm:spPr/>
      <dgm:t>
        <a:bodyPr/>
        <a:lstStyle/>
        <a:p>
          <a:endParaRPr lang="en-US"/>
        </a:p>
      </dgm:t>
    </dgm:pt>
    <dgm:pt modelId="{198E0D7E-DB73-4C34-B885-86F7432595D6}" type="sibTrans" cxnId="{52E38E63-FC41-48FC-858D-A18EF6CE518E}">
      <dgm:prSet/>
      <dgm:spPr/>
      <dgm:t>
        <a:bodyPr/>
        <a:lstStyle/>
        <a:p>
          <a:endParaRPr lang="en-US"/>
        </a:p>
      </dgm:t>
    </dgm:pt>
    <dgm:pt modelId="{21928A8F-F937-4FB4-BE42-60C5E5CEE34A}">
      <dgm:prSet/>
      <dgm:spPr/>
      <dgm:t>
        <a:bodyPr/>
        <a:lstStyle/>
        <a:p>
          <a:r>
            <a:rPr lang="en-US"/>
            <a:t>Avenue </a:t>
          </a:r>
          <a:r>
            <a:rPr lang="en-US">
              <a:sym typeface="Wingdings" panose="05000000000000000000" pitchFamily="2" charset="2"/>
            </a:rPr>
            <a:t></a:t>
          </a:r>
          <a:r>
            <a:rPr lang="en-US"/>
            <a:t> Ave.</a:t>
          </a:r>
        </a:p>
      </dgm:t>
    </dgm:pt>
    <dgm:pt modelId="{E75B560D-D1E9-4234-9004-5B407C0CC8E3}" type="parTrans" cxnId="{345AD465-9800-4827-A220-F956EB816E51}">
      <dgm:prSet/>
      <dgm:spPr/>
      <dgm:t>
        <a:bodyPr/>
        <a:lstStyle/>
        <a:p>
          <a:endParaRPr lang="en-US"/>
        </a:p>
      </dgm:t>
    </dgm:pt>
    <dgm:pt modelId="{BC10F985-A80C-4B7F-B7A9-1742071A75BD}" type="sibTrans" cxnId="{345AD465-9800-4827-A220-F956EB816E51}">
      <dgm:prSet/>
      <dgm:spPr/>
      <dgm:t>
        <a:bodyPr/>
        <a:lstStyle/>
        <a:p>
          <a:endParaRPr lang="en-US"/>
        </a:p>
      </dgm:t>
    </dgm:pt>
    <dgm:pt modelId="{EAB9D812-311D-BD43-95C7-C2796FA3855E}" type="pres">
      <dgm:prSet presAssocID="{2A4D02DB-79B7-4AD6-B2A7-C5BF441CB02C}" presName="Name0" presStyleCnt="0">
        <dgm:presLayoutVars>
          <dgm:dir/>
          <dgm:animLvl val="lvl"/>
          <dgm:resizeHandles val="exact"/>
        </dgm:presLayoutVars>
      </dgm:prSet>
      <dgm:spPr/>
    </dgm:pt>
    <dgm:pt modelId="{DD6D5DE6-6C55-1D44-A371-7E82BE64E66D}" type="pres">
      <dgm:prSet presAssocID="{E85B7CE3-E3CA-4CAB-8C67-932C31F4411D}" presName="boxAndChildren" presStyleCnt="0"/>
      <dgm:spPr/>
    </dgm:pt>
    <dgm:pt modelId="{7E576DCB-683A-A646-B4EF-A33AEEC5C48E}" type="pres">
      <dgm:prSet presAssocID="{E85B7CE3-E3CA-4CAB-8C67-932C31F4411D}" presName="parentTextBox" presStyleLbl="node1" presStyleIdx="0" presStyleCnt="2"/>
      <dgm:spPr/>
    </dgm:pt>
    <dgm:pt modelId="{FAD23D7C-54F4-0747-9192-244F5EB1D40A}" type="pres">
      <dgm:prSet presAssocID="{E85B7CE3-E3CA-4CAB-8C67-932C31F4411D}" presName="entireBox" presStyleLbl="node1" presStyleIdx="0" presStyleCnt="2"/>
      <dgm:spPr/>
    </dgm:pt>
    <dgm:pt modelId="{8A9DF88F-345F-FC40-8EB5-FA9AB6DEBF93}" type="pres">
      <dgm:prSet presAssocID="{E85B7CE3-E3CA-4CAB-8C67-932C31F4411D}" presName="descendantBox" presStyleCnt="0"/>
      <dgm:spPr/>
    </dgm:pt>
    <dgm:pt modelId="{11E666DC-98F9-BC4E-AE22-94967B917C84}" type="pres">
      <dgm:prSet presAssocID="{EAF80E50-E244-4D0E-B566-6DB322EECFE9}" presName="childTextBox" presStyleLbl="fgAccFollowNode1" presStyleIdx="0" presStyleCnt="4">
        <dgm:presLayoutVars>
          <dgm:bulletEnabled val="1"/>
        </dgm:presLayoutVars>
      </dgm:prSet>
      <dgm:spPr/>
    </dgm:pt>
    <dgm:pt modelId="{C0DC3A72-F04E-5942-BFFC-05F54D70935F}" type="pres">
      <dgm:prSet presAssocID="{1FAA0A54-E496-4D5C-8E64-694C80BB258B}" presName="childTextBox" presStyleLbl="fgAccFollowNode1" presStyleIdx="1" presStyleCnt="4">
        <dgm:presLayoutVars>
          <dgm:bulletEnabled val="1"/>
        </dgm:presLayoutVars>
      </dgm:prSet>
      <dgm:spPr/>
    </dgm:pt>
    <dgm:pt modelId="{D2F61F5E-8407-6B4C-BF9E-05AB64B48B93}" type="pres">
      <dgm:prSet presAssocID="{439F2156-D9F4-45B6-884C-01F8C9AAC088}" presName="childTextBox" presStyleLbl="fgAccFollowNode1" presStyleIdx="2" presStyleCnt="4">
        <dgm:presLayoutVars>
          <dgm:bulletEnabled val="1"/>
        </dgm:presLayoutVars>
      </dgm:prSet>
      <dgm:spPr/>
    </dgm:pt>
    <dgm:pt modelId="{C95FA763-2980-6E49-8687-6A1994A77C46}" type="pres">
      <dgm:prSet presAssocID="{21928A8F-F937-4FB4-BE42-60C5E5CEE34A}" presName="childTextBox" presStyleLbl="fgAccFollowNode1" presStyleIdx="3" presStyleCnt="4">
        <dgm:presLayoutVars>
          <dgm:bulletEnabled val="1"/>
        </dgm:presLayoutVars>
      </dgm:prSet>
      <dgm:spPr/>
    </dgm:pt>
    <dgm:pt modelId="{CD8F62BB-551D-104E-A80E-48CCCF7346EE}" type="pres">
      <dgm:prSet presAssocID="{67FD75B0-F7E7-4AFE-ACFE-396C3C44C271}" presName="sp" presStyleCnt="0"/>
      <dgm:spPr/>
    </dgm:pt>
    <dgm:pt modelId="{9AF1BC5C-58D4-004F-AB2A-1D636C516F3D}" type="pres">
      <dgm:prSet presAssocID="{E8915AFD-C5C7-4DA8-9C7D-A545ABDB1989}" presName="arrowAndChildren" presStyleCnt="0"/>
      <dgm:spPr/>
    </dgm:pt>
    <dgm:pt modelId="{32A8BAF9-AD17-5F4E-906B-3CCBEFDAE43D}" type="pres">
      <dgm:prSet presAssocID="{E8915AFD-C5C7-4DA8-9C7D-A545ABDB1989}" presName="parentTextArrow" presStyleLbl="node1" presStyleIdx="1" presStyleCnt="2"/>
      <dgm:spPr/>
    </dgm:pt>
  </dgm:ptLst>
  <dgm:cxnLst>
    <dgm:cxn modelId="{95686640-F724-47B7-8E86-CBEB46C2C32D}" srcId="{2A4D02DB-79B7-4AD6-B2A7-C5BF441CB02C}" destId="{E85B7CE3-E3CA-4CAB-8C67-932C31F4411D}" srcOrd="1" destOrd="0" parTransId="{5210E449-65D4-474D-A9CA-A844E7AD1694}" sibTransId="{1832AACC-D48B-4836-BA92-DE65731B212C}"/>
    <dgm:cxn modelId="{5D7D6642-2E79-4329-BBCD-99531EDDC254}" srcId="{2A4D02DB-79B7-4AD6-B2A7-C5BF441CB02C}" destId="{E8915AFD-C5C7-4DA8-9C7D-A545ABDB1989}" srcOrd="0" destOrd="0" parTransId="{1AE84A86-DEA4-4CFD-B0FD-BEAF7ACD6179}" sibTransId="{67FD75B0-F7E7-4AFE-ACFE-396C3C44C271}"/>
    <dgm:cxn modelId="{00F0105F-A5C0-4D07-A884-BFB9F4F3D754}" srcId="{E85B7CE3-E3CA-4CAB-8C67-932C31F4411D}" destId="{EAF80E50-E244-4D0E-B566-6DB322EECFE9}" srcOrd="0" destOrd="0" parTransId="{1D2808D9-8471-4F33-A5D4-3119CDB10DD6}" sibTransId="{BCA64D70-C2BF-4D7F-B5A3-A9C3662AB2AE}"/>
    <dgm:cxn modelId="{C918935F-676E-2443-B70A-ADDC1DDA4526}" type="presOf" srcId="{21928A8F-F937-4FB4-BE42-60C5E5CEE34A}" destId="{C95FA763-2980-6E49-8687-6A1994A77C46}" srcOrd="0" destOrd="0" presId="urn:microsoft.com/office/officeart/2005/8/layout/process4"/>
    <dgm:cxn modelId="{52E38E63-FC41-48FC-858D-A18EF6CE518E}" srcId="{E85B7CE3-E3CA-4CAB-8C67-932C31F4411D}" destId="{439F2156-D9F4-45B6-884C-01F8C9AAC088}" srcOrd="2" destOrd="0" parTransId="{D05138B3-A582-42AE-AB99-01DAE25D3E3E}" sibTransId="{198E0D7E-DB73-4C34-B885-86F7432595D6}"/>
    <dgm:cxn modelId="{345AD465-9800-4827-A220-F956EB816E51}" srcId="{E85B7CE3-E3CA-4CAB-8C67-932C31F4411D}" destId="{21928A8F-F937-4FB4-BE42-60C5E5CEE34A}" srcOrd="3" destOrd="0" parTransId="{E75B560D-D1E9-4234-9004-5B407C0CC8E3}" sibTransId="{BC10F985-A80C-4B7F-B7A9-1742071A75BD}"/>
    <dgm:cxn modelId="{8BA20A70-041C-47DB-9E4D-39C6241FCC94}" srcId="{E85B7CE3-E3CA-4CAB-8C67-932C31F4411D}" destId="{1FAA0A54-E496-4D5C-8E64-694C80BB258B}" srcOrd="1" destOrd="0" parTransId="{D23D21B8-32BC-42EB-9312-3145E5884B28}" sibTransId="{74DA0017-DA1E-4967-AB17-F5C2ABFA91B2}"/>
    <dgm:cxn modelId="{F8EC5B82-E79E-E94C-A555-2E5525933C81}" type="presOf" srcId="{2A4D02DB-79B7-4AD6-B2A7-C5BF441CB02C}" destId="{EAB9D812-311D-BD43-95C7-C2796FA3855E}" srcOrd="0" destOrd="0" presId="urn:microsoft.com/office/officeart/2005/8/layout/process4"/>
    <dgm:cxn modelId="{59309986-6180-A04A-A852-35D220594855}" type="presOf" srcId="{EAF80E50-E244-4D0E-B566-6DB322EECFE9}" destId="{11E666DC-98F9-BC4E-AE22-94967B917C84}" srcOrd="0" destOrd="0" presId="urn:microsoft.com/office/officeart/2005/8/layout/process4"/>
    <dgm:cxn modelId="{2503D99A-D224-3048-BDD6-A415D46F499A}" type="presOf" srcId="{439F2156-D9F4-45B6-884C-01F8C9AAC088}" destId="{D2F61F5E-8407-6B4C-BF9E-05AB64B48B93}" srcOrd="0" destOrd="0" presId="urn:microsoft.com/office/officeart/2005/8/layout/process4"/>
    <dgm:cxn modelId="{86DF1AA8-7DB8-724E-B124-05205EC35950}" type="presOf" srcId="{E8915AFD-C5C7-4DA8-9C7D-A545ABDB1989}" destId="{32A8BAF9-AD17-5F4E-906B-3CCBEFDAE43D}" srcOrd="0" destOrd="0" presId="urn:microsoft.com/office/officeart/2005/8/layout/process4"/>
    <dgm:cxn modelId="{5A1619C7-F195-9446-94C0-B740489211D4}" type="presOf" srcId="{E85B7CE3-E3CA-4CAB-8C67-932C31F4411D}" destId="{7E576DCB-683A-A646-B4EF-A33AEEC5C48E}" srcOrd="0" destOrd="0" presId="urn:microsoft.com/office/officeart/2005/8/layout/process4"/>
    <dgm:cxn modelId="{E48381E1-D445-E94C-80A3-303225821EF4}" type="presOf" srcId="{1FAA0A54-E496-4D5C-8E64-694C80BB258B}" destId="{C0DC3A72-F04E-5942-BFFC-05F54D70935F}" srcOrd="0" destOrd="0" presId="urn:microsoft.com/office/officeart/2005/8/layout/process4"/>
    <dgm:cxn modelId="{F81DBBF7-9CE2-AD4E-A51C-438C8C20D449}" type="presOf" srcId="{E85B7CE3-E3CA-4CAB-8C67-932C31F4411D}" destId="{FAD23D7C-54F4-0747-9192-244F5EB1D40A}" srcOrd="1" destOrd="0" presId="urn:microsoft.com/office/officeart/2005/8/layout/process4"/>
    <dgm:cxn modelId="{3DD2A4C5-743E-4742-A8E2-B23AD75FF317}" type="presParOf" srcId="{EAB9D812-311D-BD43-95C7-C2796FA3855E}" destId="{DD6D5DE6-6C55-1D44-A371-7E82BE64E66D}" srcOrd="0" destOrd="0" presId="urn:microsoft.com/office/officeart/2005/8/layout/process4"/>
    <dgm:cxn modelId="{5D9A9773-EC79-904D-B2E7-689C95718314}" type="presParOf" srcId="{DD6D5DE6-6C55-1D44-A371-7E82BE64E66D}" destId="{7E576DCB-683A-A646-B4EF-A33AEEC5C48E}" srcOrd="0" destOrd="0" presId="urn:microsoft.com/office/officeart/2005/8/layout/process4"/>
    <dgm:cxn modelId="{37CDFFCD-7D29-3C49-9E08-14A929C34918}" type="presParOf" srcId="{DD6D5DE6-6C55-1D44-A371-7E82BE64E66D}" destId="{FAD23D7C-54F4-0747-9192-244F5EB1D40A}" srcOrd="1" destOrd="0" presId="urn:microsoft.com/office/officeart/2005/8/layout/process4"/>
    <dgm:cxn modelId="{AE8C234D-7F63-9F4A-8BAF-80A49FAAA62E}" type="presParOf" srcId="{DD6D5DE6-6C55-1D44-A371-7E82BE64E66D}" destId="{8A9DF88F-345F-FC40-8EB5-FA9AB6DEBF93}" srcOrd="2" destOrd="0" presId="urn:microsoft.com/office/officeart/2005/8/layout/process4"/>
    <dgm:cxn modelId="{1986284F-2CDC-A442-B11D-A6F837C28076}" type="presParOf" srcId="{8A9DF88F-345F-FC40-8EB5-FA9AB6DEBF93}" destId="{11E666DC-98F9-BC4E-AE22-94967B917C84}" srcOrd="0" destOrd="0" presId="urn:microsoft.com/office/officeart/2005/8/layout/process4"/>
    <dgm:cxn modelId="{7377A139-72F5-1D42-940E-1733590C69A5}" type="presParOf" srcId="{8A9DF88F-345F-FC40-8EB5-FA9AB6DEBF93}" destId="{C0DC3A72-F04E-5942-BFFC-05F54D70935F}" srcOrd="1" destOrd="0" presId="urn:microsoft.com/office/officeart/2005/8/layout/process4"/>
    <dgm:cxn modelId="{32580770-4F63-CE4C-8725-F330D453A6EA}" type="presParOf" srcId="{8A9DF88F-345F-FC40-8EB5-FA9AB6DEBF93}" destId="{D2F61F5E-8407-6B4C-BF9E-05AB64B48B93}" srcOrd="2" destOrd="0" presId="urn:microsoft.com/office/officeart/2005/8/layout/process4"/>
    <dgm:cxn modelId="{DFAF2ACE-0D55-AF48-AC09-5B5FE8D1CD59}" type="presParOf" srcId="{8A9DF88F-345F-FC40-8EB5-FA9AB6DEBF93}" destId="{C95FA763-2980-6E49-8687-6A1994A77C46}" srcOrd="3" destOrd="0" presId="urn:microsoft.com/office/officeart/2005/8/layout/process4"/>
    <dgm:cxn modelId="{208540F4-EBEC-CD41-9936-8827C63EC483}" type="presParOf" srcId="{EAB9D812-311D-BD43-95C7-C2796FA3855E}" destId="{CD8F62BB-551D-104E-A80E-48CCCF7346EE}" srcOrd="1" destOrd="0" presId="urn:microsoft.com/office/officeart/2005/8/layout/process4"/>
    <dgm:cxn modelId="{2CB12753-47A1-924B-8A9B-C8C9EDD8E1CF}" type="presParOf" srcId="{EAB9D812-311D-BD43-95C7-C2796FA3855E}" destId="{9AF1BC5C-58D4-004F-AB2A-1D636C516F3D}" srcOrd="2" destOrd="0" presId="urn:microsoft.com/office/officeart/2005/8/layout/process4"/>
    <dgm:cxn modelId="{7B80711C-B5E1-4741-80F1-3FBAB5B2EDB7}" type="presParOf" srcId="{9AF1BC5C-58D4-004F-AB2A-1D636C516F3D}" destId="{32A8BAF9-AD17-5F4E-906B-3CCBEFDAE43D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D23D7C-54F4-0747-9192-244F5EB1D40A}">
      <dsp:nvSpPr>
        <dsp:cNvPr id="0" name=""/>
        <dsp:cNvSpPr/>
      </dsp:nvSpPr>
      <dsp:spPr>
        <a:xfrm>
          <a:off x="0" y="2520116"/>
          <a:ext cx="10576558" cy="165346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Examples:</a:t>
          </a:r>
        </a:p>
      </dsp:txBody>
      <dsp:txXfrm>
        <a:off x="0" y="2520116"/>
        <a:ext cx="10576558" cy="892873"/>
      </dsp:txXfrm>
    </dsp:sp>
    <dsp:sp modelId="{11E666DC-98F9-BC4E-AE22-94967B917C84}">
      <dsp:nvSpPr>
        <dsp:cNvPr id="0" name=""/>
        <dsp:cNvSpPr/>
      </dsp:nvSpPr>
      <dsp:spPr>
        <a:xfrm>
          <a:off x="0" y="3379920"/>
          <a:ext cx="2644139" cy="760595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31750" rIns="17780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Mister </a:t>
          </a:r>
          <a:r>
            <a:rPr lang="en-US" sz="2500" kern="1200" dirty="0">
              <a:sym typeface="Wingdings" panose="05000000000000000000" pitchFamily="2" charset="2"/>
            </a:rPr>
            <a:t></a:t>
          </a:r>
          <a:r>
            <a:rPr lang="en-US" sz="2500" kern="1200" dirty="0"/>
            <a:t> Mr.</a:t>
          </a:r>
        </a:p>
      </dsp:txBody>
      <dsp:txXfrm>
        <a:off x="0" y="3379920"/>
        <a:ext cx="2644139" cy="760595"/>
      </dsp:txXfrm>
    </dsp:sp>
    <dsp:sp modelId="{C0DC3A72-F04E-5942-BFFC-05F54D70935F}">
      <dsp:nvSpPr>
        <dsp:cNvPr id="0" name=""/>
        <dsp:cNvSpPr/>
      </dsp:nvSpPr>
      <dsp:spPr>
        <a:xfrm>
          <a:off x="2644139" y="3379920"/>
          <a:ext cx="2644139" cy="760595"/>
        </a:xfrm>
        <a:prstGeom prst="rect">
          <a:avLst/>
        </a:prstGeom>
        <a:solidFill>
          <a:schemeClr val="accent2">
            <a:tint val="40000"/>
            <a:alpha val="90000"/>
            <a:hueOff val="1478870"/>
            <a:satOff val="4668"/>
            <a:lumOff val="97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1478870"/>
              <a:satOff val="4668"/>
              <a:lumOff val="9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31750" rIns="17780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Doctor </a:t>
          </a:r>
          <a:r>
            <a:rPr lang="en-US" sz="2500" kern="1200" dirty="0">
              <a:sym typeface="Wingdings" panose="05000000000000000000" pitchFamily="2" charset="2"/>
            </a:rPr>
            <a:t></a:t>
          </a:r>
          <a:r>
            <a:rPr lang="en-US" sz="2500" kern="1200" dirty="0"/>
            <a:t> Dr.</a:t>
          </a:r>
        </a:p>
      </dsp:txBody>
      <dsp:txXfrm>
        <a:off x="2644139" y="3379920"/>
        <a:ext cx="2644139" cy="760595"/>
      </dsp:txXfrm>
    </dsp:sp>
    <dsp:sp modelId="{D2F61F5E-8407-6B4C-BF9E-05AB64B48B93}">
      <dsp:nvSpPr>
        <dsp:cNvPr id="0" name=""/>
        <dsp:cNvSpPr/>
      </dsp:nvSpPr>
      <dsp:spPr>
        <a:xfrm>
          <a:off x="5288279" y="3379920"/>
          <a:ext cx="2644139" cy="760595"/>
        </a:xfrm>
        <a:prstGeom prst="rect">
          <a:avLst/>
        </a:prstGeom>
        <a:solidFill>
          <a:schemeClr val="accent2">
            <a:tint val="40000"/>
            <a:alpha val="90000"/>
            <a:hueOff val="2957739"/>
            <a:satOff val="9337"/>
            <a:lumOff val="194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2957739"/>
              <a:satOff val="9337"/>
              <a:lumOff val="19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31750" rIns="17780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Street </a:t>
          </a:r>
          <a:r>
            <a:rPr lang="en-US" sz="2500" kern="1200">
              <a:sym typeface="Wingdings" panose="05000000000000000000" pitchFamily="2" charset="2"/>
            </a:rPr>
            <a:t></a:t>
          </a:r>
          <a:r>
            <a:rPr lang="en-US" sz="2500" kern="1200"/>
            <a:t> St. </a:t>
          </a:r>
        </a:p>
      </dsp:txBody>
      <dsp:txXfrm>
        <a:off x="5288279" y="3379920"/>
        <a:ext cx="2644139" cy="760595"/>
      </dsp:txXfrm>
    </dsp:sp>
    <dsp:sp modelId="{C95FA763-2980-6E49-8687-6A1994A77C46}">
      <dsp:nvSpPr>
        <dsp:cNvPr id="0" name=""/>
        <dsp:cNvSpPr/>
      </dsp:nvSpPr>
      <dsp:spPr>
        <a:xfrm>
          <a:off x="7932418" y="3379920"/>
          <a:ext cx="2644139" cy="760595"/>
        </a:xfrm>
        <a:prstGeom prst="rect">
          <a:avLst/>
        </a:prstGeom>
        <a:solidFill>
          <a:schemeClr val="accent2">
            <a:tint val="40000"/>
            <a:alpha val="90000"/>
            <a:hueOff val="4436609"/>
            <a:satOff val="14005"/>
            <a:lumOff val="291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4436609"/>
              <a:satOff val="14005"/>
              <a:lumOff val="29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31750" rIns="17780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Avenue </a:t>
          </a:r>
          <a:r>
            <a:rPr lang="en-US" sz="2500" kern="1200">
              <a:sym typeface="Wingdings" panose="05000000000000000000" pitchFamily="2" charset="2"/>
            </a:rPr>
            <a:t></a:t>
          </a:r>
          <a:r>
            <a:rPr lang="en-US" sz="2500" kern="1200"/>
            <a:t> Ave.</a:t>
          </a:r>
        </a:p>
      </dsp:txBody>
      <dsp:txXfrm>
        <a:off x="7932418" y="3379920"/>
        <a:ext cx="2644139" cy="760595"/>
      </dsp:txXfrm>
    </dsp:sp>
    <dsp:sp modelId="{32A8BAF9-AD17-5F4E-906B-3CCBEFDAE43D}">
      <dsp:nvSpPr>
        <dsp:cNvPr id="0" name=""/>
        <dsp:cNvSpPr/>
      </dsp:nvSpPr>
      <dsp:spPr>
        <a:xfrm rot="10800000">
          <a:off x="0" y="1882"/>
          <a:ext cx="10576558" cy="2543035"/>
        </a:xfrm>
        <a:prstGeom prst="upArrowCallout">
          <a:avLst/>
        </a:prstGeom>
        <a:solidFill>
          <a:schemeClr val="accent2">
            <a:hueOff val="4365878"/>
            <a:satOff val="15469"/>
            <a:lumOff val="58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An </a:t>
          </a:r>
          <a:r>
            <a:rPr lang="en-US" sz="3200" i="1" kern="1200" dirty="0"/>
            <a:t>abbreviation</a:t>
          </a:r>
          <a:r>
            <a:rPr lang="en-US" sz="3200" kern="1200" dirty="0"/>
            <a:t> is a short way to write a word. It begins with a capital letter and ends with a period. </a:t>
          </a:r>
        </a:p>
      </dsp:txBody>
      <dsp:txXfrm rot="10800000">
        <a:off x="0" y="1882"/>
        <a:ext cx="10576558" cy="16523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smtClean="0"/>
              <a:pPr/>
              <a:t>4/14/20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432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3044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4/14/20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56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5186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4/14/20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7469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4/14/20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408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4/14/20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675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4/14/20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998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4/14/20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447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4/14/20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996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4/14/20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02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4/14/20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804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7CCE12-63A7-264B-90E0-F39D006375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9237" y="2311031"/>
            <a:ext cx="8679915" cy="1748729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+mn-lt"/>
                <a:ea typeface="HelloBigDeal Medium" panose="02000603000000000000" pitchFamily="2" charset="0"/>
              </a:rPr>
              <a:t>Unit 4 Week 4: </a:t>
            </a:r>
            <a:br>
              <a:rPr lang="en-US" dirty="0">
                <a:latin typeface="+mn-lt"/>
                <a:ea typeface="HelloBigDeal Medium" panose="02000603000000000000" pitchFamily="2" charset="0"/>
              </a:rPr>
            </a:br>
            <a:r>
              <a:rPr lang="en-US" dirty="0">
                <a:latin typeface="+mn-lt"/>
                <a:ea typeface="HelloBigDeal Medium" panose="02000603000000000000" pitchFamily="2" charset="0"/>
              </a:rPr>
              <a:t>Stories About Nature</a:t>
            </a:r>
            <a:br>
              <a:rPr lang="en-US" dirty="0">
                <a:latin typeface="+mn-lt"/>
                <a:ea typeface="HelloBigDeal Medium" panose="02000603000000000000" pitchFamily="2" charset="0"/>
              </a:rPr>
            </a:br>
            <a:endParaRPr lang="en-US" dirty="0">
              <a:latin typeface="+mn-lt"/>
              <a:ea typeface="HelloBigDeal Medium" panose="02000603000000000000" pitchFamily="2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55BDCA-E2B7-504B-B257-265185E5AA9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Second Grade</a:t>
            </a:r>
          </a:p>
          <a:p>
            <a:r>
              <a:rPr lang="en-US" dirty="0"/>
              <a:t>Week 4</a:t>
            </a:r>
          </a:p>
          <a:p>
            <a:r>
              <a:rPr lang="en-US" dirty="0"/>
              <a:t>April 20- April 24</a:t>
            </a:r>
          </a:p>
        </p:txBody>
      </p:sp>
    </p:spTree>
    <p:extLst>
      <p:ext uri="{BB962C8B-B14F-4D97-AF65-F5344CB8AC3E}">
        <p14:creationId xmlns:p14="http://schemas.microsoft.com/office/powerpoint/2010/main" val="19891829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06BACA-54A7-7D44-9842-294E88738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latin typeface="+mn-lt"/>
                <a:ea typeface="HelloBigDeal Medium" panose="02000603000000000000" pitchFamily="2" charset="0"/>
              </a:rPr>
              <a:t>Root Words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D8DA6F-5D51-1D46-AADB-BCC401D5DD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9709" y="803186"/>
            <a:ext cx="7204364" cy="5248622"/>
          </a:xfrm>
        </p:spPr>
        <p:txBody>
          <a:bodyPr/>
          <a:lstStyle/>
          <a:p>
            <a:r>
              <a:rPr lang="en-US" sz="3200" dirty="0"/>
              <a:t>A </a:t>
            </a:r>
            <a:r>
              <a:rPr lang="en-US" sz="3200" i="1" dirty="0"/>
              <a:t>root word </a:t>
            </a:r>
            <a:r>
              <a:rPr lang="en-US" sz="3200" dirty="0"/>
              <a:t>is a word to which other word parts can be added. </a:t>
            </a:r>
          </a:p>
          <a:p>
            <a:r>
              <a:rPr lang="en-US" sz="2800" dirty="0"/>
              <a:t>Example:  (The root word is underlined) </a:t>
            </a:r>
          </a:p>
          <a:p>
            <a:pPr lvl="1"/>
            <a:r>
              <a:rPr lang="en-US" sz="2800" u="sng" dirty="0"/>
              <a:t>Quiet</a:t>
            </a:r>
            <a:r>
              <a:rPr lang="en-US" sz="2800" dirty="0"/>
              <a:t>ly</a:t>
            </a:r>
          </a:p>
          <a:p>
            <a:pPr lvl="1"/>
            <a:r>
              <a:rPr lang="en-US" sz="2800" u="sng" dirty="0"/>
              <a:t>Play</a:t>
            </a:r>
            <a:r>
              <a:rPr lang="en-US" sz="2800" dirty="0"/>
              <a:t>ful</a:t>
            </a:r>
          </a:p>
          <a:p>
            <a:pPr lvl="1"/>
            <a:r>
              <a:rPr lang="en-US" sz="2800" u="sng" dirty="0"/>
              <a:t>Fold</a:t>
            </a:r>
            <a:r>
              <a:rPr lang="en-US" sz="2800" dirty="0"/>
              <a:t>able </a:t>
            </a:r>
          </a:p>
          <a:p>
            <a:pPr lvl="1"/>
            <a:r>
              <a:rPr lang="en-US" sz="2800" u="sng" dirty="0"/>
              <a:t>Watch</a:t>
            </a:r>
            <a:r>
              <a:rPr lang="en-US" sz="2800" dirty="0"/>
              <a:t>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224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F1AB5B0-263B-4251-A882-934C776FBA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78ABF88-46E8-4029-AB46-E4771F4734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A593930E-DC99-4A6F-8D1B-FCB4393EC7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id="{A9F599E6-CA6D-46B2-AA6A-CB51C96740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7">
              <a:extLst>
                <a:ext uri="{FF2B5EF4-FFF2-40B4-BE49-F238E27FC236}">
                  <a16:creationId xmlns:a16="http://schemas.microsoft.com/office/drawing/2014/main" id="{A12B52D1-9634-439A-BF00-9A83528A25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8">
              <a:extLst>
                <a:ext uri="{FF2B5EF4-FFF2-40B4-BE49-F238E27FC236}">
                  <a16:creationId xmlns:a16="http://schemas.microsoft.com/office/drawing/2014/main" id="{BDC62A16-3789-4407-98CB-FE9204C070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9">
              <a:extLst>
                <a:ext uri="{FF2B5EF4-FFF2-40B4-BE49-F238E27FC236}">
                  <a16:creationId xmlns:a16="http://schemas.microsoft.com/office/drawing/2014/main" id="{5B3E90E5-D147-40EE-A247-7E7FA76D9C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0">
              <a:extLst>
                <a:ext uri="{FF2B5EF4-FFF2-40B4-BE49-F238E27FC236}">
                  <a16:creationId xmlns:a16="http://schemas.microsoft.com/office/drawing/2014/main" id="{4B6FABF9-7C96-401D-B639-971F46EFF5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1">
              <a:extLst>
                <a:ext uri="{FF2B5EF4-FFF2-40B4-BE49-F238E27FC236}">
                  <a16:creationId xmlns:a16="http://schemas.microsoft.com/office/drawing/2014/main" id="{317ABAB0-8B6B-4191-9022-B4387F6B6E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2">
              <a:extLst>
                <a:ext uri="{FF2B5EF4-FFF2-40B4-BE49-F238E27FC236}">
                  <a16:creationId xmlns:a16="http://schemas.microsoft.com/office/drawing/2014/main" id="{4D27EFFC-691E-43D3-A8B0-072BD810E5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3">
              <a:extLst>
                <a:ext uri="{FF2B5EF4-FFF2-40B4-BE49-F238E27FC236}">
                  <a16:creationId xmlns:a16="http://schemas.microsoft.com/office/drawing/2014/main" id="{556C61FB-950E-48E2-9BA3-C08FB72776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4">
              <a:extLst>
                <a:ext uri="{FF2B5EF4-FFF2-40B4-BE49-F238E27FC236}">
                  <a16:creationId xmlns:a16="http://schemas.microsoft.com/office/drawing/2014/main" id="{9EE5CF75-7832-472F-9A10-C6940AE7BD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5">
              <a:extLst>
                <a:ext uri="{FF2B5EF4-FFF2-40B4-BE49-F238E27FC236}">
                  <a16:creationId xmlns:a16="http://schemas.microsoft.com/office/drawing/2014/main" id="{B25CB582-3404-4E8B-88DF-C913EA2335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6">
              <a:extLst>
                <a:ext uri="{FF2B5EF4-FFF2-40B4-BE49-F238E27FC236}">
                  <a16:creationId xmlns:a16="http://schemas.microsoft.com/office/drawing/2014/main" id="{BD3AE87A-86BB-4608-98F3-F97A5FB3D3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17">
              <a:extLst>
                <a:ext uri="{FF2B5EF4-FFF2-40B4-BE49-F238E27FC236}">
                  <a16:creationId xmlns:a16="http://schemas.microsoft.com/office/drawing/2014/main" id="{D3C04704-0E90-43BD-8C48-CB17683BF3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18">
              <a:extLst>
                <a:ext uri="{FF2B5EF4-FFF2-40B4-BE49-F238E27FC236}">
                  <a16:creationId xmlns:a16="http://schemas.microsoft.com/office/drawing/2014/main" id="{00590DBF-511F-42DE-8D80-9DA44D4C4E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19">
              <a:extLst>
                <a:ext uri="{FF2B5EF4-FFF2-40B4-BE49-F238E27FC236}">
                  <a16:creationId xmlns:a16="http://schemas.microsoft.com/office/drawing/2014/main" id="{92D85413-70BF-48F7-BA51-5CA843FD31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0">
              <a:extLst>
                <a:ext uri="{FF2B5EF4-FFF2-40B4-BE49-F238E27FC236}">
                  <a16:creationId xmlns:a16="http://schemas.microsoft.com/office/drawing/2014/main" id="{C4BC7756-F570-451B-A402-3667C0BBFE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1">
              <a:extLst>
                <a:ext uri="{FF2B5EF4-FFF2-40B4-BE49-F238E27FC236}">
                  <a16:creationId xmlns:a16="http://schemas.microsoft.com/office/drawing/2014/main" id="{BDAC7596-8288-4C88-849A-1AAD5FFD59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22">
              <a:extLst>
                <a:ext uri="{FF2B5EF4-FFF2-40B4-BE49-F238E27FC236}">
                  <a16:creationId xmlns:a16="http://schemas.microsoft.com/office/drawing/2014/main" id="{DBDDB9B0-48C6-4884-AE49-0CDC0770C0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23">
              <a:extLst>
                <a:ext uri="{FF2B5EF4-FFF2-40B4-BE49-F238E27FC236}">
                  <a16:creationId xmlns:a16="http://schemas.microsoft.com/office/drawing/2014/main" id="{FE44F16A-C4EC-43CB-A4B0-05825FDB6E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24">
              <a:extLst>
                <a:ext uri="{FF2B5EF4-FFF2-40B4-BE49-F238E27FC236}">
                  <a16:creationId xmlns:a16="http://schemas.microsoft.com/office/drawing/2014/main" id="{B1D66A51-8EB2-47CB-8909-5879319D88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25">
              <a:extLst>
                <a:ext uri="{FF2B5EF4-FFF2-40B4-BE49-F238E27FC236}">
                  <a16:creationId xmlns:a16="http://schemas.microsoft.com/office/drawing/2014/main" id="{E5A9A04F-DABB-442E-BFF9-C2A735C632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AD86A13-203B-934E-85ED-3C1E7E519C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4877" y="795527"/>
            <a:ext cx="10488547" cy="1190912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2"/>
                </a:solidFill>
                <a:latin typeface="+mn-lt"/>
              </a:rPr>
              <a:t>Essential Question: </a:t>
            </a:r>
            <a:br>
              <a:rPr lang="en-US" dirty="0">
                <a:solidFill>
                  <a:schemeClr val="tx2"/>
                </a:solidFill>
                <a:latin typeface="+mn-lt"/>
              </a:rPr>
            </a:br>
            <a:r>
              <a:rPr lang="en-US" dirty="0">
                <a:solidFill>
                  <a:schemeClr val="tx2"/>
                </a:solidFill>
                <a:latin typeface="+mn-lt"/>
              </a:rPr>
              <a:t>How can we understand nature?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E972DE0D-2E53-4159-ABD3-C601524262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7030" y="2250281"/>
            <a:ext cx="4959318" cy="3678237"/>
          </a:xfrm>
          <a:prstGeom prst="rect">
            <a:avLst/>
          </a:prstGeom>
          <a:solidFill>
            <a:schemeClr val="bg1"/>
          </a:solidFill>
          <a:ln w="19050">
            <a:solidFill>
              <a:srgbClr val="C5974C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insect on the grass&#10;&#10;Description automatically generated">
            <a:extLst>
              <a:ext uri="{FF2B5EF4-FFF2-40B4-BE49-F238E27FC236}">
                <a16:creationId xmlns:a16="http://schemas.microsoft.com/office/drawing/2014/main" id="{7858C2A8-FA7C-F84B-83F1-095F62DCBE1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6949" r="3" b="10721"/>
          <a:stretch/>
        </p:blipFill>
        <p:spPr>
          <a:xfrm>
            <a:off x="1103257" y="2416047"/>
            <a:ext cx="4626864" cy="3346704"/>
          </a:xfrm>
          <a:prstGeom prst="rect">
            <a:avLst/>
          </a:prstGeom>
          <a:ln w="12700">
            <a:noFill/>
          </a:ln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30901C-60CF-7A4D-B5E3-9131AA96AA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0703" y="2228850"/>
            <a:ext cx="5028928" cy="3699669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buClr>
                <a:srgbClr val="C5974C"/>
              </a:buClr>
            </a:pPr>
            <a:r>
              <a:rPr lang="en-US" dirty="0"/>
              <a:t>We can read folktales about nature.</a:t>
            </a:r>
          </a:p>
          <a:p>
            <a:pPr>
              <a:lnSpc>
                <a:spcPct val="110000"/>
              </a:lnSpc>
              <a:buClr>
                <a:srgbClr val="C5974C"/>
              </a:buClr>
            </a:pPr>
            <a:r>
              <a:rPr lang="en-US" dirty="0"/>
              <a:t>People have always told stories to answer questions about nature. </a:t>
            </a:r>
          </a:p>
          <a:p>
            <a:pPr>
              <a:lnSpc>
                <a:spcPct val="110000"/>
              </a:lnSpc>
              <a:buClr>
                <a:srgbClr val="C5974C"/>
              </a:buClr>
            </a:pPr>
            <a:r>
              <a:rPr lang="en-US" dirty="0"/>
              <a:t>Folktales are stories that originate in a popular culture, and they are passed down by generations, usually by mouth. </a:t>
            </a:r>
          </a:p>
          <a:p>
            <a:pPr>
              <a:lnSpc>
                <a:spcPct val="110000"/>
              </a:lnSpc>
              <a:buClr>
                <a:srgbClr val="C5974C"/>
              </a:buClr>
            </a:pPr>
            <a:r>
              <a:rPr lang="en-US" dirty="0"/>
              <a:t>Example: </a:t>
            </a:r>
          </a:p>
          <a:p>
            <a:pPr lvl="1">
              <a:lnSpc>
                <a:spcPct val="110000"/>
              </a:lnSpc>
              <a:buClr>
                <a:srgbClr val="C5974C"/>
              </a:buClr>
            </a:pPr>
            <a:r>
              <a:rPr lang="en-US" dirty="0"/>
              <a:t>There is a Brazilian folktale about how beetles got their colorful wings. It is said they got them by beating a rat in a race. </a:t>
            </a:r>
          </a:p>
          <a:p>
            <a:pPr>
              <a:lnSpc>
                <a:spcPct val="110000"/>
              </a:lnSpc>
              <a:buClr>
                <a:srgbClr val="C5974C"/>
              </a:buClr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C210F51-AD2C-D443-88A5-20F1467A0E49}"/>
              </a:ext>
            </a:extLst>
          </p:cNvPr>
          <p:cNvSpPr txBox="1"/>
          <p:nvPr/>
        </p:nvSpPr>
        <p:spPr>
          <a:xfrm>
            <a:off x="791680" y="1764632"/>
            <a:ext cx="37635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2000" dirty="0">
                <a:solidFill>
                  <a:schemeClr val="bg1"/>
                </a:solidFill>
                <a:latin typeface="HelloBigDeal Medium" panose="02000603000000000000" pitchFamily="2" charset="0"/>
                <a:ea typeface="HelloBigDeal Medium" panose="02000603000000000000" pitchFamily="2" charset="0"/>
              </a:rPr>
              <a:t>Essential Question:</a:t>
            </a:r>
            <a:endParaRPr lang="en-US" sz="2000">
              <a:solidFill>
                <a:schemeClr val="bg1"/>
              </a:solidFill>
              <a:latin typeface="HelloBigDeal Medium" panose="02000603000000000000" pitchFamily="2" charset="0"/>
              <a:ea typeface="HelloBigDeal Medium" panose="02000603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5659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3851A-608C-0E4C-AB69-5F667EA12D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892" y="2363779"/>
            <a:ext cx="4082810" cy="2456442"/>
          </a:xfrm>
        </p:spPr>
        <p:txBody>
          <a:bodyPr/>
          <a:lstStyle/>
          <a:p>
            <a:r>
              <a:rPr lang="en-US" dirty="0">
                <a:latin typeface="+mn-lt"/>
                <a:ea typeface="HelloBigDeal Medium" panose="02000603000000000000" pitchFamily="2" charset="0"/>
              </a:rPr>
              <a:t>Vocabulary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BCA745-C313-3A40-B217-0E8B2C153B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4703" y="221673"/>
            <a:ext cx="7333334" cy="6414654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</a:rPr>
              <a:t>Ashamed</a:t>
            </a:r>
            <a:r>
              <a:rPr lang="en-US" sz="2000" dirty="0"/>
              <a:t>:</a:t>
            </a:r>
          </a:p>
          <a:p>
            <a:pPr lvl="1"/>
            <a:r>
              <a:rPr lang="en-US" sz="1800" u="sng" dirty="0"/>
              <a:t>Definition</a:t>
            </a:r>
            <a:r>
              <a:rPr lang="en-US" sz="1800" dirty="0"/>
              <a:t>: If someone feels </a:t>
            </a:r>
            <a:r>
              <a:rPr lang="en-US" sz="1800" b="1" dirty="0"/>
              <a:t>ashamed</a:t>
            </a:r>
            <a:r>
              <a:rPr lang="en-US" sz="1800" dirty="0"/>
              <a:t>, he or she feels very guilty about something. </a:t>
            </a:r>
          </a:p>
          <a:p>
            <a:pPr lvl="1"/>
            <a:r>
              <a:rPr lang="en-US" sz="1800" u="sng" dirty="0"/>
              <a:t>Example</a:t>
            </a:r>
            <a:r>
              <a:rPr lang="en-US" sz="1800" dirty="0"/>
              <a:t>: Kim felt </a:t>
            </a:r>
            <a:r>
              <a:rPr lang="en-US" sz="1800" b="1" dirty="0"/>
              <a:t>ashamed</a:t>
            </a:r>
            <a:r>
              <a:rPr lang="en-US" sz="1800" dirty="0"/>
              <a:t> that she hurt her friend’s feelings. </a:t>
            </a:r>
          </a:p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</a:rPr>
              <a:t>Boast</a:t>
            </a:r>
            <a:r>
              <a:rPr lang="en-US" sz="2000" dirty="0"/>
              <a:t>:</a:t>
            </a:r>
          </a:p>
          <a:p>
            <a:pPr lvl="1"/>
            <a:r>
              <a:rPr lang="en-US" sz="1800" u="sng" dirty="0"/>
              <a:t>Definition</a:t>
            </a:r>
            <a:r>
              <a:rPr lang="en-US" sz="1800" dirty="0"/>
              <a:t>: If someone </a:t>
            </a:r>
            <a:r>
              <a:rPr lang="en-US" sz="1800" b="1" dirty="0"/>
              <a:t>boasts</a:t>
            </a:r>
            <a:r>
              <a:rPr lang="en-US" sz="1800" dirty="0"/>
              <a:t> about something, he or she brags about it. </a:t>
            </a:r>
          </a:p>
          <a:p>
            <a:pPr lvl="1"/>
            <a:r>
              <a:rPr lang="en-US" sz="1800" u="sng" dirty="0"/>
              <a:t>Example</a:t>
            </a:r>
            <a:r>
              <a:rPr lang="en-US" sz="1800" dirty="0"/>
              <a:t>: They always </a:t>
            </a:r>
            <a:r>
              <a:rPr lang="en-US" sz="1800" b="1" dirty="0"/>
              <a:t>boast</a:t>
            </a:r>
            <a:r>
              <a:rPr lang="en-US" sz="1800" dirty="0"/>
              <a:t> that they are the best team. </a:t>
            </a:r>
          </a:p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</a:rPr>
              <a:t>Dash</a:t>
            </a:r>
            <a:r>
              <a:rPr lang="en-US" sz="2000" dirty="0"/>
              <a:t>: </a:t>
            </a:r>
          </a:p>
          <a:p>
            <a:pPr lvl="1"/>
            <a:r>
              <a:rPr lang="en-US" sz="1800" u="sng" dirty="0"/>
              <a:t>Definition</a:t>
            </a:r>
            <a:r>
              <a:rPr lang="en-US" sz="1800" dirty="0"/>
              <a:t>: If you </a:t>
            </a:r>
            <a:r>
              <a:rPr lang="en-US" sz="1800" b="1" dirty="0"/>
              <a:t>dash</a:t>
            </a:r>
            <a:r>
              <a:rPr lang="en-US" sz="1800" dirty="0"/>
              <a:t> somewhere, you run there very quickly. </a:t>
            </a:r>
          </a:p>
          <a:p>
            <a:pPr lvl="1"/>
            <a:r>
              <a:rPr lang="en-US" sz="1800" u="sng" dirty="0"/>
              <a:t>Example</a:t>
            </a:r>
            <a:r>
              <a:rPr lang="en-US" sz="1800" dirty="0"/>
              <a:t>: People had to </a:t>
            </a:r>
            <a:r>
              <a:rPr lang="en-US" sz="1800" b="1" dirty="0"/>
              <a:t>dash</a:t>
            </a:r>
            <a:r>
              <a:rPr lang="en-US" sz="1800" dirty="0"/>
              <a:t> to get out of the rain. </a:t>
            </a:r>
          </a:p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</a:rPr>
              <a:t>Holler</a:t>
            </a:r>
            <a:r>
              <a:rPr lang="en-US" sz="2000" dirty="0"/>
              <a:t>:</a:t>
            </a:r>
          </a:p>
          <a:p>
            <a:pPr lvl="1"/>
            <a:r>
              <a:rPr lang="en-US" sz="1800" u="sng" dirty="0"/>
              <a:t>Definition</a:t>
            </a:r>
            <a:r>
              <a:rPr lang="en-US" sz="1800" dirty="0"/>
              <a:t>: If you </a:t>
            </a:r>
            <a:r>
              <a:rPr lang="en-US" sz="1800" b="1" dirty="0"/>
              <a:t>holler</a:t>
            </a:r>
            <a:r>
              <a:rPr lang="en-US" sz="1800" dirty="0"/>
              <a:t>, you yell or shout. </a:t>
            </a:r>
          </a:p>
          <a:p>
            <a:pPr lvl="1"/>
            <a:r>
              <a:rPr lang="en-US" sz="1800" u="sng" dirty="0"/>
              <a:t>Example</a:t>
            </a:r>
            <a:r>
              <a:rPr lang="en-US" sz="1800" dirty="0"/>
              <a:t>: I heard Sandy </a:t>
            </a:r>
            <a:r>
              <a:rPr lang="en-US" sz="1800" b="1" dirty="0"/>
              <a:t>holler</a:t>
            </a:r>
            <a:r>
              <a:rPr lang="en-US" sz="1800" dirty="0"/>
              <a:t> for her dog. </a:t>
            </a:r>
          </a:p>
        </p:txBody>
      </p:sp>
    </p:spTree>
    <p:extLst>
      <p:ext uri="{BB962C8B-B14F-4D97-AF65-F5344CB8AC3E}">
        <p14:creationId xmlns:p14="http://schemas.microsoft.com/office/powerpoint/2010/main" val="480167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DEDAEB-83DC-4B4D-B15E-89B4D2FDF7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4183" y="2363780"/>
            <a:ext cx="4142508" cy="2456442"/>
          </a:xfrm>
        </p:spPr>
        <p:txBody>
          <a:bodyPr/>
          <a:lstStyle/>
          <a:p>
            <a:r>
              <a:rPr lang="en-US" dirty="0">
                <a:latin typeface="+mn-lt"/>
                <a:ea typeface="HelloBigDeal Medium" panose="02000603000000000000" pitchFamily="2" charset="0"/>
              </a:rPr>
              <a:t>Vocabulary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55CD43-C684-DF46-8945-787F5C4752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6691" y="193963"/>
            <a:ext cx="7232073" cy="6386945"/>
          </a:xfrm>
        </p:spPr>
        <p:txBody>
          <a:bodyPr>
            <a:normAutofit lnSpcReduction="10000"/>
          </a:bodyPr>
          <a:lstStyle/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</a:rPr>
              <a:t>Plenty</a:t>
            </a:r>
            <a:r>
              <a:rPr lang="en-US" sz="2000" dirty="0"/>
              <a:t>:</a:t>
            </a:r>
          </a:p>
          <a:p>
            <a:pPr lvl="1"/>
            <a:r>
              <a:rPr lang="en-US" sz="1800" u="sng" dirty="0"/>
              <a:t>Definition</a:t>
            </a:r>
            <a:r>
              <a:rPr lang="en-US" sz="1800" dirty="0"/>
              <a:t>: If you have </a:t>
            </a:r>
            <a:r>
              <a:rPr lang="en-US" sz="1800" b="1" dirty="0"/>
              <a:t>plenty</a:t>
            </a:r>
            <a:r>
              <a:rPr lang="en-US" sz="1800" dirty="0"/>
              <a:t> of something, you have enough for everyone.</a:t>
            </a:r>
          </a:p>
          <a:p>
            <a:pPr lvl="1"/>
            <a:r>
              <a:rPr lang="en-US" sz="1800" u="sng" dirty="0"/>
              <a:t>Example</a:t>
            </a:r>
            <a:r>
              <a:rPr lang="en-US" sz="1800" dirty="0"/>
              <a:t>: We have </a:t>
            </a:r>
            <a:r>
              <a:rPr lang="en-US" sz="1800" b="1" dirty="0"/>
              <a:t>plenty</a:t>
            </a:r>
            <a:r>
              <a:rPr lang="en-US" sz="1800" dirty="0"/>
              <a:t> of pencils in our classroom. </a:t>
            </a:r>
          </a:p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</a:rPr>
              <a:t>Similarities</a:t>
            </a:r>
            <a:r>
              <a:rPr lang="en-US" sz="2000" dirty="0"/>
              <a:t>:</a:t>
            </a:r>
          </a:p>
          <a:p>
            <a:pPr lvl="1"/>
            <a:r>
              <a:rPr lang="en-US" sz="1800" u="sng" dirty="0"/>
              <a:t>Definition</a:t>
            </a:r>
            <a:r>
              <a:rPr lang="en-US" sz="1800" dirty="0"/>
              <a:t>: If two things have </a:t>
            </a:r>
            <a:r>
              <a:rPr lang="en-US" sz="1800" b="1" dirty="0"/>
              <a:t>similarities</a:t>
            </a:r>
            <a:r>
              <a:rPr lang="en-US" sz="1800" dirty="0"/>
              <a:t>, they are almost the same in some ways. </a:t>
            </a:r>
          </a:p>
          <a:p>
            <a:pPr lvl="1"/>
            <a:r>
              <a:rPr lang="en-US" sz="1800" u="sng" dirty="0"/>
              <a:t>Example</a:t>
            </a:r>
            <a:r>
              <a:rPr lang="en-US" sz="1800" dirty="0"/>
              <a:t>: There are many </a:t>
            </a:r>
            <a:r>
              <a:rPr lang="en-US" sz="1800" b="1" dirty="0"/>
              <a:t>similarities</a:t>
            </a:r>
            <a:r>
              <a:rPr lang="en-US" sz="1800" dirty="0"/>
              <a:t> between my brother and me.</a:t>
            </a:r>
          </a:p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</a:rPr>
              <a:t>Victory</a:t>
            </a:r>
            <a:r>
              <a:rPr lang="en-US" sz="2000" dirty="0"/>
              <a:t>:</a:t>
            </a:r>
          </a:p>
          <a:p>
            <a:pPr lvl="1"/>
            <a:r>
              <a:rPr lang="en-US" sz="1800" u="sng" dirty="0"/>
              <a:t>Definition</a:t>
            </a:r>
            <a:r>
              <a:rPr lang="en-US" sz="1800" dirty="0"/>
              <a:t>: A </a:t>
            </a:r>
            <a:r>
              <a:rPr lang="en-US" sz="1800" b="1" dirty="0"/>
              <a:t>victory</a:t>
            </a:r>
            <a:r>
              <a:rPr lang="en-US" sz="1800" dirty="0"/>
              <a:t> is winning a contest or game.</a:t>
            </a:r>
          </a:p>
          <a:p>
            <a:pPr lvl="1"/>
            <a:r>
              <a:rPr lang="en-US" sz="1800" u="sng" dirty="0"/>
              <a:t>Example</a:t>
            </a:r>
            <a:r>
              <a:rPr lang="en-US" sz="1800" dirty="0"/>
              <a:t>: Winning the race was a great </a:t>
            </a:r>
            <a:r>
              <a:rPr lang="en-US" sz="1800" b="1" dirty="0"/>
              <a:t>victory</a:t>
            </a:r>
            <a:r>
              <a:rPr lang="en-US" sz="1800" dirty="0"/>
              <a:t> for our team!</a:t>
            </a:r>
          </a:p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</a:rPr>
              <a:t>Wisdom</a:t>
            </a:r>
            <a:r>
              <a:rPr lang="en-US" sz="2000" dirty="0"/>
              <a:t>:</a:t>
            </a:r>
          </a:p>
          <a:p>
            <a:pPr lvl="1"/>
            <a:r>
              <a:rPr lang="en-US" sz="1800" u="sng" dirty="0"/>
              <a:t>Definition</a:t>
            </a:r>
            <a:r>
              <a:rPr lang="en-US" sz="1800" dirty="0"/>
              <a:t>: </a:t>
            </a:r>
            <a:r>
              <a:rPr lang="en-US" sz="1800" b="1" dirty="0"/>
              <a:t>Wisdom</a:t>
            </a:r>
            <a:r>
              <a:rPr lang="en-US" sz="1800" dirty="0"/>
              <a:t> is knowing what is right and using what you know to make smart choices. </a:t>
            </a:r>
          </a:p>
          <a:p>
            <a:pPr lvl="1"/>
            <a:r>
              <a:rPr lang="en-US" sz="1800" u="sng" dirty="0"/>
              <a:t>Example</a:t>
            </a:r>
            <a:r>
              <a:rPr lang="en-US" sz="1800" dirty="0"/>
              <a:t>: Grandpa used his </a:t>
            </a:r>
            <a:r>
              <a:rPr lang="en-US" sz="1800" b="1" dirty="0"/>
              <a:t>wisdom</a:t>
            </a:r>
            <a:r>
              <a:rPr lang="en-US" sz="1800" dirty="0"/>
              <a:t> to help me solve my problem. </a:t>
            </a:r>
          </a:p>
        </p:txBody>
      </p:sp>
    </p:spTree>
    <p:extLst>
      <p:ext uri="{BB962C8B-B14F-4D97-AF65-F5344CB8AC3E}">
        <p14:creationId xmlns:p14="http://schemas.microsoft.com/office/powerpoint/2010/main" val="2475977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7">
            <a:extLst>
              <a:ext uri="{FF2B5EF4-FFF2-40B4-BE49-F238E27FC236}">
                <a16:creationId xmlns:a16="http://schemas.microsoft.com/office/drawing/2014/main" id="{D75627FE-0AC5-4349-AC08-45A58BEC9B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8" name="Group 9">
            <a:extLst>
              <a:ext uri="{FF2B5EF4-FFF2-40B4-BE49-F238E27FC236}">
                <a16:creationId xmlns:a16="http://schemas.microsoft.com/office/drawing/2014/main" id="{F87AAF7B-2090-475D-9C3E-FDC03DD87A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F2DCEC33-4B31-44BC-99CB-9E4845DC4C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204E0A10-D288-4B22-87A1-737B0A37D1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9A3E042E-4911-425A-84BB-04BF90D077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3A49226D-3129-4C5A-9641-3D03BEEA79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9CC3C315-B515-4DD8-AC22-9D8417B37F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1A961828-F78F-4D56-A98E-037806C637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739D4F9D-3728-42C1-8302-452D51321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B4D9647E-354D-4CA8-B4A7-39172E5EA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A3EC74E0-5222-4ACC-BCEC-1AA189D3BC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C0AE72B4-084D-42E6-ABED-5FD4650D4B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C9D1F5DD-8D50-4098-8D2B-10E2847527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D48F3941-C3C7-4589-AA46-067F6BB2D0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C16BBE9A-4BE3-4401-82C5-8041DB14E5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06180330-CCD3-4D14-A652-D60C28252D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616C90F6-4133-43A5-B47C-7750FE2819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D7C03F90-E828-4414-8A53-92069FFB68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6ADDE443-75AA-4F32-A2EE-272C4347CE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ACD281C1-1D59-453F-A33A-D83E39EB0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60217FAC-29FE-4D6B-9BB4-FF41AA7565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0D3CC33A-6E36-4A72-9965-8E20FB05D1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F128F04E-05CD-4035-A32B-6E9ABAB931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9" name="Rectangle 32">
            <a:extLst>
              <a:ext uri="{FF2B5EF4-FFF2-40B4-BE49-F238E27FC236}">
                <a16:creationId xmlns:a16="http://schemas.microsoft.com/office/drawing/2014/main" id="{BC2574CF-1D35-4994-87BD-5A3378E1A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57883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162B943-4F29-B040-8CA9-54D3F564D0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459" y="960120"/>
            <a:ext cx="3865695" cy="4171278"/>
          </a:xfrm>
        </p:spPr>
        <p:txBody>
          <a:bodyPr>
            <a:normAutofit/>
          </a:bodyPr>
          <a:lstStyle/>
          <a:p>
            <a:pPr algn="r"/>
            <a:r>
              <a:rPr lang="en-US" sz="4400" dirty="0">
                <a:solidFill>
                  <a:schemeClr val="tx1"/>
                </a:solidFill>
                <a:latin typeface="+mn-lt"/>
                <a:ea typeface="HelloBigDeal Medium" panose="02000603000000000000" pitchFamily="2" charset="0"/>
              </a:rPr>
              <a:t>Spelling Words</a:t>
            </a:r>
          </a:p>
        </p:txBody>
      </p:sp>
      <p:cxnSp>
        <p:nvCxnSpPr>
          <p:cNvPr id="40" name="Straight Connector 34">
            <a:extLst>
              <a:ext uri="{FF2B5EF4-FFF2-40B4-BE49-F238E27FC236}">
                <a16:creationId xmlns:a16="http://schemas.microsoft.com/office/drawing/2014/main" id="{68B6AB33-DFE6-4FE4-94FE-C9E25424AD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52263" y="1200150"/>
            <a:ext cx="0" cy="354397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75363A-3823-C647-A89C-25FEB1C36A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3164" y="960120"/>
            <a:ext cx="5511800" cy="4171278"/>
          </a:xfrm>
        </p:spPr>
        <p:txBody>
          <a:bodyPr numCol="2"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/>
              <a:t>Deer</a:t>
            </a:r>
          </a:p>
          <a:p>
            <a:pPr marL="342900" indent="-342900">
              <a:buFont typeface="+mj-lt"/>
              <a:buAutoNum type="arabicPeriod"/>
            </a:pPr>
            <a:r>
              <a:rPr lang="en-US"/>
              <a:t>Cheers</a:t>
            </a:r>
          </a:p>
          <a:p>
            <a:pPr marL="342900" indent="-342900">
              <a:buFont typeface="+mj-lt"/>
              <a:buAutoNum type="arabicPeriod"/>
            </a:pPr>
            <a:r>
              <a:rPr lang="en-US"/>
              <a:t>Steer</a:t>
            </a:r>
          </a:p>
          <a:p>
            <a:pPr marL="342900" indent="-342900">
              <a:buFont typeface="+mj-lt"/>
              <a:buAutoNum type="arabicPeriod"/>
            </a:pPr>
            <a:r>
              <a:rPr lang="en-US"/>
              <a:t>Here</a:t>
            </a:r>
          </a:p>
          <a:p>
            <a:pPr marL="342900" indent="-342900">
              <a:buFont typeface="+mj-lt"/>
              <a:buAutoNum type="arabicPeriod"/>
            </a:pPr>
            <a:r>
              <a:rPr lang="en-US"/>
              <a:t>Jeer</a:t>
            </a:r>
          </a:p>
          <a:p>
            <a:pPr marL="342900" indent="-342900">
              <a:buFont typeface="+mj-lt"/>
              <a:buAutoNum type="arabicPeriod"/>
            </a:pPr>
            <a:r>
              <a:rPr lang="en-US"/>
              <a:t>Near</a:t>
            </a:r>
          </a:p>
          <a:p>
            <a:pPr marL="342900" indent="-342900">
              <a:buFont typeface="+mj-lt"/>
              <a:buAutoNum type="arabicPeriod"/>
            </a:pPr>
            <a:r>
              <a:rPr lang="en-US"/>
              <a:t>Ear</a:t>
            </a:r>
          </a:p>
          <a:p>
            <a:pPr marL="342900" indent="-342900">
              <a:buFont typeface="+mj-lt"/>
              <a:buAutoNum type="arabicPeriod"/>
            </a:pPr>
            <a:r>
              <a:rPr lang="en-US"/>
              <a:t>Dear</a:t>
            </a:r>
          </a:p>
          <a:p>
            <a:pPr marL="342900" indent="-342900">
              <a:buFont typeface="+mj-lt"/>
              <a:buAutoNum type="arabicPeriod"/>
            </a:pPr>
            <a:endParaRPr lang="en-US"/>
          </a:p>
          <a:p>
            <a:pPr marL="342900" indent="-342900">
              <a:buFont typeface="+mj-lt"/>
              <a:buAutoNum type="arabicPeriod"/>
            </a:pPr>
            <a:r>
              <a:rPr lang="en-US"/>
              <a:t>Clear</a:t>
            </a:r>
          </a:p>
          <a:p>
            <a:pPr marL="342900" indent="-342900">
              <a:buFont typeface="+mj-lt"/>
              <a:buAutoNum type="arabicPeriod"/>
            </a:pPr>
            <a:r>
              <a:rPr lang="en-US"/>
              <a:t> Spear</a:t>
            </a:r>
          </a:p>
          <a:p>
            <a:pPr marL="342900" indent="-342900">
              <a:buFont typeface="+mj-lt"/>
              <a:buAutoNum type="arabicPeriod"/>
            </a:pPr>
            <a:r>
              <a:rPr lang="en-US"/>
              <a:t>Store</a:t>
            </a:r>
          </a:p>
          <a:p>
            <a:pPr marL="342900" indent="-342900">
              <a:buFont typeface="+mj-lt"/>
              <a:buAutoNum type="arabicPeriod"/>
            </a:pPr>
            <a:r>
              <a:rPr lang="en-US"/>
              <a:t>North</a:t>
            </a:r>
          </a:p>
          <a:p>
            <a:pPr marL="342900" indent="-342900">
              <a:buFont typeface="+mj-lt"/>
              <a:buAutoNum type="arabicPeriod"/>
            </a:pPr>
            <a:r>
              <a:rPr lang="en-US"/>
              <a:t>Again</a:t>
            </a:r>
          </a:p>
          <a:p>
            <a:pPr marL="342900" indent="-342900">
              <a:buFont typeface="+mj-lt"/>
              <a:buAutoNum type="arabicPeriod"/>
            </a:pPr>
            <a:r>
              <a:rPr lang="en-US"/>
              <a:t>House</a:t>
            </a:r>
          </a:p>
          <a:p>
            <a:pPr marL="342900" indent="-342900">
              <a:buFont typeface="+mj-lt"/>
              <a:buAutoNum type="arabicPeriod"/>
            </a:pPr>
            <a:r>
              <a:rPr lang="en-US"/>
              <a:t>Inside</a:t>
            </a:r>
          </a:p>
        </p:txBody>
      </p:sp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C3D6949C-0E25-2D4C-8B2F-BE374579B1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3857" y="5702902"/>
            <a:ext cx="4312087" cy="1162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5308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EB73E-B433-9340-AB7A-F92E899B3F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+mn-lt"/>
                <a:ea typeface="HelloBigDeal Medium" panose="02000603000000000000" pitchFamily="2" charset="0"/>
              </a:rPr>
              <a:t>R-Controlled Vowels:</a:t>
            </a:r>
            <a:br>
              <a:rPr lang="en-US" dirty="0"/>
            </a:br>
            <a:r>
              <a:rPr lang="en-US" dirty="0" err="1">
                <a:latin typeface="+mn-lt"/>
              </a:rPr>
              <a:t>eer</a:t>
            </a:r>
            <a:r>
              <a:rPr lang="en-US" dirty="0">
                <a:latin typeface="+mn-lt"/>
              </a:rPr>
              <a:t>, ere, and ear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1D4DCD-890E-F948-AF86-F6CAB83AEC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600" dirty="0"/>
              <a:t>The letters </a:t>
            </a:r>
            <a:r>
              <a:rPr lang="en-US" sz="3600" b="1" i="1" dirty="0" err="1"/>
              <a:t>eer</a:t>
            </a:r>
            <a:r>
              <a:rPr lang="en-US" sz="3600" dirty="0"/>
              <a:t>, </a:t>
            </a:r>
            <a:r>
              <a:rPr lang="en-US" sz="3600" b="1" i="1" dirty="0"/>
              <a:t>ere</a:t>
            </a:r>
            <a:r>
              <a:rPr lang="en-US" sz="3600" dirty="0"/>
              <a:t>, and </a:t>
            </a:r>
            <a:r>
              <a:rPr lang="en-US" sz="3600" b="1" i="1" dirty="0"/>
              <a:t>ear</a:t>
            </a:r>
            <a:r>
              <a:rPr lang="en-US" sz="3600" dirty="0"/>
              <a:t> can stand for the same sound.</a:t>
            </a:r>
          </a:p>
          <a:p>
            <a:r>
              <a:rPr lang="en-US" sz="3600" dirty="0"/>
              <a:t> Listen to the sounds as you say:</a:t>
            </a:r>
          </a:p>
          <a:p>
            <a:pPr lvl="1"/>
            <a:r>
              <a:rPr lang="en-US" sz="3200" dirty="0"/>
              <a:t>Year</a:t>
            </a:r>
          </a:p>
          <a:p>
            <a:pPr lvl="1"/>
            <a:r>
              <a:rPr lang="en-US" sz="3200" dirty="0"/>
              <a:t>Steer</a:t>
            </a:r>
          </a:p>
          <a:p>
            <a:pPr lvl="1"/>
            <a:r>
              <a:rPr lang="en-US" sz="3200" dirty="0"/>
              <a:t>Here</a:t>
            </a:r>
          </a:p>
          <a:p>
            <a:pPr lvl="1"/>
            <a:r>
              <a:rPr lang="en-US" sz="3200" dirty="0"/>
              <a:t>Clear</a:t>
            </a:r>
          </a:p>
        </p:txBody>
      </p:sp>
    </p:spTree>
    <p:extLst>
      <p:ext uri="{BB962C8B-B14F-4D97-AF65-F5344CB8AC3E}">
        <p14:creationId xmlns:p14="http://schemas.microsoft.com/office/powerpoint/2010/main" val="20683275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0F2DE27-1297-4129-8109-8A8F621F60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E3576CE-E327-4733-A289-BEFB35F754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EF2E2475-8B34-4000-B8B4-D1C0480EAC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AFF0158B-67CA-4E5D-82E9-032946005C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E791B238-571A-4C82-9B16-63D94A891B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70F10DD1-A998-4B23-8C15-31B7FD35E9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AE6BBC61-DC1C-44DA-9B00-6F69CE21D8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0">
              <a:extLst>
                <a:ext uri="{FF2B5EF4-FFF2-40B4-BE49-F238E27FC236}">
                  <a16:creationId xmlns:a16="http://schemas.microsoft.com/office/drawing/2014/main" id="{906CAA79-7669-426E-AB78-3E141D4751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1">
              <a:extLst>
                <a:ext uri="{FF2B5EF4-FFF2-40B4-BE49-F238E27FC236}">
                  <a16:creationId xmlns:a16="http://schemas.microsoft.com/office/drawing/2014/main" id="{DA6EE275-29A0-4962-AFA6-FAD32DF50F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2">
              <a:extLst>
                <a:ext uri="{FF2B5EF4-FFF2-40B4-BE49-F238E27FC236}">
                  <a16:creationId xmlns:a16="http://schemas.microsoft.com/office/drawing/2014/main" id="{2274EE13-0D62-4489-9B61-C616736FA1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3">
              <a:extLst>
                <a:ext uri="{FF2B5EF4-FFF2-40B4-BE49-F238E27FC236}">
                  <a16:creationId xmlns:a16="http://schemas.microsoft.com/office/drawing/2014/main" id="{471730B6-C7FB-45ED-BCC5-40FD45BF26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4">
              <a:extLst>
                <a:ext uri="{FF2B5EF4-FFF2-40B4-BE49-F238E27FC236}">
                  <a16:creationId xmlns:a16="http://schemas.microsoft.com/office/drawing/2014/main" id="{D6FE80FB-C4EF-4D79-9559-D63549F146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5">
              <a:extLst>
                <a:ext uri="{FF2B5EF4-FFF2-40B4-BE49-F238E27FC236}">
                  <a16:creationId xmlns:a16="http://schemas.microsoft.com/office/drawing/2014/main" id="{C9CBAF19-21AE-40E8-8965-D5E6042F25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6">
              <a:extLst>
                <a:ext uri="{FF2B5EF4-FFF2-40B4-BE49-F238E27FC236}">
                  <a16:creationId xmlns:a16="http://schemas.microsoft.com/office/drawing/2014/main" id="{EBA99019-E134-4FD1-9B9C-5F2DCAAA98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7">
              <a:extLst>
                <a:ext uri="{FF2B5EF4-FFF2-40B4-BE49-F238E27FC236}">
                  <a16:creationId xmlns:a16="http://schemas.microsoft.com/office/drawing/2014/main" id="{00B654CA-DF8B-44BB-BF62-5B028D5222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>
              <a:extLst>
                <a:ext uri="{FF2B5EF4-FFF2-40B4-BE49-F238E27FC236}">
                  <a16:creationId xmlns:a16="http://schemas.microsoft.com/office/drawing/2014/main" id="{32411C03-987B-42CB-833D-E31A279010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19">
              <a:extLst>
                <a:ext uri="{FF2B5EF4-FFF2-40B4-BE49-F238E27FC236}">
                  <a16:creationId xmlns:a16="http://schemas.microsoft.com/office/drawing/2014/main" id="{5F9F126A-997B-4B39-8984-6563BA5D7F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0">
              <a:extLst>
                <a:ext uri="{FF2B5EF4-FFF2-40B4-BE49-F238E27FC236}">
                  <a16:creationId xmlns:a16="http://schemas.microsoft.com/office/drawing/2014/main" id="{49617DFE-E17F-4F67-9D22-C419793921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1">
              <a:extLst>
                <a:ext uri="{FF2B5EF4-FFF2-40B4-BE49-F238E27FC236}">
                  <a16:creationId xmlns:a16="http://schemas.microsoft.com/office/drawing/2014/main" id="{E5441641-3AA6-42CE-8E3B-D39246DDE4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2">
              <a:extLst>
                <a:ext uri="{FF2B5EF4-FFF2-40B4-BE49-F238E27FC236}">
                  <a16:creationId xmlns:a16="http://schemas.microsoft.com/office/drawing/2014/main" id="{6A578EBB-B60C-404B-B968-F9D46DC8BF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3">
              <a:extLst>
                <a:ext uri="{FF2B5EF4-FFF2-40B4-BE49-F238E27FC236}">
                  <a16:creationId xmlns:a16="http://schemas.microsoft.com/office/drawing/2014/main" id="{6A6D1E40-DD2C-4558-954C-47EC7417E6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24">
              <a:extLst>
                <a:ext uri="{FF2B5EF4-FFF2-40B4-BE49-F238E27FC236}">
                  <a16:creationId xmlns:a16="http://schemas.microsoft.com/office/drawing/2014/main" id="{6C40FCAF-C578-4360-9094-9F66028B7B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25">
              <a:extLst>
                <a:ext uri="{FF2B5EF4-FFF2-40B4-BE49-F238E27FC236}">
                  <a16:creationId xmlns:a16="http://schemas.microsoft.com/office/drawing/2014/main" id="{63EAC42D-DC17-4FCB-B8F4-6AFBDA29CF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E40C9F1-8EFF-ED4F-ADD6-EFA77DD6AA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9287" y="798881"/>
            <a:ext cx="8673427" cy="1048945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tx1"/>
                </a:solidFill>
                <a:latin typeface="+mn-lt"/>
                <a:ea typeface="HelloBigDeal Medium" panose="02000603000000000000" pitchFamily="2" charset="0"/>
              </a:rPr>
              <a:t>Abbreviations 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1D46DED-8CD6-431B-8EAD-0FF9139CF6B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3618085"/>
              </p:ext>
            </p:extLst>
          </p:nvPr>
        </p:nvGraphicFramePr>
        <p:xfrm>
          <a:off x="807722" y="1990976"/>
          <a:ext cx="10576558" cy="41754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43647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F0060-52CF-5544-83C2-8464679D7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latin typeface="+mn-lt"/>
                <a:ea typeface="HelloBigDeal Medium" panose="02000603000000000000" pitchFamily="2" charset="0"/>
              </a:rPr>
              <a:t>Irregular Verbs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68B2D7-8E28-084A-9B2B-6AC622EE86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7610" y="249383"/>
            <a:ext cx="7471881" cy="6317672"/>
          </a:xfrm>
        </p:spPr>
        <p:txBody>
          <a:bodyPr>
            <a:normAutofit/>
          </a:bodyPr>
          <a:lstStyle/>
          <a:p>
            <a:r>
              <a:rPr lang="en-US" sz="2400" dirty="0"/>
              <a:t>Some verbs do </a:t>
            </a:r>
            <a:r>
              <a:rPr lang="en-US" sz="2400" u="sng" dirty="0"/>
              <a:t>not</a:t>
            </a:r>
            <a:r>
              <a:rPr lang="en-US" sz="2400" dirty="0"/>
              <a:t> add -ed to form the </a:t>
            </a:r>
            <a:r>
              <a:rPr lang="en-US" sz="2400" i="1" dirty="0"/>
              <a:t>past tense</a:t>
            </a:r>
            <a:r>
              <a:rPr lang="en-US" sz="2400" dirty="0"/>
              <a:t>.</a:t>
            </a:r>
          </a:p>
          <a:p>
            <a:pPr lvl="1"/>
            <a:r>
              <a:rPr lang="en-US" sz="2200" dirty="0"/>
              <a:t>Come </a:t>
            </a:r>
            <a:r>
              <a:rPr lang="en-US" sz="2200" dirty="0">
                <a:sym typeface="Wingdings" pitchFamily="2" charset="2"/>
              </a:rPr>
              <a:t> </a:t>
            </a:r>
            <a:r>
              <a:rPr lang="en-US" sz="2200" b="1" dirty="0">
                <a:sym typeface="Wingdings" pitchFamily="2" charset="2"/>
              </a:rPr>
              <a:t>Came</a:t>
            </a:r>
            <a:r>
              <a:rPr lang="en-US" sz="2200" dirty="0">
                <a:sym typeface="Wingdings" pitchFamily="2" charset="2"/>
              </a:rPr>
              <a:t> </a:t>
            </a:r>
          </a:p>
          <a:p>
            <a:pPr lvl="2"/>
            <a:r>
              <a:rPr lang="en-US" sz="1800" dirty="0">
                <a:sym typeface="Wingdings" pitchFamily="2" charset="2"/>
              </a:rPr>
              <a:t>She </a:t>
            </a:r>
            <a:r>
              <a:rPr lang="en-US" sz="1800" u="sng" dirty="0">
                <a:sym typeface="Wingdings" pitchFamily="2" charset="2"/>
              </a:rPr>
              <a:t>came</a:t>
            </a:r>
            <a:r>
              <a:rPr lang="en-US" sz="1800" dirty="0">
                <a:sym typeface="Wingdings" pitchFamily="2" charset="2"/>
              </a:rPr>
              <a:t> to my party yesterday. </a:t>
            </a:r>
            <a:endParaRPr lang="en-US" sz="1800" dirty="0"/>
          </a:p>
          <a:p>
            <a:pPr lvl="1"/>
            <a:r>
              <a:rPr lang="en-US" sz="2200" dirty="0"/>
              <a:t>Run </a:t>
            </a:r>
            <a:r>
              <a:rPr lang="en-US" sz="2200" dirty="0">
                <a:sym typeface="Wingdings" pitchFamily="2" charset="2"/>
              </a:rPr>
              <a:t> </a:t>
            </a:r>
            <a:r>
              <a:rPr lang="en-US" sz="2200" b="1" dirty="0">
                <a:sym typeface="Wingdings" pitchFamily="2" charset="2"/>
              </a:rPr>
              <a:t>Ran</a:t>
            </a:r>
          </a:p>
          <a:p>
            <a:pPr lvl="2"/>
            <a:r>
              <a:rPr lang="en-US" sz="1800" dirty="0">
                <a:sym typeface="Wingdings" pitchFamily="2" charset="2"/>
              </a:rPr>
              <a:t>We </a:t>
            </a:r>
            <a:r>
              <a:rPr lang="en-US" sz="1800" u="sng" dirty="0">
                <a:sym typeface="Wingdings" pitchFamily="2" charset="2"/>
              </a:rPr>
              <a:t>ran</a:t>
            </a:r>
            <a:r>
              <a:rPr lang="en-US" sz="1800" dirty="0">
                <a:sym typeface="Wingdings" pitchFamily="2" charset="2"/>
              </a:rPr>
              <a:t> laps last week.</a:t>
            </a:r>
            <a:endParaRPr lang="en-US" sz="1800" dirty="0"/>
          </a:p>
          <a:p>
            <a:pPr lvl="1"/>
            <a:r>
              <a:rPr lang="en-US" sz="2200" dirty="0"/>
              <a:t>Hide </a:t>
            </a:r>
            <a:r>
              <a:rPr lang="en-US" sz="2200" dirty="0">
                <a:sym typeface="Wingdings" pitchFamily="2" charset="2"/>
              </a:rPr>
              <a:t> </a:t>
            </a:r>
            <a:r>
              <a:rPr lang="en-US" sz="2200" b="1" dirty="0">
                <a:sym typeface="Wingdings" pitchFamily="2" charset="2"/>
              </a:rPr>
              <a:t>Hid</a:t>
            </a:r>
          </a:p>
          <a:p>
            <a:pPr lvl="2"/>
            <a:r>
              <a:rPr lang="en-US" sz="1800" dirty="0">
                <a:sym typeface="Wingdings" pitchFamily="2" charset="2"/>
              </a:rPr>
              <a:t>I </a:t>
            </a:r>
            <a:r>
              <a:rPr lang="en-US" sz="1800" u="sng" dirty="0">
                <a:sym typeface="Wingdings" pitchFamily="2" charset="2"/>
              </a:rPr>
              <a:t>hid</a:t>
            </a:r>
            <a:r>
              <a:rPr lang="en-US" sz="1800" dirty="0">
                <a:sym typeface="Wingdings" pitchFamily="2" charset="2"/>
              </a:rPr>
              <a:t> in the closet. </a:t>
            </a:r>
            <a:endParaRPr lang="en-US" sz="1800" dirty="0"/>
          </a:p>
          <a:p>
            <a:pPr lvl="1"/>
            <a:r>
              <a:rPr lang="en-US" sz="2200" dirty="0"/>
              <a:t>Give </a:t>
            </a:r>
            <a:r>
              <a:rPr lang="en-US" sz="2200" dirty="0">
                <a:sym typeface="Wingdings" pitchFamily="2" charset="2"/>
              </a:rPr>
              <a:t> </a:t>
            </a:r>
            <a:r>
              <a:rPr lang="en-US" sz="2200" b="1" dirty="0">
                <a:sym typeface="Wingdings" pitchFamily="2" charset="2"/>
              </a:rPr>
              <a:t>Gave</a:t>
            </a:r>
          </a:p>
          <a:p>
            <a:pPr lvl="2"/>
            <a:r>
              <a:rPr lang="en-US" sz="1800" dirty="0"/>
              <a:t>They </a:t>
            </a:r>
            <a:r>
              <a:rPr lang="en-US" sz="1800" u="sng" dirty="0"/>
              <a:t>gave</a:t>
            </a:r>
            <a:r>
              <a:rPr lang="en-US" sz="1800" dirty="0"/>
              <a:t> me a sticker. </a:t>
            </a:r>
          </a:p>
          <a:p>
            <a:pPr lvl="1"/>
            <a:r>
              <a:rPr lang="en-US" sz="2200" dirty="0"/>
              <a:t>Sing </a:t>
            </a:r>
            <a:r>
              <a:rPr lang="en-US" sz="2200" dirty="0">
                <a:sym typeface="Wingdings" pitchFamily="2" charset="2"/>
              </a:rPr>
              <a:t> </a:t>
            </a:r>
            <a:r>
              <a:rPr lang="en-US" sz="2200" b="1" dirty="0">
                <a:sym typeface="Wingdings" pitchFamily="2" charset="2"/>
              </a:rPr>
              <a:t>Sang</a:t>
            </a:r>
          </a:p>
          <a:p>
            <a:pPr lvl="2"/>
            <a:r>
              <a:rPr lang="en-US" sz="1800" dirty="0">
                <a:sym typeface="Wingdings" pitchFamily="2" charset="2"/>
              </a:rPr>
              <a:t>Last week, we </a:t>
            </a:r>
            <a:r>
              <a:rPr lang="en-US" sz="1800" u="sng" dirty="0">
                <a:sym typeface="Wingdings" pitchFamily="2" charset="2"/>
              </a:rPr>
              <a:t>sang</a:t>
            </a:r>
            <a:r>
              <a:rPr lang="en-US" sz="1800" dirty="0">
                <a:sym typeface="Wingdings" pitchFamily="2" charset="2"/>
              </a:rPr>
              <a:t> a fun song in music class. </a:t>
            </a:r>
            <a:endParaRPr lang="en-US" sz="1800" dirty="0"/>
          </a:p>
          <a:p>
            <a:pPr lvl="1"/>
            <a:r>
              <a:rPr lang="en-US" sz="2200" dirty="0"/>
              <a:t>Sit </a:t>
            </a:r>
            <a:r>
              <a:rPr lang="en-US" sz="2200" dirty="0">
                <a:sym typeface="Wingdings" pitchFamily="2" charset="2"/>
              </a:rPr>
              <a:t> </a:t>
            </a:r>
            <a:r>
              <a:rPr lang="en-US" sz="2200" b="1" dirty="0">
                <a:sym typeface="Wingdings" pitchFamily="2" charset="2"/>
              </a:rPr>
              <a:t>Sat</a:t>
            </a:r>
          </a:p>
          <a:p>
            <a:pPr lvl="2"/>
            <a:r>
              <a:rPr lang="en-US" sz="1800" dirty="0">
                <a:sym typeface="Wingdings" pitchFamily="2" charset="2"/>
              </a:rPr>
              <a:t>I </a:t>
            </a:r>
            <a:r>
              <a:rPr lang="en-US" sz="1800" u="sng" dirty="0">
                <a:sym typeface="Wingdings" pitchFamily="2" charset="2"/>
              </a:rPr>
              <a:t>sat</a:t>
            </a:r>
            <a:r>
              <a:rPr lang="en-US" sz="1800" dirty="0">
                <a:sym typeface="Wingdings" pitchFamily="2" charset="2"/>
              </a:rPr>
              <a:t> on the bench.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5596497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9" name="Rectangle 39">
            <a:extLst>
              <a:ext uri="{FF2B5EF4-FFF2-40B4-BE49-F238E27FC236}">
                <a16:creationId xmlns:a16="http://schemas.microsoft.com/office/drawing/2014/main" id="{10CE3618-1D7A-4256-B2AF-9DB692996C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0" name="Group 41">
            <a:extLst>
              <a:ext uri="{FF2B5EF4-FFF2-40B4-BE49-F238E27FC236}">
                <a16:creationId xmlns:a16="http://schemas.microsoft.com/office/drawing/2014/main" id="{B984687B-789E-453B-921F-7804CCA6BA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1" name="Freeform 5">
              <a:extLst>
                <a:ext uri="{FF2B5EF4-FFF2-40B4-BE49-F238E27FC236}">
                  <a16:creationId xmlns:a16="http://schemas.microsoft.com/office/drawing/2014/main" id="{0495A546-1866-442A-8EF9-B683FCB39C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4" name="Freeform 6">
              <a:extLst>
                <a:ext uri="{FF2B5EF4-FFF2-40B4-BE49-F238E27FC236}">
                  <a16:creationId xmlns:a16="http://schemas.microsoft.com/office/drawing/2014/main" id="{20FC9B1F-EB6E-40D2-8261-0142E7326F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7">
              <a:extLst>
                <a:ext uri="{FF2B5EF4-FFF2-40B4-BE49-F238E27FC236}">
                  <a16:creationId xmlns:a16="http://schemas.microsoft.com/office/drawing/2014/main" id="{08DB0E74-FB47-4298-AF40-FAC8939F92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8">
              <a:extLst>
                <a:ext uri="{FF2B5EF4-FFF2-40B4-BE49-F238E27FC236}">
                  <a16:creationId xmlns:a16="http://schemas.microsoft.com/office/drawing/2014/main" id="{08813488-5B66-4FB7-A177-9B9B4658D6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9">
              <a:extLst>
                <a:ext uri="{FF2B5EF4-FFF2-40B4-BE49-F238E27FC236}">
                  <a16:creationId xmlns:a16="http://schemas.microsoft.com/office/drawing/2014/main" id="{235E4BF3-25DA-41E9-B880-A0DC6C1EF9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0">
              <a:extLst>
                <a:ext uri="{FF2B5EF4-FFF2-40B4-BE49-F238E27FC236}">
                  <a16:creationId xmlns:a16="http://schemas.microsoft.com/office/drawing/2014/main" id="{813C1F92-ED6B-4F19-9415-BFB5B5B5A1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1">
              <a:extLst>
                <a:ext uri="{FF2B5EF4-FFF2-40B4-BE49-F238E27FC236}">
                  <a16:creationId xmlns:a16="http://schemas.microsoft.com/office/drawing/2014/main" id="{9E40EF46-D7B9-447E-ACB4-D789721994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2">
              <a:extLst>
                <a:ext uri="{FF2B5EF4-FFF2-40B4-BE49-F238E27FC236}">
                  <a16:creationId xmlns:a16="http://schemas.microsoft.com/office/drawing/2014/main" id="{123CAE24-12FF-43D7-A6C0-6AA792E3AB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3">
              <a:extLst>
                <a:ext uri="{FF2B5EF4-FFF2-40B4-BE49-F238E27FC236}">
                  <a16:creationId xmlns:a16="http://schemas.microsoft.com/office/drawing/2014/main" id="{B372F5DB-BF3F-4325-85B0-CDCE7A6A68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4">
              <a:extLst>
                <a:ext uri="{FF2B5EF4-FFF2-40B4-BE49-F238E27FC236}">
                  <a16:creationId xmlns:a16="http://schemas.microsoft.com/office/drawing/2014/main" id="{B25A9653-2959-449B-BA93-64D5656B1A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5">
              <a:extLst>
                <a:ext uri="{FF2B5EF4-FFF2-40B4-BE49-F238E27FC236}">
                  <a16:creationId xmlns:a16="http://schemas.microsoft.com/office/drawing/2014/main" id="{683D52E0-024E-49EA-B58E-AFCB54B930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6">
              <a:extLst>
                <a:ext uri="{FF2B5EF4-FFF2-40B4-BE49-F238E27FC236}">
                  <a16:creationId xmlns:a16="http://schemas.microsoft.com/office/drawing/2014/main" id="{B42DB067-C8BB-4763-B3AC-A1AFC1F94C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17">
              <a:extLst>
                <a:ext uri="{FF2B5EF4-FFF2-40B4-BE49-F238E27FC236}">
                  <a16:creationId xmlns:a16="http://schemas.microsoft.com/office/drawing/2014/main" id="{4BFADE60-883C-490B-8717-29178631E0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18">
              <a:extLst>
                <a:ext uri="{FF2B5EF4-FFF2-40B4-BE49-F238E27FC236}">
                  <a16:creationId xmlns:a16="http://schemas.microsoft.com/office/drawing/2014/main" id="{276CDC4A-1010-43AB-BD13-E9BC487D68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19">
              <a:extLst>
                <a:ext uri="{FF2B5EF4-FFF2-40B4-BE49-F238E27FC236}">
                  <a16:creationId xmlns:a16="http://schemas.microsoft.com/office/drawing/2014/main" id="{E6DA892F-7AE7-4A83-9BFB-D5FDBA16D9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0">
              <a:extLst>
                <a:ext uri="{FF2B5EF4-FFF2-40B4-BE49-F238E27FC236}">
                  <a16:creationId xmlns:a16="http://schemas.microsoft.com/office/drawing/2014/main" id="{2079130B-2394-449B-80DB-0B9946C7B6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12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1">
              <a:extLst>
                <a:ext uri="{FF2B5EF4-FFF2-40B4-BE49-F238E27FC236}">
                  <a16:creationId xmlns:a16="http://schemas.microsoft.com/office/drawing/2014/main" id="{2F852A68-5FD2-4BD4-902A-37D580B798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2">
              <a:extLst>
                <a:ext uri="{FF2B5EF4-FFF2-40B4-BE49-F238E27FC236}">
                  <a16:creationId xmlns:a16="http://schemas.microsoft.com/office/drawing/2014/main" id="{1CD48066-FF17-425E-9EEC-795CD0CA40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1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23">
              <a:extLst>
                <a:ext uri="{FF2B5EF4-FFF2-40B4-BE49-F238E27FC236}">
                  <a16:creationId xmlns:a16="http://schemas.microsoft.com/office/drawing/2014/main" id="{374D862B-A8E1-4CB9-8529-077C6DBA5C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2" name="Freeform 24">
              <a:extLst>
                <a:ext uri="{FF2B5EF4-FFF2-40B4-BE49-F238E27FC236}">
                  <a16:creationId xmlns:a16="http://schemas.microsoft.com/office/drawing/2014/main" id="{5A3B1A83-9C72-4407-A5BF-A9EAA5C4D1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3" name="Freeform 25">
              <a:extLst>
                <a:ext uri="{FF2B5EF4-FFF2-40B4-BE49-F238E27FC236}">
                  <a16:creationId xmlns:a16="http://schemas.microsoft.com/office/drawing/2014/main" id="{C73AF399-B36E-419F-92C0-533EFBD935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0533DDB-A24B-5F45-9142-63A21F74CB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1477651"/>
            <a:ext cx="3756774" cy="4575659"/>
          </a:xfrm>
        </p:spPr>
        <p:txBody>
          <a:bodyPr anchor="t">
            <a:normAutofit/>
          </a:bodyPr>
          <a:lstStyle/>
          <a:p>
            <a:pPr algn="l"/>
            <a:r>
              <a:rPr lang="en-US" sz="6600" dirty="0">
                <a:solidFill>
                  <a:schemeClr val="accent1"/>
                </a:solidFill>
                <a:latin typeface="+mn-lt"/>
                <a:ea typeface="HelloBigDeal Medium" panose="02000603000000000000" pitchFamily="2" charset="0"/>
              </a:rPr>
              <a:t>Theme</a:t>
            </a:r>
          </a:p>
        </p:txBody>
      </p:sp>
      <p:sp>
        <p:nvSpPr>
          <p:cNvPr id="72" name="Isosceles Triangle 64">
            <a:extLst>
              <a:ext uri="{FF2B5EF4-FFF2-40B4-BE49-F238E27FC236}">
                <a16:creationId xmlns:a16="http://schemas.microsoft.com/office/drawing/2014/main" id="{3F39476B-1A6D-47CB-AC7A-FB87EF003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627553" y="1375241"/>
            <a:ext cx="175681" cy="166594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sz="1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A4C01C-BB6C-C54F-AC34-5D33876F5C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9764" y="771526"/>
            <a:ext cx="6527799" cy="5753965"/>
          </a:xfrm>
        </p:spPr>
        <p:txBody>
          <a:bodyPr anchor="t"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en-US" sz="2000" dirty="0"/>
              <a:t>The </a:t>
            </a:r>
            <a:r>
              <a:rPr lang="en-US" sz="2000" b="1" u="sng" dirty="0"/>
              <a:t>theme</a:t>
            </a:r>
            <a:r>
              <a:rPr lang="en-US" sz="2000" dirty="0"/>
              <a:t> of a story is the main message the author wants to tell the reader. </a:t>
            </a:r>
          </a:p>
          <a:p>
            <a:pPr lvl="1">
              <a:lnSpc>
                <a:spcPct val="110000"/>
              </a:lnSpc>
            </a:pPr>
            <a:r>
              <a:rPr lang="en-US" sz="2000" dirty="0"/>
              <a:t>It’s usually a broad idea. </a:t>
            </a:r>
          </a:p>
          <a:p>
            <a:pPr lvl="1">
              <a:lnSpc>
                <a:spcPct val="110000"/>
              </a:lnSpc>
            </a:pPr>
            <a:r>
              <a:rPr lang="en-US" sz="2000" dirty="0"/>
              <a:t>It’s usually not stated, must be inferred. </a:t>
            </a:r>
          </a:p>
          <a:p>
            <a:pPr>
              <a:lnSpc>
                <a:spcPct val="110000"/>
              </a:lnSpc>
            </a:pPr>
            <a:r>
              <a:rPr lang="en-US" sz="2000" dirty="0"/>
              <a:t>To find the theme, think about what the characters say and do. Use clues to help you figure out the theme.</a:t>
            </a:r>
          </a:p>
          <a:p>
            <a:pPr>
              <a:lnSpc>
                <a:spcPct val="110000"/>
              </a:lnSpc>
            </a:pPr>
            <a:r>
              <a:rPr lang="en-US" sz="2000" u="sng" dirty="0"/>
              <a:t>Example</a:t>
            </a:r>
            <a:r>
              <a:rPr lang="en-US" sz="2000" dirty="0"/>
              <a:t>:</a:t>
            </a:r>
          </a:p>
          <a:p>
            <a:pPr lvl="1">
              <a:lnSpc>
                <a:spcPct val="110000"/>
              </a:lnSpc>
            </a:pPr>
            <a:r>
              <a:rPr lang="en-US" sz="2000" dirty="0"/>
              <a:t>The theme of </a:t>
            </a:r>
            <a:r>
              <a:rPr lang="en-US" sz="2000" i="1" dirty="0"/>
              <a:t>The Three Little Pigs</a:t>
            </a:r>
            <a:r>
              <a:rPr lang="en-US" sz="2000" dirty="0"/>
              <a:t> is to take your time and you will get the results you want. </a:t>
            </a:r>
          </a:p>
          <a:p>
            <a:pPr lvl="1">
              <a:lnSpc>
                <a:spcPct val="110000"/>
              </a:lnSpc>
            </a:pPr>
            <a:r>
              <a:rPr lang="en-US" sz="2000" u="sng" dirty="0"/>
              <a:t>Clue #1</a:t>
            </a:r>
            <a:r>
              <a:rPr lang="en-US" sz="2000" dirty="0"/>
              <a:t>: The first pig, who used straw to build his house, had an unstable house that wasn’t strong.</a:t>
            </a:r>
          </a:p>
          <a:p>
            <a:pPr lvl="1">
              <a:lnSpc>
                <a:spcPct val="110000"/>
              </a:lnSpc>
            </a:pPr>
            <a:r>
              <a:rPr lang="en-US" sz="2000" u="sng" dirty="0"/>
              <a:t>Clue #2</a:t>
            </a:r>
            <a:r>
              <a:rPr lang="en-US" sz="2000" dirty="0"/>
              <a:t>: The second pig, who used sticks, also rushed to build his house and it was not strong enough.</a:t>
            </a:r>
          </a:p>
          <a:p>
            <a:pPr lvl="1">
              <a:lnSpc>
                <a:spcPct val="110000"/>
              </a:lnSpc>
            </a:pPr>
            <a:r>
              <a:rPr lang="en-US" sz="2000" u="sng" dirty="0"/>
              <a:t>Clue #3</a:t>
            </a:r>
            <a:r>
              <a:rPr lang="en-US" sz="2000" dirty="0"/>
              <a:t>: The third pig took his time and used brick. He was the only pig who had a house that didn’t get blown down by the wolf. </a:t>
            </a:r>
          </a:p>
        </p:txBody>
      </p:sp>
      <p:pic>
        <p:nvPicPr>
          <p:cNvPr id="64" name="Picture 63" descr="A picture containing drawing&#10;&#10;Description automatically generated">
            <a:extLst>
              <a:ext uri="{FF2B5EF4-FFF2-40B4-BE49-F238E27FC236}">
                <a16:creationId xmlns:a16="http://schemas.microsoft.com/office/drawing/2014/main" id="{C465E67E-BD0B-2742-BF37-21DC52AD2D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8688" y="3811587"/>
            <a:ext cx="2403475" cy="240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6541997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Custom 1">
      <a:dk1>
        <a:sysClr val="windowText" lastClr="000000"/>
      </a:dk1>
      <a:lt1>
        <a:sysClr val="window" lastClr="FFFFFF"/>
      </a:lt1>
      <a:dk2>
        <a:srgbClr val="676A55"/>
      </a:dk2>
      <a:lt2>
        <a:srgbClr val="9CECE8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C0CB9708-C445-4049-9D7F-4C8684E69AF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4452</TotalTime>
  <Words>695</Words>
  <Application>Microsoft Macintosh PowerPoint</Application>
  <PresentationFormat>Widescreen</PresentationFormat>
  <Paragraphs>99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Calibri Light</vt:lpstr>
      <vt:lpstr>HelloBigDeal Medium</vt:lpstr>
      <vt:lpstr>Rockwell</vt:lpstr>
      <vt:lpstr>Wingdings</vt:lpstr>
      <vt:lpstr>Atlas</vt:lpstr>
      <vt:lpstr>Unit 4 Week 4:  Stories About Nature </vt:lpstr>
      <vt:lpstr>Essential Question:  How can we understand nature?</vt:lpstr>
      <vt:lpstr>Vocabulary</vt:lpstr>
      <vt:lpstr>Vocabulary</vt:lpstr>
      <vt:lpstr>Spelling Words</vt:lpstr>
      <vt:lpstr>R-Controlled Vowels: eer, ere, and ear</vt:lpstr>
      <vt:lpstr>Abbreviations </vt:lpstr>
      <vt:lpstr>Irregular Verbs</vt:lpstr>
      <vt:lpstr>Theme</vt:lpstr>
      <vt:lpstr>Root Words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4 Week 4:   Stories About Nature </dc:title>
  <dc:creator>Mary Hayes</dc:creator>
  <cp:lastModifiedBy>Mary Hayes</cp:lastModifiedBy>
  <cp:revision>3</cp:revision>
  <dcterms:created xsi:type="dcterms:W3CDTF">2020-04-14T17:45:21Z</dcterms:created>
  <dcterms:modified xsi:type="dcterms:W3CDTF">2020-04-17T19:58:09Z</dcterms:modified>
</cp:coreProperties>
</file>