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17" Type="http://schemas.openxmlformats.org/officeDocument/2006/relationships/image" Target="../media/image25.wmf"/><Relationship Id="rId2" Type="http://schemas.openxmlformats.org/officeDocument/2006/relationships/image" Target="../media/image10.wmf"/><Relationship Id="rId16" Type="http://schemas.openxmlformats.org/officeDocument/2006/relationships/image" Target="../media/image24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5" Type="http://schemas.openxmlformats.org/officeDocument/2006/relationships/image" Target="../media/image2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2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4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2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1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9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9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3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0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8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17AAC-C85B-4807-A6EA-062138B4E7B7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AA9DE-7DD6-4210-A483-CF4A100A70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6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34" Type="http://schemas.openxmlformats.org/officeDocument/2006/relationships/image" Target="../media/image24.wmf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3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9.wmf"/><Relationship Id="rId32" Type="http://schemas.openxmlformats.org/officeDocument/2006/relationships/image" Target="../media/image23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21.wmf"/><Relationship Id="rId36" Type="http://schemas.openxmlformats.org/officeDocument/2006/relationships/image" Target="../media/image25.wmf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5.bin"/><Relationship Id="rId31" Type="http://schemas.openxmlformats.org/officeDocument/2006/relationships/oleObject" Target="../embeddings/oleObject21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22.wmf"/><Relationship Id="rId35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32.pn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4.1 Exponential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43000" y="1676400"/>
            <a:ext cx="68580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Homework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337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#</a:t>
            </a:r>
            <a:r>
              <a:rPr lang="en-US" dirty="0"/>
              <a:t>15-24 all, 26-30 even, 34, 39, 40, 76, 78, 80</a:t>
            </a:r>
          </a:p>
        </p:txBody>
      </p:sp>
    </p:spTree>
    <p:extLst>
      <p:ext uri="{BB962C8B-B14F-4D97-AF65-F5344CB8AC3E}">
        <p14:creationId xmlns:p14="http://schemas.microsoft.com/office/powerpoint/2010/main" val="309858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f(x) = </a:t>
            </a:r>
            <a:r>
              <a:rPr lang="en-US" dirty="0" err="1" smtClean="0">
                <a:solidFill>
                  <a:srgbClr val="FF0000"/>
                </a:solidFill>
              </a:rPr>
              <a:t>ab</a:t>
            </a:r>
            <a:r>
              <a:rPr lang="en-US" baseline="30000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>where b &gt; 0 and b cannot = 1</a:t>
            </a:r>
            <a:endParaRPr lang="en-US" sz="31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600" dirty="0" smtClean="0"/>
                  <a:t>Given f(x) = 1.5</a:t>
                </a:r>
                <a:r>
                  <a:rPr lang="en-US" sz="3600" baseline="30000" dirty="0" smtClean="0"/>
                  <a:t>x</a:t>
                </a:r>
                <a:r>
                  <a:rPr lang="en-US" sz="3600" dirty="0" smtClean="0"/>
                  <a:t> </a:t>
                </a:r>
              </a:p>
              <a:p>
                <a:pPr lvl="1"/>
                <a:r>
                  <a:rPr lang="en-US" sz="3200" dirty="0" smtClean="0"/>
                  <a:t>find f(-1) 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sz="3200" dirty="0"/>
                  <a:t>find f(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3200" dirty="0" smtClean="0"/>
                  <a:t>)</a:t>
                </a:r>
                <a:r>
                  <a:rPr lang="en-US" dirty="0" smtClean="0"/>
                  <a:t> </a:t>
                </a:r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 smtClean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087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703467"/>
              </p:ext>
            </p:extLst>
          </p:nvPr>
        </p:nvGraphicFramePr>
        <p:xfrm>
          <a:off x="3968750" y="2362200"/>
          <a:ext cx="1030288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4" imgW="304560" imgH="203040" progId="Equation.DSMT4">
                  <p:embed/>
                </p:oleObj>
              </mc:Choice>
              <mc:Fallback>
                <p:oleObj name="Equation" r:id="rId4" imgW="30456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2362200"/>
                        <a:ext cx="1030288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608851"/>
              </p:ext>
            </p:extLst>
          </p:nvPr>
        </p:nvGraphicFramePr>
        <p:xfrm>
          <a:off x="5638800" y="1905000"/>
          <a:ext cx="81597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6" imgW="241200" imgH="393480" progId="Equation.DSMT4">
                  <p:embed/>
                </p:oleObj>
              </mc:Choice>
              <mc:Fallback>
                <p:oleObj name="Equation" r:id="rId6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905000"/>
                        <a:ext cx="815975" cy="133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741655"/>
              </p:ext>
            </p:extLst>
          </p:nvPr>
        </p:nvGraphicFramePr>
        <p:xfrm>
          <a:off x="7245350" y="1905000"/>
          <a:ext cx="5143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8" imgW="152280" imgH="393480" progId="Equation.DSMT4">
                  <p:embed/>
                </p:oleObj>
              </mc:Choice>
              <mc:Fallback>
                <p:oleObj name="Equation" r:id="rId8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5350" y="1905000"/>
                        <a:ext cx="514350" cy="133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709320"/>
              </p:ext>
            </p:extLst>
          </p:nvPr>
        </p:nvGraphicFramePr>
        <p:xfrm>
          <a:off x="3429000" y="5029200"/>
          <a:ext cx="1674813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10" imgW="495000" imgH="228600" progId="Equation.DSMT4">
                  <p:embed/>
                </p:oleObj>
              </mc:Choice>
              <mc:Fallback>
                <p:oleObj name="Equation" r:id="rId10" imgW="495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029200"/>
                        <a:ext cx="1674813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567350"/>
              </p:ext>
            </p:extLst>
          </p:nvPr>
        </p:nvGraphicFramePr>
        <p:xfrm>
          <a:off x="5334000" y="5200650"/>
          <a:ext cx="16319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12" imgW="482400" imgH="177480" progId="Equation.DSMT4">
                  <p:embed/>
                </p:oleObj>
              </mc:Choice>
              <mc:Fallback>
                <p:oleObj name="Equation" r:id="rId12" imgW="482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200650"/>
                        <a:ext cx="163195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Graph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143000"/>
            <a:ext cx="444817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253220"/>
              </p:ext>
            </p:extLst>
          </p:nvPr>
        </p:nvGraphicFramePr>
        <p:xfrm>
          <a:off x="457200" y="914400"/>
          <a:ext cx="3181350" cy="912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4" imgW="1638000" imgH="469800" progId="Equation.DSMT4">
                  <p:embed/>
                </p:oleObj>
              </mc:Choice>
              <mc:Fallback>
                <p:oleObj name="Equation" r:id="rId4" imgW="163800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14400"/>
                        <a:ext cx="3181350" cy="912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/>
          <p:cNvSpPr/>
          <p:nvPr/>
        </p:nvSpPr>
        <p:spPr>
          <a:xfrm>
            <a:off x="6381750" y="2419350"/>
            <a:ext cx="95250" cy="952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0400" y="1885950"/>
            <a:ext cx="95250" cy="952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15000" y="2549893"/>
            <a:ext cx="95250" cy="952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81750" y="2419350"/>
            <a:ext cx="95250" cy="9525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15000" y="1885950"/>
            <a:ext cx="95250" cy="9525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10400" y="2549893"/>
            <a:ext cx="95250" cy="9525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466230" y="991402"/>
            <a:ext cx="3421880" cy="1732547"/>
            <a:chOff x="5466230" y="991402"/>
            <a:chExt cx="3421880" cy="1732547"/>
          </a:xfrm>
          <a:noFill/>
        </p:grpSpPr>
        <p:sp>
          <p:nvSpPr>
            <p:cNvPr id="5" name="Freeform 4"/>
            <p:cNvSpPr/>
            <p:nvPr/>
          </p:nvSpPr>
          <p:spPr>
            <a:xfrm>
              <a:off x="5466230" y="991402"/>
              <a:ext cx="973071" cy="1463040"/>
            </a:xfrm>
            <a:custGeom>
              <a:avLst/>
              <a:gdLst>
                <a:gd name="connsiteX0" fmla="*/ 973071 w 973071"/>
                <a:gd name="connsiteY0" fmla="*/ 1463040 h 1463040"/>
                <a:gd name="connsiteX1" fmla="*/ 915319 w 973071"/>
                <a:gd name="connsiteY1" fmla="*/ 1453415 h 1463040"/>
                <a:gd name="connsiteX2" fmla="*/ 896069 w 973071"/>
                <a:gd name="connsiteY2" fmla="*/ 1424539 h 1463040"/>
                <a:gd name="connsiteX3" fmla="*/ 838317 w 973071"/>
                <a:gd name="connsiteY3" fmla="*/ 1395663 h 1463040"/>
                <a:gd name="connsiteX4" fmla="*/ 809442 w 973071"/>
                <a:gd name="connsiteY4" fmla="*/ 1376413 h 1463040"/>
                <a:gd name="connsiteX5" fmla="*/ 770941 w 973071"/>
                <a:gd name="connsiteY5" fmla="*/ 1357162 h 1463040"/>
                <a:gd name="connsiteX6" fmla="*/ 713189 w 973071"/>
                <a:gd name="connsiteY6" fmla="*/ 1337912 h 1463040"/>
                <a:gd name="connsiteX7" fmla="*/ 684313 w 973071"/>
                <a:gd name="connsiteY7" fmla="*/ 1309036 h 1463040"/>
                <a:gd name="connsiteX8" fmla="*/ 655437 w 973071"/>
                <a:gd name="connsiteY8" fmla="*/ 1299411 h 1463040"/>
                <a:gd name="connsiteX9" fmla="*/ 597686 w 973071"/>
                <a:gd name="connsiteY9" fmla="*/ 1260910 h 1463040"/>
                <a:gd name="connsiteX10" fmla="*/ 568810 w 973071"/>
                <a:gd name="connsiteY10" fmla="*/ 1241659 h 1463040"/>
                <a:gd name="connsiteX11" fmla="*/ 549559 w 973071"/>
                <a:gd name="connsiteY11" fmla="*/ 1212783 h 1463040"/>
                <a:gd name="connsiteX12" fmla="*/ 520684 w 973071"/>
                <a:gd name="connsiteY12" fmla="*/ 1203158 h 1463040"/>
                <a:gd name="connsiteX13" fmla="*/ 482183 w 973071"/>
                <a:gd name="connsiteY13" fmla="*/ 1164657 h 1463040"/>
                <a:gd name="connsiteX14" fmla="*/ 414806 w 973071"/>
                <a:gd name="connsiteY14" fmla="*/ 1068404 h 1463040"/>
                <a:gd name="connsiteX15" fmla="*/ 385930 w 973071"/>
                <a:gd name="connsiteY15" fmla="*/ 1010653 h 1463040"/>
                <a:gd name="connsiteX16" fmla="*/ 357054 w 973071"/>
                <a:gd name="connsiteY16" fmla="*/ 991402 h 1463040"/>
                <a:gd name="connsiteX17" fmla="*/ 318553 w 973071"/>
                <a:gd name="connsiteY17" fmla="*/ 943276 h 1463040"/>
                <a:gd name="connsiteX18" fmla="*/ 308928 w 973071"/>
                <a:gd name="connsiteY18" fmla="*/ 914400 h 1463040"/>
                <a:gd name="connsiteX19" fmla="*/ 289677 w 973071"/>
                <a:gd name="connsiteY19" fmla="*/ 875899 h 1463040"/>
                <a:gd name="connsiteX20" fmla="*/ 280052 w 973071"/>
                <a:gd name="connsiteY20" fmla="*/ 847023 h 1463040"/>
                <a:gd name="connsiteX21" fmla="*/ 241551 w 973071"/>
                <a:gd name="connsiteY21" fmla="*/ 789272 h 1463040"/>
                <a:gd name="connsiteX22" fmla="*/ 222301 w 973071"/>
                <a:gd name="connsiteY22" fmla="*/ 760396 h 1463040"/>
                <a:gd name="connsiteX23" fmla="*/ 183799 w 973071"/>
                <a:gd name="connsiteY23" fmla="*/ 644893 h 1463040"/>
                <a:gd name="connsiteX24" fmla="*/ 164549 w 973071"/>
                <a:gd name="connsiteY24" fmla="*/ 587141 h 1463040"/>
                <a:gd name="connsiteX25" fmla="*/ 154924 w 973071"/>
                <a:gd name="connsiteY25" fmla="*/ 558265 h 1463040"/>
                <a:gd name="connsiteX26" fmla="*/ 135673 w 973071"/>
                <a:gd name="connsiteY26" fmla="*/ 529390 h 1463040"/>
                <a:gd name="connsiteX27" fmla="*/ 126048 w 973071"/>
                <a:gd name="connsiteY27" fmla="*/ 500514 h 1463040"/>
                <a:gd name="connsiteX28" fmla="*/ 116423 w 973071"/>
                <a:gd name="connsiteY28" fmla="*/ 462013 h 1463040"/>
                <a:gd name="connsiteX29" fmla="*/ 97172 w 973071"/>
                <a:gd name="connsiteY29" fmla="*/ 433137 h 1463040"/>
                <a:gd name="connsiteX30" fmla="*/ 68296 w 973071"/>
                <a:gd name="connsiteY30" fmla="*/ 336884 h 1463040"/>
                <a:gd name="connsiteX31" fmla="*/ 49046 w 973071"/>
                <a:gd name="connsiteY31" fmla="*/ 202131 h 1463040"/>
                <a:gd name="connsiteX32" fmla="*/ 29795 w 973071"/>
                <a:gd name="connsiteY32" fmla="*/ 0 h 1463040"/>
                <a:gd name="connsiteX33" fmla="*/ 919 w 973071"/>
                <a:gd name="connsiteY33" fmla="*/ 28876 h 1463040"/>
                <a:gd name="connsiteX34" fmla="*/ 10545 w 973071"/>
                <a:gd name="connsiteY34" fmla="*/ 57752 h 1463040"/>
                <a:gd name="connsiteX35" fmla="*/ 29795 w 973071"/>
                <a:gd name="connsiteY35" fmla="*/ 0 h 1463040"/>
                <a:gd name="connsiteX36" fmla="*/ 77922 w 973071"/>
                <a:gd name="connsiteY36" fmla="*/ 19251 h 1463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973071" h="1463040">
                  <a:moveTo>
                    <a:pt x="973071" y="1463040"/>
                  </a:moveTo>
                  <a:cubicBezTo>
                    <a:pt x="953820" y="1459832"/>
                    <a:pt x="932775" y="1462143"/>
                    <a:pt x="915319" y="1453415"/>
                  </a:cubicBezTo>
                  <a:cubicBezTo>
                    <a:pt x="904972" y="1448242"/>
                    <a:pt x="904249" y="1432719"/>
                    <a:pt x="896069" y="1424539"/>
                  </a:cubicBezTo>
                  <a:cubicBezTo>
                    <a:pt x="868488" y="1396958"/>
                    <a:pt x="869628" y="1411319"/>
                    <a:pt x="838317" y="1395663"/>
                  </a:cubicBezTo>
                  <a:cubicBezTo>
                    <a:pt x="827970" y="1390490"/>
                    <a:pt x="819486" y="1382152"/>
                    <a:pt x="809442" y="1376413"/>
                  </a:cubicBezTo>
                  <a:cubicBezTo>
                    <a:pt x="796984" y="1369294"/>
                    <a:pt x="784263" y="1362491"/>
                    <a:pt x="770941" y="1357162"/>
                  </a:cubicBezTo>
                  <a:cubicBezTo>
                    <a:pt x="752100" y="1349626"/>
                    <a:pt x="713189" y="1337912"/>
                    <a:pt x="713189" y="1337912"/>
                  </a:cubicBezTo>
                  <a:cubicBezTo>
                    <a:pt x="703564" y="1328287"/>
                    <a:pt x="695639" y="1316587"/>
                    <a:pt x="684313" y="1309036"/>
                  </a:cubicBezTo>
                  <a:cubicBezTo>
                    <a:pt x="675871" y="1303408"/>
                    <a:pt x="664306" y="1304338"/>
                    <a:pt x="655437" y="1299411"/>
                  </a:cubicBezTo>
                  <a:cubicBezTo>
                    <a:pt x="635212" y="1288175"/>
                    <a:pt x="616936" y="1273744"/>
                    <a:pt x="597686" y="1260910"/>
                  </a:cubicBezTo>
                  <a:lnTo>
                    <a:pt x="568810" y="1241659"/>
                  </a:lnTo>
                  <a:cubicBezTo>
                    <a:pt x="562393" y="1232034"/>
                    <a:pt x="558592" y="1220010"/>
                    <a:pt x="549559" y="1212783"/>
                  </a:cubicBezTo>
                  <a:cubicBezTo>
                    <a:pt x="541637" y="1206445"/>
                    <a:pt x="527858" y="1210332"/>
                    <a:pt x="520684" y="1203158"/>
                  </a:cubicBezTo>
                  <a:cubicBezTo>
                    <a:pt x="469350" y="1151824"/>
                    <a:pt x="559181" y="1190323"/>
                    <a:pt x="482183" y="1164657"/>
                  </a:cubicBezTo>
                  <a:cubicBezTo>
                    <a:pt x="469004" y="1147085"/>
                    <a:pt x="419547" y="1082626"/>
                    <a:pt x="414806" y="1068404"/>
                  </a:cubicBezTo>
                  <a:cubicBezTo>
                    <a:pt x="406977" y="1044918"/>
                    <a:pt x="404589" y="1029312"/>
                    <a:pt x="385930" y="1010653"/>
                  </a:cubicBezTo>
                  <a:cubicBezTo>
                    <a:pt x="377750" y="1002473"/>
                    <a:pt x="366679" y="997819"/>
                    <a:pt x="357054" y="991402"/>
                  </a:cubicBezTo>
                  <a:cubicBezTo>
                    <a:pt x="332861" y="918821"/>
                    <a:pt x="368310" y="1005472"/>
                    <a:pt x="318553" y="943276"/>
                  </a:cubicBezTo>
                  <a:cubicBezTo>
                    <a:pt x="312215" y="935353"/>
                    <a:pt x="312925" y="923726"/>
                    <a:pt x="308928" y="914400"/>
                  </a:cubicBezTo>
                  <a:cubicBezTo>
                    <a:pt x="303276" y="901212"/>
                    <a:pt x="295329" y="889087"/>
                    <a:pt x="289677" y="875899"/>
                  </a:cubicBezTo>
                  <a:cubicBezTo>
                    <a:pt x="285680" y="866573"/>
                    <a:pt x="284979" y="855892"/>
                    <a:pt x="280052" y="847023"/>
                  </a:cubicBezTo>
                  <a:cubicBezTo>
                    <a:pt x="268816" y="826798"/>
                    <a:pt x="254385" y="808522"/>
                    <a:pt x="241551" y="789272"/>
                  </a:cubicBezTo>
                  <a:cubicBezTo>
                    <a:pt x="235134" y="779647"/>
                    <a:pt x="225959" y="771370"/>
                    <a:pt x="222301" y="760396"/>
                  </a:cubicBezTo>
                  <a:lnTo>
                    <a:pt x="183799" y="644893"/>
                  </a:lnTo>
                  <a:lnTo>
                    <a:pt x="164549" y="587141"/>
                  </a:lnTo>
                  <a:cubicBezTo>
                    <a:pt x="161341" y="577516"/>
                    <a:pt x="160552" y="566707"/>
                    <a:pt x="154924" y="558265"/>
                  </a:cubicBezTo>
                  <a:lnTo>
                    <a:pt x="135673" y="529390"/>
                  </a:lnTo>
                  <a:cubicBezTo>
                    <a:pt x="132465" y="519765"/>
                    <a:pt x="128835" y="510270"/>
                    <a:pt x="126048" y="500514"/>
                  </a:cubicBezTo>
                  <a:cubicBezTo>
                    <a:pt x="122414" y="487794"/>
                    <a:pt x="121634" y="474172"/>
                    <a:pt x="116423" y="462013"/>
                  </a:cubicBezTo>
                  <a:cubicBezTo>
                    <a:pt x="111866" y="451380"/>
                    <a:pt x="103589" y="442762"/>
                    <a:pt x="97172" y="433137"/>
                  </a:cubicBezTo>
                  <a:cubicBezTo>
                    <a:pt x="84900" y="396319"/>
                    <a:pt x="75568" y="373242"/>
                    <a:pt x="68296" y="336884"/>
                  </a:cubicBezTo>
                  <a:cubicBezTo>
                    <a:pt x="60638" y="298596"/>
                    <a:pt x="52848" y="238883"/>
                    <a:pt x="49046" y="202131"/>
                  </a:cubicBezTo>
                  <a:cubicBezTo>
                    <a:pt x="42082" y="134808"/>
                    <a:pt x="29795" y="0"/>
                    <a:pt x="29795" y="0"/>
                  </a:cubicBezTo>
                  <a:cubicBezTo>
                    <a:pt x="20170" y="9625"/>
                    <a:pt x="5223" y="15962"/>
                    <a:pt x="919" y="28876"/>
                  </a:cubicBezTo>
                  <a:cubicBezTo>
                    <a:pt x="-2289" y="38501"/>
                    <a:pt x="3371" y="64926"/>
                    <a:pt x="10545" y="57752"/>
                  </a:cubicBezTo>
                  <a:cubicBezTo>
                    <a:pt x="24894" y="43403"/>
                    <a:pt x="29795" y="0"/>
                    <a:pt x="29795" y="0"/>
                  </a:cubicBezTo>
                  <a:cubicBezTo>
                    <a:pt x="81068" y="10254"/>
                    <a:pt x="77922" y="-6735"/>
                    <a:pt x="77922" y="19251"/>
                  </a:cubicBezTo>
                </a:path>
              </a:pathLst>
            </a:cu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6400800" y="2444817"/>
              <a:ext cx="2487310" cy="279132"/>
            </a:xfrm>
            <a:custGeom>
              <a:avLst/>
              <a:gdLst>
                <a:gd name="connsiteX0" fmla="*/ 0 w 2487310"/>
                <a:gd name="connsiteY0" fmla="*/ 0 h 279132"/>
                <a:gd name="connsiteX1" fmla="*/ 48126 w 2487310"/>
                <a:gd name="connsiteY1" fmla="*/ 19250 h 279132"/>
                <a:gd name="connsiteX2" fmla="*/ 77002 w 2487310"/>
                <a:gd name="connsiteY2" fmla="*/ 28876 h 279132"/>
                <a:gd name="connsiteX3" fmla="*/ 105878 w 2487310"/>
                <a:gd name="connsiteY3" fmla="*/ 48126 h 279132"/>
                <a:gd name="connsiteX4" fmla="*/ 134754 w 2487310"/>
                <a:gd name="connsiteY4" fmla="*/ 57751 h 279132"/>
                <a:gd name="connsiteX5" fmla="*/ 173255 w 2487310"/>
                <a:gd name="connsiteY5" fmla="*/ 77002 h 279132"/>
                <a:gd name="connsiteX6" fmla="*/ 231006 w 2487310"/>
                <a:gd name="connsiteY6" fmla="*/ 86627 h 279132"/>
                <a:gd name="connsiteX7" fmla="*/ 259882 w 2487310"/>
                <a:gd name="connsiteY7" fmla="*/ 96252 h 279132"/>
                <a:gd name="connsiteX8" fmla="*/ 375385 w 2487310"/>
                <a:gd name="connsiteY8" fmla="*/ 115503 h 279132"/>
                <a:gd name="connsiteX9" fmla="*/ 462013 w 2487310"/>
                <a:gd name="connsiteY9" fmla="*/ 134754 h 279132"/>
                <a:gd name="connsiteX10" fmla="*/ 519764 w 2487310"/>
                <a:gd name="connsiteY10" fmla="*/ 154004 h 279132"/>
                <a:gd name="connsiteX11" fmla="*/ 760396 w 2487310"/>
                <a:gd name="connsiteY11" fmla="*/ 173255 h 279132"/>
                <a:gd name="connsiteX12" fmla="*/ 952901 w 2487310"/>
                <a:gd name="connsiteY12" fmla="*/ 192505 h 279132"/>
                <a:gd name="connsiteX13" fmla="*/ 1145406 w 2487310"/>
                <a:gd name="connsiteY13" fmla="*/ 202130 h 279132"/>
                <a:gd name="connsiteX14" fmla="*/ 1299411 w 2487310"/>
                <a:gd name="connsiteY14" fmla="*/ 221381 h 279132"/>
                <a:gd name="connsiteX15" fmla="*/ 1578543 w 2487310"/>
                <a:gd name="connsiteY15" fmla="*/ 231006 h 279132"/>
                <a:gd name="connsiteX16" fmla="*/ 2079057 w 2487310"/>
                <a:gd name="connsiteY16" fmla="*/ 240631 h 279132"/>
                <a:gd name="connsiteX17" fmla="*/ 2252312 w 2487310"/>
                <a:gd name="connsiteY17" fmla="*/ 231006 h 279132"/>
                <a:gd name="connsiteX18" fmla="*/ 2483318 w 2487310"/>
                <a:gd name="connsiteY18" fmla="*/ 221381 h 279132"/>
                <a:gd name="connsiteX19" fmla="*/ 2425566 w 2487310"/>
                <a:gd name="connsiteY19" fmla="*/ 202130 h 279132"/>
                <a:gd name="connsiteX20" fmla="*/ 2396691 w 2487310"/>
                <a:gd name="connsiteY20" fmla="*/ 182880 h 279132"/>
                <a:gd name="connsiteX21" fmla="*/ 2454442 w 2487310"/>
                <a:gd name="connsiteY21" fmla="*/ 202130 h 279132"/>
                <a:gd name="connsiteX22" fmla="*/ 2464067 w 2487310"/>
                <a:gd name="connsiteY22" fmla="*/ 231006 h 279132"/>
                <a:gd name="connsiteX23" fmla="*/ 2396691 w 2487310"/>
                <a:gd name="connsiteY23" fmla="*/ 259882 h 279132"/>
                <a:gd name="connsiteX24" fmla="*/ 2377440 w 2487310"/>
                <a:gd name="connsiteY24" fmla="*/ 279132 h 27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87310" h="279132">
                  <a:moveTo>
                    <a:pt x="0" y="0"/>
                  </a:moveTo>
                  <a:cubicBezTo>
                    <a:pt x="16042" y="6417"/>
                    <a:pt x="31948" y="13183"/>
                    <a:pt x="48126" y="19250"/>
                  </a:cubicBezTo>
                  <a:cubicBezTo>
                    <a:pt x="57626" y="22813"/>
                    <a:pt x="67927" y="24339"/>
                    <a:pt x="77002" y="28876"/>
                  </a:cubicBezTo>
                  <a:cubicBezTo>
                    <a:pt x="87349" y="34049"/>
                    <a:pt x="95531" y="42953"/>
                    <a:pt x="105878" y="48126"/>
                  </a:cubicBezTo>
                  <a:cubicBezTo>
                    <a:pt x="114953" y="52663"/>
                    <a:pt x="125428" y="53754"/>
                    <a:pt x="134754" y="57751"/>
                  </a:cubicBezTo>
                  <a:cubicBezTo>
                    <a:pt x="147942" y="63403"/>
                    <a:pt x="159512" y="72879"/>
                    <a:pt x="173255" y="77002"/>
                  </a:cubicBezTo>
                  <a:cubicBezTo>
                    <a:pt x="191948" y="82610"/>
                    <a:pt x="211955" y="82394"/>
                    <a:pt x="231006" y="86627"/>
                  </a:cubicBezTo>
                  <a:cubicBezTo>
                    <a:pt x="240910" y="88828"/>
                    <a:pt x="249933" y="94262"/>
                    <a:pt x="259882" y="96252"/>
                  </a:cubicBezTo>
                  <a:cubicBezTo>
                    <a:pt x="298156" y="103907"/>
                    <a:pt x="337111" y="107848"/>
                    <a:pt x="375385" y="115503"/>
                  </a:cubicBezTo>
                  <a:cubicBezTo>
                    <a:pt x="402877" y="121001"/>
                    <a:pt x="434815" y="126595"/>
                    <a:pt x="462013" y="134754"/>
                  </a:cubicBezTo>
                  <a:cubicBezTo>
                    <a:pt x="481449" y="140585"/>
                    <a:pt x="499676" y="151134"/>
                    <a:pt x="519764" y="154004"/>
                  </a:cubicBezTo>
                  <a:cubicBezTo>
                    <a:pt x="644400" y="171809"/>
                    <a:pt x="564489" y="162370"/>
                    <a:pt x="760396" y="173255"/>
                  </a:cubicBezTo>
                  <a:cubicBezTo>
                    <a:pt x="840555" y="199974"/>
                    <a:pt x="782111" y="183273"/>
                    <a:pt x="952901" y="192505"/>
                  </a:cubicBezTo>
                  <a:lnTo>
                    <a:pt x="1145406" y="202130"/>
                  </a:lnTo>
                  <a:cubicBezTo>
                    <a:pt x="1213823" y="219236"/>
                    <a:pt x="1192818" y="216182"/>
                    <a:pt x="1299411" y="221381"/>
                  </a:cubicBezTo>
                  <a:cubicBezTo>
                    <a:pt x="1392400" y="225917"/>
                    <a:pt x="1485472" y="228708"/>
                    <a:pt x="1578543" y="231006"/>
                  </a:cubicBezTo>
                  <a:lnTo>
                    <a:pt x="2079057" y="240631"/>
                  </a:lnTo>
                  <a:lnTo>
                    <a:pt x="2252312" y="231006"/>
                  </a:lnTo>
                  <a:cubicBezTo>
                    <a:pt x="2329294" y="227340"/>
                    <a:pt x="2407298" y="234051"/>
                    <a:pt x="2483318" y="221381"/>
                  </a:cubicBezTo>
                  <a:cubicBezTo>
                    <a:pt x="2503334" y="218045"/>
                    <a:pt x="2442450" y="213386"/>
                    <a:pt x="2425566" y="202130"/>
                  </a:cubicBezTo>
                  <a:cubicBezTo>
                    <a:pt x="2415941" y="195713"/>
                    <a:pt x="2385123" y="182880"/>
                    <a:pt x="2396691" y="182880"/>
                  </a:cubicBezTo>
                  <a:cubicBezTo>
                    <a:pt x="2416983" y="182880"/>
                    <a:pt x="2454442" y="202130"/>
                    <a:pt x="2454442" y="202130"/>
                  </a:cubicBezTo>
                  <a:cubicBezTo>
                    <a:pt x="2457650" y="211755"/>
                    <a:pt x="2469287" y="222306"/>
                    <a:pt x="2464067" y="231006"/>
                  </a:cubicBezTo>
                  <a:cubicBezTo>
                    <a:pt x="2453505" y="248609"/>
                    <a:pt x="2413007" y="250093"/>
                    <a:pt x="2396691" y="259882"/>
                  </a:cubicBezTo>
                  <a:cubicBezTo>
                    <a:pt x="2388909" y="264551"/>
                    <a:pt x="2383857" y="272715"/>
                    <a:pt x="2377440" y="279132"/>
                  </a:cubicBezTo>
                </a:path>
              </a:pathLst>
            </a:custGeom>
            <a:grp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flipH="1">
            <a:off x="3942065" y="990600"/>
            <a:ext cx="3421880" cy="1732547"/>
            <a:chOff x="5466230" y="991402"/>
            <a:chExt cx="3421880" cy="1732547"/>
          </a:xfrm>
          <a:noFill/>
        </p:grpSpPr>
        <p:sp>
          <p:nvSpPr>
            <p:cNvPr id="15" name="Freeform 14"/>
            <p:cNvSpPr/>
            <p:nvPr/>
          </p:nvSpPr>
          <p:spPr>
            <a:xfrm>
              <a:off x="5466230" y="991402"/>
              <a:ext cx="973071" cy="1463040"/>
            </a:xfrm>
            <a:custGeom>
              <a:avLst/>
              <a:gdLst>
                <a:gd name="connsiteX0" fmla="*/ 973071 w 973071"/>
                <a:gd name="connsiteY0" fmla="*/ 1463040 h 1463040"/>
                <a:gd name="connsiteX1" fmla="*/ 915319 w 973071"/>
                <a:gd name="connsiteY1" fmla="*/ 1453415 h 1463040"/>
                <a:gd name="connsiteX2" fmla="*/ 896069 w 973071"/>
                <a:gd name="connsiteY2" fmla="*/ 1424539 h 1463040"/>
                <a:gd name="connsiteX3" fmla="*/ 838317 w 973071"/>
                <a:gd name="connsiteY3" fmla="*/ 1395663 h 1463040"/>
                <a:gd name="connsiteX4" fmla="*/ 809442 w 973071"/>
                <a:gd name="connsiteY4" fmla="*/ 1376413 h 1463040"/>
                <a:gd name="connsiteX5" fmla="*/ 770941 w 973071"/>
                <a:gd name="connsiteY5" fmla="*/ 1357162 h 1463040"/>
                <a:gd name="connsiteX6" fmla="*/ 713189 w 973071"/>
                <a:gd name="connsiteY6" fmla="*/ 1337912 h 1463040"/>
                <a:gd name="connsiteX7" fmla="*/ 684313 w 973071"/>
                <a:gd name="connsiteY7" fmla="*/ 1309036 h 1463040"/>
                <a:gd name="connsiteX8" fmla="*/ 655437 w 973071"/>
                <a:gd name="connsiteY8" fmla="*/ 1299411 h 1463040"/>
                <a:gd name="connsiteX9" fmla="*/ 597686 w 973071"/>
                <a:gd name="connsiteY9" fmla="*/ 1260910 h 1463040"/>
                <a:gd name="connsiteX10" fmla="*/ 568810 w 973071"/>
                <a:gd name="connsiteY10" fmla="*/ 1241659 h 1463040"/>
                <a:gd name="connsiteX11" fmla="*/ 549559 w 973071"/>
                <a:gd name="connsiteY11" fmla="*/ 1212783 h 1463040"/>
                <a:gd name="connsiteX12" fmla="*/ 520684 w 973071"/>
                <a:gd name="connsiteY12" fmla="*/ 1203158 h 1463040"/>
                <a:gd name="connsiteX13" fmla="*/ 482183 w 973071"/>
                <a:gd name="connsiteY13" fmla="*/ 1164657 h 1463040"/>
                <a:gd name="connsiteX14" fmla="*/ 414806 w 973071"/>
                <a:gd name="connsiteY14" fmla="*/ 1068404 h 1463040"/>
                <a:gd name="connsiteX15" fmla="*/ 385930 w 973071"/>
                <a:gd name="connsiteY15" fmla="*/ 1010653 h 1463040"/>
                <a:gd name="connsiteX16" fmla="*/ 357054 w 973071"/>
                <a:gd name="connsiteY16" fmla="*/ 991402 h 1463040"/>
                <a:gd name="connsiteX17" fmla="*/ 318553 w 973071"/>
                <a:gd name="connsiteY17" fmla="*/ 943276 h 1463040"/>
                <a:gd name="connsiteX18" fmla="*/ 308928 w 973071"/>
                <a:gd name="connsiteY18" fmla="*/ 914400 h 1463040"/>
                <a:gd name="connsiteX19" fmla="*/ 289677 w 973071"/>
                <a:gd name="connsiteY19" fmla="*/ 875899 h 1463040"/>
                <a:gd name="connsiteX20" fmla="*/ 280052 w 973071"/>
                <a:gd name="connsiteY20" fmla="*/ 847023 h 1463040"/>
                <a:gd name="connsiteX21" fmla="*/ 241551 w 973071"/>
                <a:gd name="connsiteY21" fmla="*/ 789272 h 1463040"/>
                <a:gd name="connsiteX22" fmla="*/ 222301 w 973071"/>
                <a:gd name="connsiteY22" fmla="*/ 760396 h 1463040"/>
                <a:gd name="connsiteX23" fmla="*/ 183799 w 973071"/>
                <a:gd name="connsiteY23" fmla="*/ 644893 h 1463040"/>
                <a:gd name="connsiteX24" fmla="*/ 164549 w 973071"/>
                <a:gd name="connsiteY24" fmla="*/ 587141 h 1463040"/>
                <a:gd name="connsiteX25" fmla="*/ 154924 w 973071"/>
                <a:gd name="connsiteY25" fmla="*/ 558265 h 1463040"/>
                <a:gd name="connsiteX26" fmla="*/ 135673 w 973071"/>
                <a:gd name="connsiteY26" fmla="*/ 529390 h 1463040"/>
                <a:gd name="connsiteX27" fmla="*/ 126048 w 973071"/>
                <a:gd name="connsiteY27" fmla="*/ 500514 h 1463040"/>
                <a:gd name="connsiteX28" fmla="*/ 116423 w 973071"/>
                <a:gd name="connsiteY28" fmla="*/ 462013 h 1463040"/>
                <a:gd name="connsiteX29" fmla="*/ 97172 w 973071"/>
                <a:gd name="connsiteY29" fmla="*/ 433137 h 1463040"/>
                <a:gd name="connsiteX30" fmla="*/ 68296 w 973071"/>
                <a:gd name="connsiteY30" fmla="*/ 336884 h 1463040"/>
                <a:gd name="connsiteX31" fmla="*/ 49046 w 973071"/>
                <a:gd name="connsiteY31" fmla="*/ 202131 h 1463040"/>
                <a:gd name="connsiteX32" fmla="*/ 29795 w 973071"/>
                <a:gd name="connsiteY32" fmla="*/ 0 h 1463040"/>
                <a:gd name="connsiteX33" fmla="*/ 919 w 973071"/>
                <a:gd name="connsiteY33" fmla="*/ 28876 h 1463040"/>
                <a:gd name="connsiteX34" fmla="*/ 10545 w 973071"/>
                <a:gd name="connsiteY34" fmla="*/ 57752 h 1463040"/>
                <a:gd name="connsiteX35" fmla="*/ 29795 w 973071"/>
                <a:gd name="connsiteY35" fmla="*/ 0 h 1463040"/>
                <a:gd name="connsiteX36" fmla="*/ 77922 w 973071"/>
                <a:gd name="connsiteY36" fmla="*/ 19251 h 1463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973071" h="1463040">
                  <a:moveTo>
                    <a:pt x="973071" y="1463040"/>
                  </a:moveTo>
                  <a:cubicBezTo>
                    <a:pt x="953820" y="1459832"/>
                    <a:pt x="932775" y="1462143"/>
                    <a:pt x="915319" y="1453415"/>
                  </a:cubicBezTo>
                  <a:cubicBezTo>
                    <a:pt x="904972" y="1448242"/>
                    <a:pt x="904249" y="1432719"/>
                    <a:pt x="896069" y="1424539"/>
                  </a:cubicBezTo>
                  <a:cubicBezTo>
                    <a:pt x="868488" y="1396958"/>
                    <a:pt x="869628" y="1411319"/>
                    <a:pt x="838317" y="1395663"/>
                  </a:cubicBezTo>
                  <a:cubicBezTo>
                    <a:pt x="827970" y="1390490"/>
                    <a:pt x="819486" y="1382152"/>
                    <a:pt x="809442" y="1376413"/>
                  </a:cubicBezTo>
                  <a:cubicBezTo>
                    <a:pt x="796984" y="1369294"/>
                    <a:pt x="784263" y="1362491"/>
                    <a:pt x="770941" y="1357162"/>
                  </a:cubicBezTo>
                  <a:cubicBezTo>
                    <a:pt x="752100" y="1349626"/>
                    <a:pt x="713189" y="1337912"/>
                    <a:pt x="713189" y="1337912"/>
                  </a:cubicBezTo>
                  <a:cubicBezTo>
                    <a:pt x="703564" y="1328287"/>
                    <a:pt x="695639" y="1316587"/>
                    <a:pt x="684313" y="1309036"/>
                  </a:cubicBezTo>
                  <a:cubicBezTo>
                    <a:pt x="675871" y="1303408"/>
                    <a:pt x="664306" y="1304338"/>
                    <a:pt x="655437" y="1299411"/>
                  </a:cubicBezTo>
                  <a:cubicBezTo>
                    <a:pt x="635212" y="1288175"/>
                    <a:pt x="616936" y="1273744"/>
                    <a:pt x="597686" y="1260910"/>
                  </a:cubicBezTo>
                  <a:lnTo>
                    <a:pt x="568810" y="1241659"/>
                  </a:lnTo>
                  <a:cubicBezTo>
                    <a:pt x="562393" y="1232034"/>
                    <a:pt x="558592" y="1220010"/>
                    <a:pt x="549559" y="1212783"/>
                  </a:cubicBezTo>
                  <a:cubicBezTo>
                    <a:pt x="541637" y="1206445"/>
                    <a:pt x="527858" y="1210332"/>
                    <a:pt x="520684" y="1203158"/>
                  </a:cubicBezTo>
                  <a:cubicBezTo>
                    <a:pt x="469350" y="1151824"/>
                    <a:pt x="559181" y="1190323"/>
                    <a:pt x="482183" y="1164657"/>
                  </a:cubicBezTo>
                  <a:cubicBezTo>
                    <a:pt x="469004" y="1147085"/>
                    <a:pt x="419547" y="1082626"/>
                    <a:pt x="414806" y="1068404"/>
                  </a:cubicBezTo>
                  <a:cubicBezTo>
                    <a:pt x="406977" y="1044918"/>
                    <a:pt x="404589" y="1029312"/>
                    <a:pt x="385930" y="1010653"/>
                  </a:cubicBezTo>
                  <a:cubicBezTo>
                    <a:pt x="377750" y="1002473"/>
                    <a:pt x="366679" y="997819"/>
                    <a:pt x="357054" y="991402"/>
                  </a:cubicBezTo>
                  <a:cubicBezTo>
                    <a:pt x="332861" y="918821"/>
                    <a:pt x="368310" y="1005472"/>
                    <a:pt x="318553" y="943276"/>
                  </a:cubicBezTo>
                  <a:cubicBezTo>
                    <a:pt x="312215" y="935353"/>
                    <a:pt x="312925" y="923726"/>
                    <a:pt x="308928" y="914400"/>
                  </a:cubicBezTo>
                  <a:cubicBezTo>
                    <a:pt x="303276" y="901212"/>
                    <a:pt x="295329" y="889087"/>
                    <a:pt x="289677" y="875899"/>
                  </a:cubicBezTo>
                  <a:cubicBezTo>
                    <a:pt x="285680" y="866573"/>
                    <a:pt x="284979" y="855892"/>
                    <a:pt x="280052" y="847023"/>
                  </a:cubicBezTo>
                  <a:cubicBezTo>
                    <a:pt x="268816" y="826798"/>
                    <a:pt x="254385" y="808522"/>
                    <a:pt x="241551" y="789272"/>
                  </a:cubicBezTo>
                  <a:cubicBezTo>
                    <a:pt x="235134" y="779647"/>
                    <a:pt x="225959" y="771370"/>
                    <a:pt x="222301" y="760396"/>
                  </a:cubicBezTo>
                  <a:lnTo>
                    <a:pt x="183799" y="644893"/>
                  </a:lnTo>
                  <a:lnTo>
                    <a:pt x="164549" y="587141"/>
                  </a:lnTo>
                  <a:cubicBezTo>
                    <a:pt x="161341" y="577516"/>
                    <a:pt x="160552" y="566707"/>
                    <a:pt x="154924" y="558265"/>
                  </a:cubicBezTo>
                  <a:lnTo>
                    <a:pt x="135673" y="529390"/>
                  </a:lnTo>
                  <a:cubicBezTo>
                    <a:pt x="132465" y="519765"/>
                    <a:pt x="128835" y="510270"/>
                    <a:pt x="126048" y="500514"/>
                  </a:cubicBezTo>
                  <a:cubicBezTo>
                    <a:pt x="122414" y="487794"/>
                    <a:pt x="121634" y="474172"/>
                    <a:pt x="116423" y="462013"/>
                  </a:cubicBezTo>
                  <a:cubicBezTo>
                    <a:pt x="111866" y="451380"/>
                    <a:pt x="103589" y="442762"/>
                    <a:pt x="97172" y="433137"/>
                  </a:cubicBezTo>
                  <a:cubicBezTo>
                    <a:pt x="84900" y="396319"/>
                    <a:pt x="75568" y="373242"/>
                    <a:pt x="68296" y="336884"/>
                  </a:cubicBezTo>
                  <a:cubicBezTo>
                    <a:pt x="60638" y="298596"/>
                    <a:pt x="52848" y="238883"/>
                    <a:pt x="49046" y="202131"/>
                  </a:cubicBezTo>
                  <a:cubicBezTo>
                    <a:pt x="42082" y="134808"/>
                    <a:pt x="29795" y="0"/>
                    <a:pt x="29795" y="0"/>
                  </a:cubicBezTo>
                  <a:cubicBezTo>
                    <a:pt x="20170" y="9625"/>
                    <a:pt x="5223" y="15962"/>
                    <a:pt x="919" y="28876"/>
                  </a:cubicBezTo>
                  <a:cubicBezTo>
                    <a:pt x="-2289" y="38501"/>
                    <a:pt x="3371" y="64926"/>
                    <a:pt x="10545" y="57752"/>
                  </a:cubicBezTo>
                  <a:cubicBezTo>
                    <a:pt x="24894" y="43403"/>
                    <a:pt x="29795" y="0"/>
                    <a:pt x="29795" y="0"/>
                  </a:cubicBezTo>
                  <a:cubicBezTo>
                    <a:pt x="81068" y="10254"/>
                    <a:pt x="77922" y="-6735"/>
                    <a:pt x="77922" y="19251"/>
                  </a:cubicBezTo>
                </a:path>
              </a:pathLst>
            </a:custGeom>
            <a:grp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6400800" y="2444817"/>
              <a:ext cx="2487310" cy="279132"/>
            </a:xfrm>
            <a:custGeom>
              <a:avLst/>
              <a:gdLst>
                <a:gd name="connsiteX0" fmla="*/ 0 w 2487310"/>
                <a:gd name="connsiteY0" fmla="*/ 0 h 279132"/>
                <a:gd name="connsiteX1" fmla="*/ 48126 w 2487310"/>
                <a:gd name="connsiteY1" fmla="*/ 19250 h 279132"/>
                <a:gd name="connsiteX2" fmla="*/ 77002 w 2487310"/>
                <a:gd name="connsiteY2" fmla="*/ 28876 h 279132"/>
                <a:gd name="connsiteX3" fmla="*/ 105878 w 2487310"/>
                <a:gd name="connsiteY3" fmla="*/ 48126 h 279132"/>
                <a:gd name="connsiteX4" fmla="*/ 134754 w 2487310"/>
                <a:gd name="connsiteY4" fmla="*/ 57751 h 279132"/>
                <a:gd name="connsiteX5" fmla="*/ 173255 w 2487310"/>
                <a:gd name="connsiteY5" fmla="*/ 77002 h 279132"/>
                <a:gd name="connsiteX6" fmla="*/ 231006 w 2487310"/>
                <a:gd name="connsiteY6" fmla="*/ 86627 h 279132"/>
                <a:gd name="connsiteX7" fmla="*/ 259882 w 2487310"/>
                <a:gd name="connsiteY7" fmla="*/ 96252 h 279132"/>
                <a:gd name="connsiteX8" fmla="*/ 375385 w 2487310"/>
                <a:gd name="connsiteY8" fmla="*/ 115503 h 279132"/>
                <a:gd name="connsiteX9" fmla="*/ 462013 w 2487310"/>
                <a:gd name="connsiteY9" fmla="*/ 134754 h 279132"/>
                <a:gd name="connsiteX10" fmla="*/ 519764 w 2487310"/>
                <a:gd name="connsiteY10" fmla="*/ 154004 h 279132"/>
                <a:gd name="connsiteX11" fmla="*/ 760396 w 2487310"/>
                <a:gd name="connsiteY11" fmla="*/ 173255 h 279132"/>
                <a:gd name="connsiteX12" fmla="*/ 952901 w 2487310"/>
                <a:gd name="connsiteY12" fmla="*/ 192505 h 279132"/>
                <a:gd name="connsiteX13" fmla="*/ 1145406 w 2487310"/>
                <a:gd name="connsiteY13" fmla="*/ 202130 h 279132"/>
                <a:gd name="connsiteX14" fmla="*/ 1299411 w 2487310"/>
                <a:gd name="connsiteY14" fmla="*/ 221381 h 279132"/>
                <a:gd name="connsiteX15" fmla="*/ 1578543 w 2487310"/>
                <a:gd name="connsiteY15" fmla="*/ 231006 h 279132"/>
                <a:gd name="connsiteX16" fmla="*/ 2079057 w 2487310"/>
                <a:gd name="connsiteY16" fmla="*/ 240631 h 279132"/>
                <a:gd name="connsiteX17" fmla="*/ 2252312 w 2487310"/>
                <a:gd name="connsiteY17" fmla="*/ 231006 h 279132"/>
                <a:gd name="connsiteX18" fmla="*/ 2483318 w 2487310"/>
                <a:gd name="connsiteY18" fmla="*/ 221381 h 279132"/>
                <a:gd name="connsiteX19" fmla="*/ 2425566 w 2487310"/>
                <a:gd name="connsiteY19" fmla="*/ 202130 h 279132"/>
                <a:gd name="connsiteX20" fmla="*/ 2396691 w 2487310"/>
                <a:gd name="connsiteY20" fmla="*/ 182880 h 279132"/>
                <a:gd name="connsiteX21" fmla="*/ 2454442 w 2487310"/>
                <a:gd name="connsiteY21" fmla="*/ 202130 h 279132"/>
                <a:gd name="connsiteX22" fmla="*/ 2464067 w 2487310"/>
                <a:gd name="connsiteY22" fmla="*/ 231006 h 279132"/>
                <a:gd name="connsiteX23" fmla="*/ 2396691 w 2487310"/>
                <a:gd name="connsiteY23" fmla="*/ 259882 h 279132"/>
                <a:gd name="connsiteX24" fmla="*/ 2377440 w 2487310"/>
                <a:gd name="connsiteY24" fmla="*/ 279132 h 27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487310" h="279132">
                  <a:moveTo>
                    <a:pt x="0" y="0"/>
                  </a:moveTo>
                  <a:cubicBezTo>
                    <a:pt x="16042" y="6417"/>
                    <a:pt x="31948" y="13183"/>
                    <a:pt x="48126" y="19250"/>
                  </a:cubicBezTo>
                  <a:cubicBezTo>
                    <a:pt x="57626" y="22813"/>
                    <a:pt x="67927" y="24339"/>
                    <a:pt x="77002" y="28876"/>
                  </a:cubicBezTo>
                  <a:cubicBezTo>
                    <a:pt x="87349" y="34049"/>
                    <a:pt x="95531" y="42953"/>
                    <a:pt x="105878" y="48126"/>
                  </a:cubicBezTo>
                  <a:cubicBezTo>
                    <a:pt x="114953" y="52663"/>
                    <a:pt x="125428" y="53754"/>
                    <a:pt x="134754" y="57751"/>
                  </a:cubicBezTo>
                  <a:cubicBezTo>
                    <a:pt x="147942" y="63403"/>
                    <a:pt x="159512" y="72879"/>
                    <a:pt x="173255" y="77002"/>
                  </a:cubicBezTo>
                  <a:cubicBezTo>
                    <a:pt x="191948" y="82610"/>
                    <a:pt x="211955" y="82394"/>
                    <a:pt x="231006" y="86627"/>
                  </a:cubicBezTo>
                  <a:cubicBezTo>
                    <a:pt x="240910" y="88828"/>
                    <a:pt x="249933" y="94262"/>
                    <a:pt x="259882" y="96252"/>
                  </a:cubicBezTo>
                  <a:cubicBezTo>
                    <a:pt x="298156" y="103907"/>
                    <a:pt x="337111" y="107848"/>
                    <a:pt x="375385" y="115503"/>
                  </a:cubicBezTo>
                  <a:cubicBezTo>
                    <a:pt x="402877" y="121001"/>
                    <a:pt x="434815" y="126595"/>
                    <a:pt x="462013" y="134754"/>
                  </a:cubicBezTo>
                  <a:cubicBezTo>
                    <a:pt x="481449" y="140585"/>
                    <a:pt x="499676" y="151134"/>
                    <a:pt x="519764" y="154004"/>
                  </a:cubicBezTo>
                  <a:cubicBezTo>
                    <a:pt x="644400" y="171809"/>
                    <a:pt x="564489" y="162370"/>
                    <a:pt x="760396" y="173255"/>
                  </a:cubicBezTo>
                  <a:cubicBezTo>
                    <a:pt x="840555" y="199974"/>
                    <a:pt x="782111" y="183273"/>
                    <a:pt x="952901" y="192505"/>
                  </a:cubicBezTo>
                  <a:lnTo>
                    <a:pt x="1145406" y="202130"/>
                  </a:lnTo>
                  <a:cubicBezTo>
                    <a:pt x="1213823" y="219236"/>
                    <a:pt x="1192818" y="216182"/>
                    <a:pt x="1299411" y="221381"/>
                  </a:cubicBezTo>
                  <a:cubicBezTo>
                    <a:pt x="1392400" y="225917"/>
                    <a:pt x="1485472" y="228708"/>
                    <a:pt x="1578543" y="231006"/>
                  </a:cubicBezTo>
                  <a:lnTo>
                    <a:pt x="2079057" y="240631"/>
                  </a:lnTo>
                  <a:lnTo>
                    <a:pt x="2252312" y="231006"/>
                  </a:lnTo>
                  <a:cubicBezTo>
                    <a:pt x="2329294" y="227340"/>
                    <a:pt x="2407298" y="234051"/>
                    <a:pt x="2483318" y="221381"/>
                  </a:cubicBezTo>
                  <a:cubicBezTo>
                    <a:pt x="2503334" y="218045"/>
                    <a:pt x="2442450" y="213386"/>
                    <a:pt x="2425566" y="202130"/>
                  </a:cubicBezTo>
                  <a:cubicBezTo>
                    <a:pt x="2415941" y="195713"/>
                    <a:pt x="2385123" y="182880"/>
                    <a:pt x="2396691" y="182880"/>
                  </a:cubicBezTo>
                  <a:cubicBezTo>
                    <a:pt x="2416983" y="182880"/>
                    <a:pt x="2454442" y="202130"/>
                    <a:pt x="2454442" y="202130"/>
                  </a:cubicBezTo>
                  <a:cubicBezTo>
                    <a:pt x="2457650" y="211755"/>
                    <a:pt x="2469287" y="222306"/>
                    <a:pt x="2464067" y="231006"/>
                  </a:cubicBezTo>
                  <a:cubicBezTo>
                    <a:pt x="2453505" y="248609"/>
                    <a:pt x="2413007" y="250093"/>
                    <a:pt x="2396691" y="259882"/>
                  </a:cubicBezTo>
                  <a:cubicBezTo>
                    <a:pt x="2388909" y="264551"/>
                    <a:pt x="2383857" y="272715"/>
                    <a:pt x="2377440" y="279132"/>
                  </a:cubicBezTo>
                </a:path>
              </a:pathLst>
            </a:custGeom>
            <a:grp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762000"/>
            <a:ext cx="7175926" cy="4695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609600"/>
            <a:ext cx="8229600" cy="45720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dirty="0" smtClean="0"/>
              <a:t>Write an exponential function for the graph that includes (1, 6) and (0, 2)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276600"/>
            <a:ext cx="8534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3200" dirty="0" smtClean="0"/>
              <a:t>Write an exponential function for the graph that includes (2, 4) and (3, 16)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05443"/>
              </p:ext>
            </p:extLst>
          </p:nvPr>
        </p:nvGraphicFramePr>
        <p:xfrm>
          <a:off x="3070225" y="33338"/>
          <a:ext cx="1512888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2" name="Equation" r:id="rId3" imgW="495000" imgH="228600" progId="Equation.DSMT4">
                  <p:embed/>
                </p:oleObj>
              </mc:Choice>
              <mc:Fallback>
                <p:oleObj name="Equation" r:id="rId3" imgW="495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0225" y="33338"/>
                        <a:ext cx="1512888" cy="700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834957"/>
              </p:ext>
            </p:extLst>
          </p:nvPr>
        </p:nvGraphicFramePr>
        <p:xfrm>
          <a:off x="914400" y="1524000"/>
          <a:ext cx="1396604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3" name="Equation" r:id="rId5" imgW="457200" imgH="203040" progId="Equation.DSMT4">
                  <p:embed/>
                </p:oleObj>
              </mc:Choice>
              <mc:Fallback>
                <p:oleObj name="Equation" r:id="rId5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1524000"/>
                        <a:ext cx="1396604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079592"/>
              </p:ext>
            </p:extLst>
          </p:nvPr>
        </p:nvGraphicFramePr>
        <p:xfrm>
          <a:off x="3024188" y="1524000"/>
          <a:ext cx="1474787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" name="Equation" r:id="rId7" imgW="482400" imgH="203040" progId="Equation.DSMT4">
                  <p:embed/>
                </p:oleObj>
              </mc:Choice>
              <mc:Fallback>
                <p:oleObj name="Equation" r:id="rId7" imgW="482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24188" y="1524000"/>
                        <a:ext cx="1474787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990445"/>
              </p:ext>
            </p:extLst>
          </p:nvPr>
        </p:nvGraphicFramePr>
        <p:xfrm>
          <a:off x="3024188" y="2287141"/>
          <a:ext cx="10874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5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24188" y="2287141"/>
                        <a:ext cx="1087437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777534"/>
              </p:ext>
            </p:extLst>
          </p:nvPr>
        </p:nvGraphicFramePr>
        <p:xfrm>
          <a:off x="914400" y="2099510"/>
          <a:ext cx="1396604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6" name="Equation" r:id="rId11" imgW="457200" imgH="203040" progId="Equation.DSMT4">
                  <p:embed/>
                </p:oleObj>
              </mc:Choice>
              <mc:Fallback>
                <p:oleObj name="Equation" r:id="rId11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14400" y="2099510"/>
                        <a:ext cx="1396604" cy="620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28698"/>
              </p:ext>
            </p:extLst>
          </p:nvPr>
        </p:nvGraphicFramePr>
        <p:xfrm>
          <a:off x="914400" y="2732088"/>
          <a:ext cx="104775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7" name="Equation" r:id="rId13" imgW="342720" imgH="177480" progId="Equation.DSMT4">
                  <p:embed/>
                </p:oleObj>
              </mc:Choice>
              <mc:Fallback>
                <p:oleObj name="Equation" r:id="rId13" imgW="342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14400" y="2732088"/>
                        <a:ext cx="1047750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563763"/>
              </p:ext>
            </p:extLst>
          </p:nvPr>
        </p:nvGraphicFramePr>
        <p:xfrm>
          <a:off x="5817394" y="1846356"/>
          <a:ext cx="1862137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8" name="Equation" r:id="rId15" imgW="609480" imgH="228600" progId="Equation.DSMT4">
                  <p:embed/>
                </p:oleObj>
              </mc:Choice>
              <mc:Fallback>
                <p:oleObj name="Equation" r:id="rId15" imgW="609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817394" y="1846356"/>
                        <a:ext cx="1862137" cy="700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101825"/>
              </p:ext>
            </p:extLst>
          </p:nvPr>
        </p:nvGraphicFramePr>
        <p:xfrm>
          <a:off x="913111" y="4179640"/>
          <a:ext cx="14747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9" name="Equation" r:id="rId17" imgW="482400" imgH="203040" progId="Equation.DSMT4">
                  <p:embed/>
                </p:oleObj>
              </mc:Choice>
              <mc:Fallback>
                <p:oleObj name="Equation" r:id="rId17" imgW="482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13111" y="4179640"/>
                        <a:ext cx="1474787" cy="620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330425"/>
              </p:ext>
            </p:extLst>
          </p:nvPr>
        </p:nvGraphicFramePr>
        <p:xfrm>
          <a:off x="5896768" y="4234558"/>
          <a:ext cx="1630362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0" name="Equation" r:id="rId19" imgW="533160" imgH="203040" progId="Equation.DSMT4">
                  <p:embed/>
                </p:oleObj>
              </mc:Choice>
              <mc:Fallback>
                <p:oleObj name="Equation" r:id="rId19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896768" y="4234558"/>
                        <a:ext cx="1630362" cy="620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240962"/>
              </p:ext>
            </p:extLst>
          </p:nvPr>
        </p:nvGraphicFramePr>
        <p:xfrm>
          <a:off x="5759714" y="4876800"/>
          <a:ext cx="2403475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1" name="Equation" r:id="rId21" imgW="787320" imgH="431640" progId="Equation.DSMT4">
                  <p:embed/>
                </p:oleObj>
              </mc:Choice>
              <mc:Fallback>
                <p:oleObj name="Equation" r:id="rId21" imgW="7873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759714" y="4876800"/>
                        <a:ext cx="2403475" cy="1319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498907"/>
              </p:ext>
            </p:extLst>
          </p:nvPr>
        </p:nvGraphicFramePr>
        <p:xfrm>
          <a:off x="748243" y="5726112"/>
          <a:ext cx="1447270" cy="121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2" name="Equation" r:id="rId23" imgW="558720" imgH="469800" progId="Equation.DSMT4">
                  <p:embed/>
                </p:oleObj>
              </mc:Choice>
              <mc:Fallback>
                <p:oleObj name="Equation" r:id="rId23" imgW="5587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48243" y="5726112"/>
                        <a:ext cx="1447270" cy="121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971416"/>
              </p:ext>
            </p:extLst>
          </p:nvPr>
        </p:nvGraphicFramePr>
        <p:xfrm>
          <a:off x="5759714" y="6193190"/>
          <a:ext cx="14732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3" name="Equation" r:id="rId25" imgW="482400" imgH="177480" progId="Equation.DSMT4">
                  <p:embed/>
                </p:oleObj>
              </mc:Choice>
              <mc:Fallback>
                <p:oleObj name="Equation" r:id="rId25" imgW="4824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759714" y="6193190"/>
                        <a:ext cx="1473200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751275"/>
              </p:ext>
            </p:extLst>
          </p:nvPr>
        </p:nvGraphicFramePr>
        <p:xfrm>
          <a:off x="7823200" y="6196708"/>
          <a:ext cx="10858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4" name="Equation" r:id="rId27" imgW="355320" imgH="177480" progId="Equation.DSMT4">
                  <p:embed/>
                </p:oleObj>
              </mc:Choice>
              <mc:Fallback>
                <p:oleObj name="Equation" r:id="rId27" imgW="3553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7823200" y="6196708"/>
                        <a:ext cx="1085850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905964"/>
              </p:ext>
            </p:extLst>
          </p:nvPr>
        </p:nvGraphicFramePr>
        <p:xfrm>
          <a:off x="2920008" y="4353818"/>
          <a:ext cx="1357312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5" name="Equation" r:id="rId29" imgW="444240" imgH="393480" progId="Equation.DSMT4">
                  <p:embed/>
                </p:oleObj>
              </mc:Choice>
              <mc:Fallback>
                <p:oleObj name="Equation" r:id="rId29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920008" y="4353818"/>
                        <a:ext cx="1357312" cy="120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865911"/>
              </p:ext>
            </p:extLst>
          </p:nvPr>
        </p:nvGraphicFramePr>
        <p:xfrm>
          <a:off x="4219948" y="4353818"/>
          <a:ext cx="814388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6" name="Equation" r:id="rId31" imgW="266400" imgH="393480" progId="Equation.DSMT4">
                  <p:embed/>
                </p:oleObj>
              </mc:Choice>
              <mc:Fallback>
                <p:oleObj name="Equation" r:id="rId31" imgW="266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219948" y="4353818"/>
                        <a:ext cx="814388" cy="1203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977603"/>
              </p:ext>
            </p:extLst>
          </p:nvPr>
        </p:nvGraphicFramePr>
        <p:xfrm>
          <a:off x="3125788" y="5591175"/>
          <a:ext cx="2017712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7" name="Equation" r:id="rId33" imgW="660240" imgH="393480" progId="Equation.DSMT4">
                  <p:embed/>
                </p:oleObj>
              </mc:Choice>
              <mc:Fallback>
                <p:oleObj name="Equation" r:id="rId33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3125788" y="5591175"/>
                        <a:ext cx="2017712" cy="1204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628488"/>
              </p:ext>
            </p:extLst>
          </p:nvPr>
        </p:nvGraphicFramePr>
        <p:xfrm>
          <a:off x="843101" y="4715651"/>
          <a:ext cx="1211700" cy="1071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8" name="Equation" r:id="rId35" imgW="444240" imgH="393480" progId="Equation.DSMT4">
                  <p:embed/>
                </p:oleObj>
              </mc:Choice>
              <mc:Fallback>
                <p:oleObj name="Equation" r:id="rId35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843101" y="4715651"/>
                        <a:ext cx="1211700" cy="10715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Transformations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How would the graph of f(x) = 2</a:t>
            </a:r>
            <a:r>
              <a:rPr lang="en-US" sz="2800" baseline="30000" dirty="0" smtClean="0"/>
              <a:t>x</a:t>
            </a:r>
            <a:r>
              <a:rPr lang="en-US" sz="2800" dirty="0" smtClean="0"/>
              <a:t> change if:</a:t>
            </a:r>
          </a:p>
          <a:p>
            <a:pPr lvl="1"/>
            <a:r>
              <a:rPr lang="en-US" sz="2400" dirty="0" smtClean="0"/>
              <a:t>f(x) = 1 + 2</a:t>
            </a:r>
            <a:r>
              <a:rPr lang="en-US" sz="2400" baseline="30000" dirty="0" smtClean="0"/>
              <a:t>x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f(x) = -2</a:t>
            </a:r>
            <a:r>
              <a:rPr lang="en-US" sz="2400" baseline="30000" dirty="0" smtClean="0"/>
              <a:t>x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f(x) = 2</a:t>
            </a:r>
            <a:r>
              <a:rPr lang="en-US" sz="2400" baseline="30000" dirty="0" smtClean="0"/>
              <a:t>x-1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971800" y="2209800"/>
            <a:ext cx="3429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</a:rPr>
              <a:t>Vertical shift up 1</a:t>
            </a:r>
            <a:endParaRPr lang="en-US" sz="31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66156" y="2936875"/>
            <a:ext cx="3663244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</a:rPr>
              <a:t>Reflect across the x-axis</a:t>
            </a:r>
            <a:endParaRPr lang="en-US" sz="3100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966156" y="3622675"/>
            <a:ext cx="3663244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FF0000"/>
                </a:solidFill>
              </a:rPr>
              <a:t>Horizontal shift right 1</a:t>
            </a:r>
            <a:endParaRPr lang="en-US" sz="3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Natural Exponent – </a:t>
            </a:r>
            <a:r>
              <a:rPr lang="en-US" sz="3600" i="1" dirty="0" smtClean="0">
                <a:solidFill>
                  <a:srgbClr val="FF0000"/>
                </a:solidFill>
              </a:rPr>
              <a:t>e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f(x) = e</a:t>
            </a:r>
            <a:r>
              <a:rPr lang="en-US" sz="3600" baseline="30000" dirty="0" smtClean="0">
                <a:solidFill>
                  <a:srgbClr val="FF0000"/>
                </a:solidFill>
              </a:rPr>
              <a:t>x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251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 is approximately 2.71828  (irrational number)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Find </a:t>
            </a:r>
          </a:p>
          <a:p>
            <a:pPr lvl="1"/>
            <a:r>
              <a:rPr lang="en-US" sz="2800" dirty="0"/>
              <a:t>e</a:t>
            </a:r>
            <a:r>
              <a:rPr lang="en-US" sz="2800" baseline="30000" dirty="0" smtClean="0"/>
              <a:t>3</a:t>
            </a:r>
          </a:p>
          <a:p>
            <a:pPr lvl="1"/>
            <a:endParaRPr lang="en-US" sz="2800" baseline="30000" dirty="0"/>
          </a:p>
          <a:p>
            <a:pPr lvl="1"/>
            <a:endParaRPr lang="en-US" sz="2800" baseline="30000" dirty="0" smtClean="0"/>
          </a:p>
          <a:p>
            <a:pPr lvl="1"/>
            <a:r>
              <a:rPr lang="en-US" sz="2800" dirty="0" smtClean="0"/>
              <a:t>2e</a:t>
            </a:r>
            <a:r>
              <a:rPr lang="en-US" sz="2800" baseline="30000" dirty="0" smtClean="0"/>
              <a:t>-.053</a:t>
            </a:r>
            <a:endParaRPr lang="en-US" sz="2800" dirty="0" smtClean="0"/>
          </a:p>
          <a:p>
            <a:pPr lvl="1"/>
            <a:endParaRPr lang="en-US" sz="2400" dirty="0" smtClean="0"/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" y="2286000"/>
          <a:ext cx="682689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3340080" imgH="469800" progId="Equation.DSMT4">
                  <p:embed/>
                </p:oleObj>
              </mc:Choice>
              <mc:Fallback>
                <p:oleObj name="Equation" r:id="rId3" imgW="334008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6826890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147678"/>
              </p:ext>
            </p:extLst>
          </p:nvPr>
        </p:nvGraphicFramePr>
        <p:xfrm>
          <a:off x="2671762" y="3845305"/>
          <a:ext cx="16668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545760" imgH="177480" progId="Equation.DSMT4">
                  <p:embed/>
                </p:oleObj>
              </mc:Choice>
              <mc:Fallback>
                <p:oleObj name="Equation" r:id="rId5" imgW="5457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71762" y="3845305"/>
                        <a:ext cx="1666875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998585"/>
              </p:ext>
            </p:extLst>
          </p:nvPr>
        </p:nvGraphicFramePr>
        <p:xfrm>
          <a:off x="2671762" y="4947397"/>
          <a:ext cx="135731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7" imgW="444240" imgH="177480" progId="Equation.DSMT4">
                  <p:embed/>
                </p:oleObj>
              </mc:Choice>
              <mc:Fallback>
                <p:oleObj name="Equation" r:id="rId7" imgW="4442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71762" y="4947397"/>
                        <a:ext cx="1357313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38600"/>
            <a:ext cx="8229600" cy="2514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A sum of $1000 is invested at an interest rate of 12% per year.  Find the amounts in the account after 3 years if interest is compounded:</a:t>
            </a:r>
            <a:br>
              <a:rPr lang="en-US" sz="2800" dirty="0" smtClean="0">
                <a:solidFill>
                  <a:srgbClr val="FF0000"/>
                </a:solidFill>
                <a:latin typeface="+mn-lt"/>
              </a:rPr>
            </a:br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annually			quarterly				daily  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" name="Content Placeholder 3" descr="1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09600" y="228600"/>
            <a:ext cx="7858207" cy="4039394"/>
          </a:xfr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871676"/>
              </p:ext>
            </p:extLst>
          </p:nvPr>
        </p:nvGraphicFramePr>
        <p:xfrm>
          <a:off x="152400" y="6019800"/>
          <a:ext cx="19780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4" imgW="647640" imgH="203040" progId="Equation.DSMT4">
                  <p:embed/>
                </p:oleObj>
              </mc:Choice>
              <mc:Fallback>
                <p:oleObj name="Equation" r:id="rId4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6019800"/>
                        <a:ext cx="1978025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919197"/>
              </p:ext>
            </p:extLst>
          </p:nvPr>
        </p:nvGraphicFramePr>
        <p:xfrm>
          <a:off x="2876550" y="6019800"/>
          <a:ext cx="20161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6" imgW="660240" imgH="203040" progId="Equation.DSMT4">
                  <p:embed/>
                </p:oleObj>
              </mc:Choice>
              <mc:Fallback>
                <p:oleObj name="Equation" r:id="rId6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76550" y="6019800"/>
                        <a:ext cx="2016125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404688"/>
              </p:ext>
            </p:extLst>
          </p:nvPr>
        </p:nvGraphicFramePr>
        <p:xfrm>
          <a:off x="6019800" y="6019800"/>
          <a:ext cx="20161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8" imgW="660240" imgH="203040" progId="Equation.DSMT4">
                  <p:embed/>
                </p:oleObj>
              </mc:Choice>
              <mc:Fallback>
                <p:oleObj name="Equation" r:id="rId8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19800" y="6019800"/>
                        <a:ext cx="2016125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Continuously Compounded Interest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A(t) = Pe</a:t>
            </a:r>
            <a:r>
              <a:rPr lang="en-US" sz="4000" baseline="30000" dirty="0" smtClean="0">
                <a:solidFill>
                  <a:srgbClr val="FF0000"/>
                </a:solidFill>
              </a:rPr>
              <a:t>rt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A(t) = amount after </a:t>
            </a:r>
            <a:r>
              <a:rPr lang="en-US" sz="2800" i="1" dirty="0" smtClean="0"/>
              <a:t>t</a:t>
            </a:r>
            <a:r>
              <a:rPr lang="en-US" sz="2800" dirty="0" smtClean="0"/>
              <a:t> years</a:t>
            </a:r>
          </a:p>
          <a:p>
            <a:r>
              <a:rPr lang="en-US" sz="2800" dirty="0" smtClean="0"/>
              <a:t>P = principle</a:t>
            </a:r>
          </a:p>
          <a:p>
            <a:r>
              <a:rPr lang="en-US" sz="2800" dirty="0" smtClean="0"/>
              <a:t>r = interest rate per year</a:t>
            </a:r>
          </a:p>
          <a:p>
            <a:r>
              <a:rPr lang="en-US" sz="2800" dirty="0" smtClean="0"/>
              <a:t>t = number of years</a:t>
            </a:r>
          </a:p>
          <a:p>
            <a:endParaRPr lang="en-US" sz="2800" dirty="0"/>
          </a:p>
          <a:p>
            <a:r>
              <a:rPr lang="en-US" sz="2800" dirty="0" smtClean="0"/>
              <a:t>Find the total amount of money in an account after 2 years if $100 is invested at an interest rate of 5.5% per year compounded continuously. 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259551"/>
              </p:ext>
            </p:extLst>
          </p:nvPr>
        </p:nvGraphicFramePr>
        <p:xfrm>
          <a:off x="609600" y="5689600"/>
          <a:ext cx="20542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" imgW="672840" imgH="203040" progId="Equation.DSMT4">
                  <p:embed/>
                </p:oleObj>
              </mc:Choice>
              <mc:Fallback>
                <p:oleObj name="Equation" r:id="rId3" imgW="672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5689600"/>
                        <a:ext cx="2054225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962184"/>
              </p:ext>
            </p:extLst>
          </p:nvPr>
        </p:nvGraphicFramePr>
        <p:xfrm>
          <a:off x="2857500" y="5727700"/>
          <a:ext cx="197643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5" imgW="647640" imgH="177480" progId="Equation.DSMT4">
                  <p:embed/>
                </p:oleObj>
              </mc:Choice>
              <mc:Fallback>
                <p:oleObj name="Equation" r:id="rId5" imgW="647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57500" y="5727700"/>
                        <a:ext cx="1976438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204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Equation</vt:lpstr>
      <vt:lpstr>MathType 6.0 Equation</vt:lpstr>
      <vt:lpstr>4.1 Exponential Functions</vt:lpstr>
      <vt:lpstr>f(x) = abx   where b &gt; 0 and b cannot = 1</vt:lpstr>
      <vt:lpstr>Graph</vt:lpstr>
      <vt:lpstr>PowerPoint Presentation</vt:lpstr>
      <vt:lpstr>PowerPoint Presentation</vt:lpstr>
      <vt:lpstr>Transformations</vt:lpstr>
      <vt:lpstr>Natural Exponent – e f(x) = ex</vt:lpstr>
      <vt:lpstr>A sum of $1000 is invested at an interest rate of 12% per year.  Find the amounts in the account after 3 years if interest is compounded: annually   quarterly    daily  </vt:lpstr>
      <vt:lpstr>Continuously Compounded Interest A(t) = Pert</vt:lpstr>
      <vt:lpstr>Homework  pg 337  #15-24 all, 26-30 even, 34, 39, 40, 76, 78, 80</vt:lpstr>
    </vt:vector>
  </TitlesOfParts>
  <Company>Leon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 Exponential Functions</dc:title>
  <dc:creator>garciak</dc:creator>
  <cp:lastModifiedBy>Reaves, Nathan</cp:lastModifiedBy>
  <cp:revision>22</cp:revision>
  <dcterms:created xsi:type="dcterms:W3CDTF">2012-02-10T17:22:33Z</dcterms:created>
  <dcterms:modified xsi:type="dcterms:W3CDTF">2015-10-26T16:51:44Z</dcterms:modified>
</cp:coreProperties>
</file>