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handoutMasterIdLst>
    <p:handoutMasterId r:id="rId16"/>
  </p:handoutMasterIdLst>
  <p:sldIdLst>
    <p:sldId id="256" r:id="rId2"/>
    <p:sldId id="290" r:id="rId3"/>
    <p:sldId id="291" r:id="rId4"/>
    <p:sldId id="292" r:id="rId5"/>
    <p:sldId id="293" r:id="rId6"/>
    <p:sldId id="294" r:id="rId7"/>
    <p:sldId id="287" r:id="rId8"/>
    <p:sldId id="288" r:id="rId9"/>
    <p:sldId id="284" r:id="rId10"/>
    <p:sldId id="289" r:id="rId11"/>
    <p:sldId id="275" r:id="rId12"/>
    <p:sldId id="257" r:id="rId13"/>
    <p:sldId id="285" r:id="rId14"/>
    <p:sldId id="286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8" autoAdjust="0"/>
    <p:restoredTop sz="94660" autoAdjust="0"/>
  </p:normalViewPr>
  <p:slideViewPr>
    <p:cSldViewPr snapToGrid="0">
      <p:cViewPr varScale="1">
        <p:scale>
          <a:sx n="79" d="100"/>
          <a:sy n="79" d="100"/>
        </p:scale>
        <p:origin x="114" y="6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6FD06C-E4FD-4F61-84BA-0AADACC06537}" type="datetimeFigureOut">
              <a:rPr lang="en-US" smtClean="0"/>
              <a:pPr/>
              <a:t>8/21/2015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8B0DA5-76E0-44EA-96F9-D7E346092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6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2EF78E3-FDA3-4D28-AAA2-0B81F349A39D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5BB1C6-BF8F-4481-8AB2-603A1C8A906A}" type="datetimeFigureOut">
              <a:rPr lang="en-US" smtClean="0"/>
              <a:pPr/>
              <a:t>8/21/2015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TallahasseeOldNewCapitals3.jpg" TargetMode="External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18" Type="http://schemas.openxmlformats.org/officeDocument/2006/relationships/oleObject" Target="../embeddings/oleObject10.bin"/><Relationship Id="rId3" Type="http://schemas.openxmlformats.org/officeDocument/2006/relationships/image" Target="../media/image4.png"/><Relationship Id="rId21" Type="http://schemas.openxmlformats.org/officeDocument/2006/relationships/image" Target="../media/image13.wmf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3.bin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2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Relationship Id="rId22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9056" y="2612136"/>
            <a:ext cx="10769600" cy="1673352"/>
          </a:xfrm>
        </p:spPr>
        <p:txBody>
          <a:bodyPr>
            <a:normAutofit fontScale="90000"/>
          </a:bodyPr>
          <a:lstStyle/>
          <a:p>
            <a:r>
              <a:rPr lang="en-US" sz="8800" dirty="0" smtClean="0"/>
              <a:t>Algebra 1-A</a:t>
            </a:r>
            <a:br>
              <a:rPr lang="en-US" sz="8800" dirty="0" smtClean="0"/>
            </a:br>
            <a:r>
              <a:rPr lang="en-US" sz="8800" dirty="0" smtClean="0"/>
              <a:t>0-3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9056" y="1085088"/>
            <a:ext cx="10769600" cy="149961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Journey through time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65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1600" y="990600"/>
            <a:ext cx="11582400" cy="5715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448800" y="2590800"/>
            <a:ext cx="2235200" cy="4114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1600" y="2590800"/>
            <a:ext cx="9347200" cy="4114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01600" y="3429000"/>
            <a:ext cx="6197600" cy="32766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1600" y="4114800"/>
            <a:ext cx="4470400" cy="2590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1600" y="5029200"/>
            <a:ext cx="2032000" cy="1676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2400" y="228600"/>
            <a:ext cx="9160933" cy="838200"/>
          </a:xfrm>
        </p:spPr>
        <p:txBody>
          <a:bodyPr/>
          <a:lstStyle/>
          <a:p>
            <a:pPr eaLnBrk="1" hangingPunct="1"/>
            <a:r>
              <a:rPr lang="en-US" smtClean="0"/>
              <a:t>Real Numbers…made </a:t>
            </a:r>
            <a:r>
              <a:rPr lang="en-US" i="1" smtClean="0"/>
              <a:t>real</a:t>
            </a:r>
            <a:r>
              <a:rPr lang="en-US" smtClean="0"/>
              <a:t>!</a:t>
            </a:r>
          </a:p>
        </p:txBody>
      </p:sp>
      <p:pic>
        <p:nvPicPr>
          <p:cNvPr id="11273" name="Picture 8" descr="C:\Documents and Settings\nelsons2\Local Settings\Temporary Internet Files\Content.IE5\L9K7URU2\MC90037108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58400" y="2971800"/>
            <a:ext cx="93133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9" descr="C:\Documents and Settings\nelsons2\Local Settings\Temporary Internet Files\Content.IE5\9RTWO7Z7\MP900430937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400" y="1066800"/>
            <a:ext cx="2362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5" name="Picture 10" descr="C:\Documents and Settings\nelsons2\Local Settings\Temporary Internet Files\Content.IE5\TXWRGMWA\MC900101236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16133" y="2819400"/>
            <a:ext cx="282786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Picture 12" descr="C:\Documents and Settings\nelsons2\Local Settings\Temporary Internet Files\Content.IE5\VCOTHIJE\MC900013535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657600"/>
            <a:ext cx="1930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7" name="Picture 14" descr="http://upload.wikimedia.org/wikipedia/commons/thumb/6/6a/TallahasseeOldNewCapitals3.jpg/250px-TallahasseeOldNewCapitals3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91317" y="4267201"/>
            <a:ext cx="157268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8" name="Picture 13" descr="crest2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" y="5334000"/>
            <a:ext cx="142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821" y="191125"/>
            <a:ext cx="10396882" cy="1151965"/>
          </a:xfrm>
        </p:spPr>
        <p:txBody>
          <a:bodyPr/>
          <a:lstStyle/>
          <a:p>
            <a:r>
              <a:rPr lang="en-US" dirty="0" smtClean="0"/>
              <a:t>Time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56711"/>
            <a:ext cx="10394707" cy="3815608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 Black" pitchFamily="34" charset="0"/>
              </a:rPr>
              <a:t>1800 BC </a:t>
            </a:r>
            <a:r>
              <a:rPr lang="en-US" sz="2800" dirty="0" smtClean="0"/>
              <a:t>– </a:t>
            </a:r>
            <a:r>
              <a:rPr lang="en-US" sz="2800" dirty="0" smtClean="0">
                <a:latin typeface="Arial Black" pitchFamily="34" charset="0"/>
              </a:rPr>
              <a:t>Babylonians show knowledge of Pythagorean squares (found a list of them on a clay tablet)</a:t>
            </a:r>
          </a:p>
          <a:p>
            <a:r>
              <a:rPr lang="en-US" sz="2800" dirty="0" smtClean="0">
                <a:latin typeface="Arial Black" pitchFamily="34" charset="0"/>
              </a:rPr>
              <a:t>1700 BC </a:t>
            </a:r>
            <a:r>
              <a:rPr lang="en-US" sz="2800" dirty="0" smtClean="0"/>
              <a:t>– </a:t>
            </a:r>
            <a:r>
              <a:rPr lang="en-US" sz="2800" dirty="0" smtClean="0">
                <a:latin typeface="Arial Black" pitchFamily="34" charset="0"/>
              </a:rPr>
              <a:t>Stonehenge was built (Richardson W. H., p. 1)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1650 BC</a:t>
            </a:r>
            <a:r>
              <a:rPr lang="en-US" sz="2800" dirty="0" smtClean="0">
                <a:latin typeface="Arial Black" pitchFamily="34" charset="0"/>
              </a:rPr>
              <a:t> </a:t>
            </a:r>
            <a:r>
              <a:rPr lang="en-US" sz="2800" dirty="0" smtClean="0"/>
              <a:t>– </a:t>
            </a:r>
            <a:r>
              <a:rPr lang="en-US" sz="2800" dirty="0" smtClean="0">
                <a:latin typeface="Arial Black" pitchFamily="34" charset="0"/>
              </a:rPr>
              <a:t>Egyptians demonstrate knowledge of math operations (plus) and word problems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1600 BC </a:t>
            </a:r>
            <a:r>
              <a:rPr lang="en-US" sz="2800" dirty="0" smtClean="0"/>
              <a:t>– </a:t>
            </a:r>
            <a:r>
              <a:rPr lang="en-US" sz="2800" dirty="0" smtClean="0">
                <a:latin typeface="Arial Black" pitchFamily="34" charset="0"/>
              </a:rPr>
              <a:t>Babylonian tablets found that show signs of basic algebra (one equation 2a+3=7), fractions, quadratic and cubic equations, and square roots</a:t>
            </a:r>
            <a:endParaRPr lang="en-US" sz="3600" dirty="0">
              <a:latin typeface="Arial Black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175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396882" cy="1151965"/>
          </a:xfrm>
        </p:spPr>
        <p:txBody>
          <a:bodyPr/>
          <a:lstStyle/>
          <a:p>
            <a:r>
              <a:rPr lang="en-US" dirty="0" smtClean="0"/>
              <a:t>Time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810" y="1508761"/>
            <a:ext cx="10394707" cy="3311189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 Black" pitchFamily="34" charset="0"/>
              </a:rPr>
              <a:t>1300 BC – Egyptians play a version of tic tack toe similar to the game today. </a:t>
            </a:r>
          </a:p>
          <a:p>
            <a:r>
              <a:rPr lang="en-US" dirty="0" smtClean="0">
                <a:latin typeface="Arial Black" pitchFamily="34" charset="0"/>
              </a:rPr>
              <a:t>776 BC – The first Olympic Games were held in Greece</a:t>
            </a:r>
          </a:p>
          <a:p>
            <a:r>
              <a:rPr lang="en-US" dirty="0" smtClean="0">
                <a:latin typeface="Arial Black" pitchFamily="34" charset="0"/>
              </a:rPr>
              <a:t>360 BC – Geometer uses inequality in a geometric proof of exhaustion </a:t>
            </a:r>
          </a:p>
          <a:p>
            <a:r>
              <a:rPr lang="en-US" dirty="0" smtClean="0">
                <a:latin typeface="Arial Black" pitchFamily="34" charset="0"/>
              </a:rPr>
              <a:t>300 BC – Euclid wrote his book on geometry, The Elements</a:t>
            </a:r>
          </a:p>
          <a:p>
            <a:r>
              <a:rPr lang="en-US" dirty="0" smtClean="0">
                <a:latin typeface="Arial Black" pitchFamily="34" charset="0"/>
                <a:cs typeface="Aharoni" panose="02010803020104030203" pitchFamily="2" charset="-79"/>
              </a:rPr>
              <a:t>250 BC – Archimedes makes pi (22/7) and formulas for finding area of shapes </a:t>
            </a:r>
          </a:p>
        </p:txBody>
      </p:sp>
    </p:spTree>
    <p:extLst>
      <p:ext uri="{BB962C8B-B14F-4D97-AF65-F5344CB8AC3E}">
        <p14:creationId xmlns:p14="http://schemas.microsoft.com/office/powerpoint/2010/main" val="271759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</a:t>
            </a:r>
            <a:endParaRPr lang="en-US" dirty="0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1881431" y="4164268"/>
          <a:ext cx="1708879" cy="1751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5" name="Equation" r:id="rId3" imgW="380880" imgH="393480" progId="Equation.DSMT4">
                  <p:embed/>
                </p:oleObj>
              </mc:Choice>
              <mc:Fallback>
                <p:oleObj name="Equation" r:id="rId3" imgW="380880" imgH="3934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431" y="4164268"/>
                        <a:ext cx="1708879" cy="17516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684578" y="1895960"/>
          <a:ext cx="1358900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6" name="Equation" r:id="rId5" imgW="241200" imgH="215640" progId="Equation.DSMT4">
                  <p:embed/>
                </p:oleObj>
              </mc:Choice>
              <mc:Fallback>
                <p:oleObj name="Equation" r:id="rId5" imgW="241200" imgH="215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578" y="1895960"/>
                        <a:ext cx="1358900" cy="1223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4970342" y="1550795"/>
          <a:ext cx="1360488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7" name="Equation" r:id="rId7" imgW="215640" imgH="393480" progId="Equation.DSMT4">
                  <p:embed/>
                </p:oleObj>
              </mc:Choice>
              <mc:Fallback>
                <p:oleObj name="Equation" r:id="rId7" imgW="21564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342" y="1550795"/>
                        <a:ext cx="1360488" cy="2459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8844796" y="4607701"/>
          <a:ext cx="128746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8" name="Equation" r:id="rId9" imgW="228600" imgH="228600" progId="Equation.DSMT4">
                  <p:embed/>
                </p:oleObj>
              </mc:Choice>
              <mc:Fallback>
                <p:oleObj name="Equation" r:id="rId9" imgW="2286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4796" y="4607701"/>
                        <a:ext cx="1287462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7142163" y="4283147"/>
          <a:ext cx="1025525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9" name="Equation" r:id="rId11" imgW="228600" imgH="393480" progId="Equation.DSMT4">
                  <p:embed/>
                </p:oleObj>
              </mc:Choice>
              <mc:Fallback>
                <p:oleObj name="Equation" r:id="rId11" imgW="22860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2163" y="4283147"/>
                        <a:ext cx="1025525" cy="175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8720455" y="2804160"/>
          <a:ext cx="861279" cy="1194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0" name="Equation" r:id="rId13" imgW="126720" imgH="177480" progId="Equation.DSMT4">
                  <p:embed/>
                </p:oleObj>
              </mc:Choice>
              <mc:Fallback>
                <p:oleObj name="Equation" r:id="rId13" imgW="1267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0455" y="2804160"/>
                        <a:ext cx="861279" cy="11947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0"/>
          <p:cNvGraphicFramePr>
            <a:graphicFrameLocks noChangeAspect="1"/>
          </p:cNvGraphicFramePr>
          <p:nvPr/>
        </p:nvGraphicFramePr>
        <p:xfrm>
          <a:off x="2523490" y="2275205"/>
          <a:ext cx="1784350" cy="1377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1" name="Equation" r:id="rId15" imgW="228600" imgH="177480" progId="Equation.DSMT4">
                  <p:embed/>
                </p:oleObj>
              </mc:Choice>
              <mc:Fallback>
                <p:oleObj name="Equation" r:id="rId15" imgW="22860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3490" y="2275205"/>
                        <a:ext cx="1784350" cy="1377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more! </a:t>
            </a:r>
            <a:r>
              <a:rPr lang="en-US" dirty="0" smtClean="0">
                <a:sym typeface="Wingdings" pitchFamily="2" charset="2"/>
              </a:rPr>
              <a:t>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WS 0-3a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Natural Numbers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Font typeface="Arial" charset="0"/>
              <a:buNone/>
            </a:pPr>
            <a:r>
              <a:rPr lang="en-US" sz="6000" dirty="0" smtClean="0"/>
              <a:t>1, 2, 3, 4, 5, 6, 7, 8, 9, 10………..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Whole Numbers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Font typeface="Arial" charset="0"/>
              <a:buNone/>
            </a:pPr>
            <a:r>
              <a:rPr lang="en-US" sz="6000" dirty="0" smtClean="0"/>
              <a:t>0, 1, 2, 3, 4, 5, 6, 7, 8, 9, 10………..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Integers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Font typeface="Arial" charset="0"/>
              <a:buNone/>
            </a:pPr>
            <a:r>
              <a:rPr lang="en-US" sz="6000" dirty="0" smtClean="0"/>
              <a:t>-3, -2, -1, 0, 1, 2, 3, 4, 5……….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Rational Numbers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Numbers that can be expressed in fraction form, and the denominator is NOT zero.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EX) 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336800" y="3657600"/>
          <a:ext cx="121920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3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3657600"/>
                        <a:ext cx="1219200" cy="177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Irrational Numbers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 number that cannot be written as terminating or repeating decimals.</a:t>
            </a:r>
          </a:p>
          <a:p>
            <a:endParaRPr lang="en-US" sz="3600" dirty="0" smtClean="0"/>
          </a:p>
          <a:p>
            <a:r>
              <a:rPr lang="en-US" sz="3600" dirty="0" smtClean="0"/>
              <a:t>Cannot be written in fraction form with a denominator of 0.</a:t>
            </a:r>
          </a:p>
          <a:p>
            <a:endParaRPr lang="en-US" sz="3600" dirty="0" smtClean="0"/>
          </a:p>
          <a:p>
            <a:r>
              <a:rPr lang="en-US" sz="3600" dirty="0" smtClean="0"/>
              <a:t>EX)  </a:t>
            </a:r>
            <a:endParaRPr lang="en-US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11680" y="5003801"/>
          <a:ext cx="680720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7" name="Equation" r:id="rId3" imgW="1320480" imgH="228600" progId="Equation.DSMT4">
                  <p:embed/>
                </p:oleObj>
              </mc:Choice>
              <mc:Fallback>
                <p:oleObj name="Equation" r:id="rId3" imgW="132048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680" y="5003801"/>
                        <a:ext cx="6807200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8297" y="395287"/>
            <a:ext cx="9343703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" y="1016615"/>
            <a:ext cx="329184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Rational</a:t>
            </a:r>
            <a:r>
              <a:rPr lang="en-US" sz="2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4800" b="1" cap="none" spc="50" dirty="0" smtClean="0">
                <a:ln w="11430"/>
              </a:rPr>
              <a:t>Q</a:t>
            </a:r>
            <a:r>
              <a:rPr lang="en-US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809095"/>
            <a:ext cx="2661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Irrational </a:t>
            </a:r>
          </a:p>
          <a:p>
            <a:pPr algn="ctr"/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4800" b="1" spc="50" dirty="0" smtClean="0">
                <a:ln w="11430"/>
                <a:latin typeface="Tahoma" pitchFamily="34" charset="0"/>
                <a:cs typeface="Tahoma" pitchFamily="34" charset="0"/>
              </a:rPr>
              <a:t>I</a:t>
            </a:r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363575"/>
            <a:ext cx="344424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Integers (</a:t>
            </a:r>
            <a:r>
              <a:rPr lang="en-US" sz="4400" b="1" spc="50" dirty="0" smtClean="0">
                <a:ln w="11430"/>
              </a:rPr>
              <a:t>Z</a:t>
            </a:r>
            <a:r>
              <a:rPr 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206855"/>
            <a:ext cx="34442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Whole 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#s (</a:t>
            </a:r>
            <a:r>
              <a:rPr lang="en-US" sz="3600" b="1" spc="50" dirty="0" smtClean="0">
                <a:ln w="11430"/>
              </a:rPr>
              <a:t>W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029815"/>
            <a:ext cx="344424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Natural </a:t>
            </a:r>
          </a:p>
          <a:p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#s (</a:t>
            </a:r>
            <a:r>
              <a:rPr lang="en-US" sz="3600" b="1" spc="50" dirty="0" smtClean="0">
                <a:ln w="11430"/>
              </a:rPr>
              <a:t>N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29635E-6 L 0.33658 0.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0" y="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0.05386 L 0.76159 -0.090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0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35784E-7 L 0.35 -0.094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6.93481E-7 L 0.32005 -0.1063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-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86824E-6 L 0.34336 -0.1273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00" y="-6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8297" y="395287"/>
            <a:ext cx="9343703" cy="646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104641" y="1199495"/>
            <a:ext cx="329184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Rational</a:t>
            </a:r>
            <a:r>
              <a:rPr lang="en-US" sz="20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4800" b="1" cap="none" spc="50" dirty="0" smtClean="0">
                <a:ln w="11430"/>
              </a:rPr>
              <a:t>Q</a:t>
            </a:r>
            <a:r>
              <a:rPr lang="en-US" sz="48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25280" y="1179175"/>
            <a:ext cx="26619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Irrational </a:t>
            </a:r>
          </a:p>
          <a:p>
            <a:pPr algn="ctr"/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4800" b="1" spc="50" dirty="0" smtClean="0">
                <a:ln w="11430"/>
                <a:latin typeface="Tahoma" pitchFamily="34" charset="0"/>
                <a:cs typeface="Tahoma" pitchFamily="34" charset="0"/>
              </a:rPr>
              <a:t>I</a:t>
            </a:r>
            <a:r>
              <a:rPr lang="en-US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74720" y="2733655"/>
            <a:ext cx="344424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Integers (</a:t>
            </a:r>
            <a:r>
              <a:rPr lang="en-US" sz="4400" b="1" spc="50" dirty="0" smtClean="0">
                <a:ln w="11430"/>
              </a:rPr>
              <a:t>Z</a:t>
            </a:r>
            <a:r>
              <a:rPr lang="en-US" sz="4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23360" y="3556615"/>
            <a:ext cx="2956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Whole 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#s (</a:t>
            </a:r>
            <a:r>
              <a:rPr lang="en-US" sz="3600" b="1" spc="50" dirty="0" smtClean="0">
                <a:ln w="11430"/>
              </a:rPr>
              <a:t>W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45280" y="4196695"/>
            <a:ext cx="184912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Natural </a:t>
            </a:r>
          </a:p>
          <a:p>
            <a:r>
              <a:rPr lang="en-US" sz="3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    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3600" b="1" spc="50" dirty="0" smtClean="0">
                <a:ln w="11430"/>
              </a:rPr>
              <a:t>N</a:t>
            </a:r>
            <a:r>
              <a:rPr lang="en-US" sz="36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)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0" y="0"/>
          <a:ext cx="996950" cy="1090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2" name="Equation" r:id="rId4" imgW="139680" imgH="139680" progId="Equation.DSMT4">
                  <p:embed/>
                </p:oleObj>
              </mc:Choice>
              <mc:Fallback>
                <p:oleObj name="Equation" r:id="rId4" imgW="139680" imgH="1396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96950" cy="10901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0" y="1064247"/>
          <a:ext cx="725487" cy="2050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3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4247"/>
                        <a:ext cx="725487" cy="20504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8" name="Object 4"/>
          <p:cNvGraphicFramePr>
            <a:graphicFrameLocks noChangeAspect="1"/>
          </p:cNvGraphicFramePr>
          <p:nvPr/>
        </p:nvGraphicFramePr>
        <p:xfrm>
          <a:off x="0" y="3015959"/>
          <a:ext cx="986790" cy="1020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4" name="Equation" r:id="rId8" imgW="228600" imgH="215640" progId="Equation.DSMT4">
                  <p:embed/>
                </p:oleObj>
              </mc:Choice>
              <mc:Fallback>
                <p:oleObj name="Equation" r:id="rId8" imgW="22860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15959"/>
                        <a:ext cx="986790" cy="10204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29" name="Object 5"/>
          <p:cNvGraphicFramePr>
            <a:graphicFrameLocks noChangeAspect="1"/>
          </p:cNvGraphicFramePr>
          <p:nvPr/>
        </p:nvGraphicFramePr>
        <p:xfrm>
          <a:off x="1696403" y="3469493"/>
          <a:ext cx="1026477" cy="628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5" name="Equation" r:id="rId10" imgW="317160" imgH="177480" progId="Equation.DSMT4">
                  <p:embed/>
                </p:oleObj>
              </mc:Choice>
              <mc:Fallback>
                <p:oleObj name="Equation" r:id="rId10" imgW="31716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6403" y="3469493"/>
                        <a:ext cx="1026477" cy="628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0" name="Object 6"/>
          <p:cNvGraphicFramePr>
            <a:graphicFrameLocks noChangeAspect="1"/>
          </p:cNvGraphicFramePr>
          <p:nvPr/>
        </p:nvGraphicFramePr>
        <p:xfrm>
          <a:off x="1772603" y="4195128"/>
          <a:ext cx="785812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6" name="Equation" r:id="rId12" imgW="253800" imgH="203040" progId="Equation.DSMT4">
                  <p:embed/>
                </p:oleObj>
              </mc:Choice>
              <mc:Fallback>
                <p:oleObj name="Equation" r:id="rId12" imgW="2538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603" y="4195128"/>
                        <a:ext cx="785812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" name="Object 7"/>
          <p:cNvGraphicFramePr>
            <a:graphicFrameLocks noChangeAspect="1"/>
          </p:cNvGraphicFramePr>
          <p:nvPr/>
        </p:nvGraphicFramePr>
        <p:xfrm>
          <a:off x="252413" y="4268788"/>
          <a:ext cx="3937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7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268788"/>
                        <a:ext cx="393700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267018" y="5070793"/>
          <a:ext cx="59055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8" name="Equation" r:id="rId16" imgW="190440" imgH="177480" progId="Equation.DSMT4">
                  <p:embed/>
                </p:oleObj>
              </mc:Choice>
              <mc:Fallback>
                <p:oleObj name="Equation" r:id="rId16" imgW="19044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8" y="5070793"/>
                        <a:ext cx="590550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4" name="Object 10"/>
          <p:cNvGraphicFramePr>
            <a:graphicFrameLocks noChangeAspect="1"/>
          </p:cNvGraphicFramePr>
          <p:nvPr/>
        </p:nvGraphicFramePr>
        <p:xfrm>
          <a:off x="1564640" y="1119111"/>
          <a:ext cx="1164590" cy="1139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9" name="Equation" r:id="rId18" imgW="241200" imgH="215640" progId="Equation.DSMT4">
                  <p:embed/>
                </p:oleObj>
              </mc:Choice>
              <mc:Fallback>
                <p:oleObj name="Equation" r:id="rId18" imgW="241200" imgH="215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640" y="1119111"/>
                        <a:ext cx="1164590" cy="11399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5" name="Object 11"/>
          <p:cNvGraphicFramePr>
            <a:graphicFrameLocks noChangeAspect="1"/>
          </p:cNvGraphicFramePr>
          <p:nvPr/>
        </p:nvGraphicFramePr>
        <p:xfrm>
          <a:off x="1958658" y="5162550"/>
          <a:ext cx="431800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80" name="Equation" r:id="rId20" imgW="139680" imgH="393480" progId="Equation.DSMT4">
                  <p:embed/>
                </p:oleObj>
              </mc:Choice>
              <mc:Fallback>
                <p:oleObj name="Equation" r:id="rId20" imgW="139680" imgH="3934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658" y="5162550"/>
                        <a:ext cx="431800" cy="133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6" name="Object 12"/>
          <p:cNvGraphicFramePr>
            <a:graphicFrameLocks noChangeAspect="1"/>
          </p:cNvGraphicFramePr>
          <p:nvPr/>
        </p:nvGraphicFramePr>
        <p:xfrm>
          <a:off x="1422400" y="0"/>
          <a:ext cx="147161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81" name="Equation" r:id="rId22" imgW="304560" imgH="228600" progId="Equation.DSMT4">
                  <p:embed/>
                </p:oleObj>
              </mc:Choice>
              <mc:Fallback>
                <p:oleObj name="Equation" r:id="rId22" imgW="3045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0"/>
                        <a:ext cx="1471612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883907"/>
              </p:ext>
            </p:extLst>
          </p:nvPr>
        </p:nvGraphicFramePr>
        <p:xfrm>
          <a:off x="1719581" y="2519199"/>
          <a:ext cx="754063" cy="646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82" name="Equation" r:id="rId24" imgW="291960" imgH="228600" progId="Equation.DSMT4">
                  <p:embed/>
                </p:oleObj>
              </mc:Choice>
              <mc:Fallback>
                <p:oleObj name="Equation" r:id="rId24" imgW="29196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581" y="2519199"/>
                        <a:ext cx="754063" cy="6460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88026E-6 L 0.66159 -0.01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97411E-6 L 0.81835 0.372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69533E-6 L 0.26342 -0.177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00" y="-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9.61627E-7 L 0.68164 0.485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00" y="2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69256E-6 L 0.67331 0.4676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700" y="2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28008 0.3518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97" y="1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70643E-6 L 0.28008 -0.1981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-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34397E-6 L 0.37657 -0.195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-9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2.95885E-7 L 0.48828 -0.0265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00" y="-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48148E-6 L 0.31666 -0.1439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33" y="-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85185E-6 L 0.32396 -0.0303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98" y="-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3250" name="Picture 2" descr="Number Sets Hierarc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4720" y="0"/>
            <a:ext cx="9773919" cy="7213600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2131</TotalTime>
  <Words>330</Words>
  <Application>Microsoft Office PowerPoint</Application>
  <PresentationFormat>Widescreen</PresentationFormat>
  <Paragraphs>57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Corbel</vt:lpstr>
      <vt:lpstr>Tahoma</vt:lpstr>
      <vt:lpstr>Wingdings</vt:lpstr>
      <vt:lpstr>Wingdings 2</vt:lpstr>
      <vt:lpstr>Wingdings 3</vt:lpstr>
      <vt:lpstr>Module</vt:lpstr>
      <vt:lpstr>Equation</vt:lpstr>
      <vt:lpstr>Algebra 1-A 0-3</vt:lpstr>
      <vt:lpstr>Natural Numbers</vt:lpstr>
      <vt:lpstr>Whole Numbers</vt:lpstr>
      <vt:lpstr>Integers</vt:lpstr>
      <vt:lpstr>Rational Numbers</vt:lpstr>
      <vt:lpstr>Irrational Numbers</vt:lpstr>
      <vt:lpstr>PowerPoint Presentation</vt:lpstr>
      <vt:lpstr>PowerPoint Presentation</vt:lpstr>
      <vt:lpstr>PowerPoint Presentation</vt:lpstr>
      <vt:lpstr>Real Numbers…made real!</vt:lpstr>
      <vt:lpstr>Time line</vt:lpstr>
      <vt:lpstr>Time line</vt:lpstr>
      <vt:lpstr>identify</vt:lpstr>
      <vt:lpstr>Practice more! 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1-A</dc:title>
  <dc:creator>Samantha Schindler</dc:creator>
  <cp:lastModifiedBy>Reaves, Nathan</cp:lastModifiedBy>
  <cp:revision>96</cp:revision>
  <dcterms:created xsi:type="dcterms:W3CDTF">2013-08-18T17:57:24Z</dcterms:created>
  <dcterms:modified xsi:type="dcterms:W3CDTF">2015-08-21T17:00:46Z</dcterms:modified>
</cp:coreProperties>
</file>