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25"/>
  </p:notesMasterIdLst>
  <p:handoutMasterIdLst>
    <p:handoutMasterId r:id="rId26"/>
  </p:handoutMasterIdLst>
  <p:sldIdLst>
    <p:sldId id="256" r:id="rId2"/>
    <p:sldId id="282" r:id="rId3"/>
    <p:sldId id="260" r:id="rId4"/>
    <p:sldId id="258" r:id="rId5"/>
    <p:sldId id="259" r:id="rId6"/>
    <p:sldId id="281" r:id="rId7"/>
    <p:sldId id="264" r:id="rId8"/>
    <p:sldId id="275" r:id="rId9"/>
    <p:sldId id="294" r:id="rId10"/>
    <p:sldId id="266" r:id="rId11"/>
    <p:sldId id="290" r:id="rId12"/>
    <p:sldId id="267" r:id="rId13"/>
    <p:sldId id="268" r:id="rId14"/>
    <p:sldId id="283" r:id="rId15"/>
    <p:sldId id="285" r:id="rId16"/>
    <p:sldId id="291" r:id="rId17"/>
    <p:sldId id="292" r:id="rId18"/>
    <p:sldId id="296" r:id="rId19"/>
    <p:sldId id="293" r:id="rId20"/>
    <p:sldId id="287" r:id="rId21"/>
    <p:sldId id="295" r:id="rId22"/>
    <p:sldId id="289" r:id="rId23"/>
    <p:sldId id="288"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ram, Melissa" initials="IM" lastIdx="2" clrIdx="0">
    <p:extLst>
      <p:ext uri="{19B8F6BF-5375-455C-9EA6-DF929625EA0E}">
        <p15:presenceInfo xmlns:p15="http://schemas.microsoft.com/office/powerpoint/2012/main" userId="S-1-5-21-1417001333-1614895754-725345543-147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C88793-53AE-437E-8D81-2FEF3C2EB82E}" v="10" dt="2018-09-25T00:27:35.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handoutMaster" Target="handoutMasters/handoutMaster1.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notesMaster" Target="notesMasters/notesMaster1.xml" Id="rId25" /><Relationship Type="http://schemas.microsoft.com/office/2015/10/relationships/revisionInfo" Target="revisionInfo.xml" Id="rId33"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viewProps" Target="viewProp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presProps" Target="presProps.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tableStyles" Target="tableStyles.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commentAuthors" Target="commentAuthors.xml" Id="rId27" /><Relationship Type="http://schemas.openxmlformats.org/officeDocument/2006/relationships/theme" Target="theme/theme1.xml" Id="rId30" /><Relationship Type="http://schemas.openxmlformats.org/officeDocument/2006/relationships/slide" Target="slides/slide7.xml" Id="rId8" /></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1T09:35:05.370" idx="2">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F2825F-1EDC-4C48-B251-F60D3C65DC46}" type="datetimeFigureOut">
              <a:rPr lang="en-US" smtClean="0"/>
              <a:t>9/26/2018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4B3FB80-F4A4-41FE-AF74-DC38C42B60E5}" type="slidenum">
              <a:rPr lang="en-US" smtClean="0"/>
              <a:t>‹#›</a:t>
            </a:fld>
            <a:endParaRPr lang="en-US"/>
          </a:p>
        </p:txBody>
      </p:sp>
    </p:spTree>
    <p:extLst>
      <p:ext uri="{BB962C8B-B14F-4D97-AF65-F5344CB8AC3E}">
        <p14:creationId xmlns:p14="http://schemas.microsoft.com/office/powerpoint/2010/main" val="3608134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56781D-399C-4C6A-A7EE-1C603F4A323E}" type="datetimeFigureOut">
              <a:rPr lang="en-US" smtClean="0"/>
              <a:t>9/26/2018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F9DBF5-844B-4B79-823A-F95AD18DD298}" type="slidenum">
              <a:rPr lang="en-US" smtClean="0"/>
              <a:t>‹#›</a:t>
            </a:fld>
            <a:endParaRPr lang="en-US"/>
          </a:p>
        </p:txBody>
      </p:sp>
    </p:spTree>
    <p:extLst>
      <p:ext uri="{BB962C8B-B14F-4D97-AF65-F5344CB8AC3E}">
        <p14:creationId xmlns:p14="http://schemas.microsoft.com/office/powerpoint/2010/main" val="237222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7373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5707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53803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8671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99212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9/26/2018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64225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9/26/2018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16531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25472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4239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B61BEF0D-F0BB-DE4B-95CE-6DB70DBA9567}"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9795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5476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3926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3344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B61BEF0D-F0BB-DE4B-95CE-6DB70DBA9567}" type="datetimeFigureOut">
              <a:rPr lang="en-US" smtClean="0"/>
              <a:pPr/>
              <a:t>9/26/2018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8757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9/26/2018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6518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9/26/2018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5758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9963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9/26/2018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503758342"/>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microsoft.com/en-us/videoplayer/embed/RWegzo?pid=ocpVideo0-innerdiv-oneplayer&amp;postJsllMsg=true&amp;maskLevel=20&amp;market=en-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ctSkPXTt_fs&amp;feature=youtu.b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upport.office.com/en-us/office-training-cent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160;" TargetMode="External"/><Relationship Id="rId2" Type="http://schemas.openxmlformats.org/officeDocument/2006/relationships/hyperlink" Target="https://support.office.com/en-us/article/Why-use-OneDrive-to-store-your-docs-e55c4fa8-1e03-4d75-956b-924620bdfa2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a:latin typeface="century gothic "/>
                <a:cs typeface="Times New Roman" panose="02020603050405020304" pitchFamily="18" charset="0"/>
              </a:rPr>
              <a:t>Why Office 365?</a:t>
            </a:r>
          </a:p>
        </p:txBody>
      </p:sp>
      <p:sp>
        <p:nvSpPr>
          <p:cNvPr id="3" name="Subtitle 2"/>
          <p:cNvSpPr>
            <a:spLocks noGrp="1"/>
          </p:cNvSpPr>
          <p:nvPr>
            <p:ph type="subTitle" idx="1"/>
          </p:nvPr>
        </p:nvSpPr>
        <p:spPr/>
        <p:txBody>
          <a:bodyPr>
            <a:normAutofit/>
          </a:bodyPr>
          <a:lstStyle/>
          <a:p>
            <a:r>
              <a:rPr lang="en-US" sz="3200" dirty="0">
                <a:latin typeface="century gothic "/>
                <a:cs typeface="Times New Roman" panose="02020603050405020304" pitchFamily="18" charset="0"/>
              </a:rPr>
              <a:t>Training 2018-2019</a:t>
            </a:r>
          </a:p>
        </p:txBody>
      </p:sp>
    </p:spTree>
    <p:extLst>
      <p:ext uri="{BB962C8B-B14F-4D97-AF65-F5344CB8AC3E}">
        <p14:creationId xmlns:p14="http://schemas.microsoft.com/office/powerpoint/2010/main" val="442881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82" y="108589"/>
            <a:ext cx="9404723" cy="1400530"/>
          </a:xfrm>
        </p:spPr>
        <p:txBody>
          <a:bodyPr/>
          <a:lstStyle/>
          <a:p>
            <a:r>
              <a:rPr lang="en-US" b="1" dirty="0">
                <a:latin typeface="century gothic "/>
                <a:cs typeface="Times New Roman" panose="02020603050405020304" pitchFamily="18" charset="0"/>
              </a:rPr>
              <a:t>So, let’s begin--</a:t>
            </a:r>
          </a:p>
        </p:txBody>
      </p:sp>
      <p:sp>
        <p:nvSpPr>
          <p:cNvPr id="3" name="Content Placeholder 2"/>
          <p:cNvSpPr>
            <a:spLocks noGrp="1"/>
          </p:cNvSpPr>
          <p:nvPr>
            <p:ph idx="1"/>
          </p:nvPr>
        </p:nvSpPr>
        <p:spPr>
          <a:xfrm>
            <a:off x="2253470" y="1110178"/>
            <a:ext cx="9062883" cy="1848175"/>
          </a:xfrm>
        </p:spPr>
        <p:txBody>
          <a:bodyPr vert="horz" lIns="91440" tIns="45720" rIns="91440" bIns="45720" rtlCol="0" anchor="t">
            <a:normAutofit/>
          </a:bodyPr>
          <a:lstStyle/>
          <a:p>
            <a:r>
              <a:rPr lang="en-US" sz="2800" dirty="0">
                <a:latin typeface="century gothic "/>
                <a:cs typeface="Times New Roman" panose="02020603050405020304" pitchFamily="18" charset="0"/>
              </a:rPr>
              <a:t>Step 1: Go to Leon County Schools website</a:t>
            </a:r>
          </a:p>
          <a:p>
            <a:r>
              <a:rPr lang="en-US" sz="2800" dirty="0">
                <a:latin typeface="century gothic "/>
                <a:cs typeface="Times New Roman" panose="02020603050405020304" pitchFamily="18" charset="0"/>
              </a:rPr>
              <a:t>Step 2: Select ClassLink</a:t>
            </a:r>
          </a:p>
          <a:p>
            <a:r>
              <a:rPr lang="en-US" sz="2800" dirty="0">
                <a:latin typeface="century gothic "/>
                <a:cs typeface="Times New Roman" panose="02020603050405020304" pitchFamily="18" charset="0"/>
              </a:rPr>
              <a:t>Step 3: Select the Office 365 til</a:t>
            </a:r>
            <a:r>
              <a:rPr lang="en-US" sz="2400" dirty="0">
                <a:latin typeface="century gothic "/>
                <a:cs typeface="Times New Roman" panose="02020603050405020304" pitchFamily="18" charset="0"/>
              </a:rPr>
              <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90" y="2961773"/>
            <a:ext cx="5431276" cy="3613839"/>
          </a:xfrm>
          <a:prstGeom prst="rect">
            <a:avLst/>
          </a:prstGeom>
        </p:spPr>
      </p:pic>
      <p:sp>
        <p:nvSpPr>
          <p:cNvPr id="5" name="Right Arrow 4"/>
          <p:cNvSpPr/>
          <p:nvPr/>
        </p:nvSpPr>
        <p:spPr>
          <a:xfrm rot="19439153">
            <a:off x="4235823" y="3849486"/>
            <a:ext cx="1223682" cy="618565"/>
          </a:xfrm>
          <a:prstGeom prst="rightArrow">
            <a:avLst/>
          </a:prstGeom>
          <a:solidFill>
            <a:srgbClr val="FFFF00"/>
          </a:solidFill>
          <a:ln w="28575">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047" y="3548845"/>
            <a:ext cx="5922881" cy="2300282"/>
          </a:xfrm>
          <a:prstGeom prst="rect">
            <a:avLst/>
          </a:prstGeom>
        </p:spPr>
      </p:pic>
    </p:spTree>
    <p:extLst>
      <p:ext uri="{BB962C8B-B14F-4D97-AF65-F5344CB8AC3E}">
        <p14:creationId xmlns:p14="http://schemas.microsoft.com/office/powerpoint/2010/main" val="262371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480F-3141-4966-8D99-A77768841FF3}"/>
              </a:ext>
            </a:extLst>
          </p:cNvPr>
          <p:cNvSpPr>
            <a:spLocks noGrp="1"/>
          </p:cNvSpPr>
          <p:nvPr>
            <p:ph type="title"/>
          </p:nvPr>
        </p:nvSpPr>
        <p:spPr>
          <a:xfrm>
            <a:off x="646111" y="452718"/>
            <a:ext cx="9404723" cy="933498"/>
          </a:xfrm>
        </p:spPr>
        <p:txBody>
          <a:bodyPr/>
          <a:lstStyle/>
          <a:p>
            <a:r>
              <a:rPr lang="en-US" b="1" dirty="0"/>
              <a:t>Check/change settings...</a:t>
            </a:r>
          </a:p>
        </p:txBody>
      </p:sp>
      <p:pic>
        <p:nvPicPr>
          <p:cNvPr id="4" name="Picture 4" descr="A screenshot of a cell phone&#10;&#10;Description generated with very high confidence">
            <a:extLst>
              <a:ext uri="{FF2B5EF4-FFF2-40B4-BE49-F238E27FC236}">
                <a16:creationId xmlns:a16="http://schemas.microsoft.com/office/drawing/2014/main" id="{9DC3BA5B-7777-49C4-82E0-78FB36D6645C}"/>
              </a:ext>
            </a:extLst>
          </p:cNvPr>
          <p:cNvPicPr>
            <a:picLocks noGrp="1" noChangeAspect="1"/>
          </p:cNvPicPr>
          <p:nvPr>
            <p:ph idx="1"/>
          </p:nvPr>
        </p:nvPicPr>
        <p:blipFill>
          <a:blip r:embed="rId2"/>
          <a:stretch>
            <a:fillRect/>
          </a:stretch>
        </p:blipFill>
        <p:spPr>
          <a:xfrm>
            <a:off x="814253" y="1438402"/>
            <a:ext cx="8971595" cy="4932900"/>
          </a:xfrm>
          <a:prstGeom prst="rect">
            <a:avLst/>
          </a:prstGeom>
        </p:spPr>
      </p:pic>
      <p:sp>
        <p:nvSpPr>
          <p:cNvPr id="6" name="Arrow: Down 5">
            <a:extLst>
              <a:ext uri="{FF2B5EF4-FFF2-40B4-BE49-F238E27FC236}">
                <a16:creationId xmlns:a16="http://schemas.microsoft.com/office/drawing/2014/main" id="{CC56933B-DBDB-4B2D-A309-9308CEA4AF92}"/>
              </a:ext>
            </a:extLst>
          </p:cNvPr>
          <p:cNvSpPr/>
          <p:nvPr/>
        </p:nvSpPr>
        <p:spPr>
          <a:xfrm>
            <a:off x="8717328" y="407988"/>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234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63" y="219202"/>
            <a:ext cx="9404723" cy="1400530"/>
          </a:xfrm>
        </p:spPr>
        <p:txBody>
          <a:bodyPr/>
          <a:lstStyle/>
          <a:p>
            <a:r>
              <a:rPr lang="en-US" b="1" dirty="0">
                <a:latin typeface="century gothic "/>
                <a:cs typeface="Times New Roman" panose="02020603050405020304" pitchFamily="18" charset="0"/>
              </a:rPr>
              <a:t>Next, let’s look around…</a:t>
            </a:r>
          </a:p>
        </p:txBody>
      </p:sp>
      <p:sp>
        <p:nvSpPr>
          <p:cNvPr id="7" name="Rectangle 6">
            <a:extLst>
              <a:ext uri="{FF2B5EF4-FFF2-40B4-BE49-F238E27FC236}">
                <a16:creationId xmlns:a16="http://schemas.microsoft.com/office/drawing/2014/main" id="{C9094E7E-C2E1-48CD-B81F-A20347E9C204}"/>
              </a:ext>
            </a:extLst>
          </p:cNvPr>
          <p:cNvSpPr/>
          <p:nvPr/>
        </p:nvSpPr>
        <p:spPr>
          <a:xfrm>
            <a:off x="1165122" y="1447799"/>
            <a:ext cx="9247238" cy="17255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sign&#10;&#10;Description generated with high confidence">
            <a:extLst>
              <a:ext uri="{FF2B5EF4-FFF2-40B4-BE49-F238E27FC236}">
                <a16:creationId xmlns:a16="http://schemas.microsoft.com/office/drawing/2014/main" id="{948252E5-76BF-4C10-8DA8-404C4FB18349}"/>
              </a:ext>
            </a:extLst>
          </p:cNvPr>
          <p:cNvPicPr>
            <a:picLocks noChangeAspect="1"/>
          </p:cNvPicPr>
          <p:nvPr/>
        </p:nvPicPr>
        <p:blipFill>
          <a:blip r:embed="rId2"/>
          <a:stretch>
            <a:fillRect/>
          </a:stretch>
        </p:blipFill>
        <p:spPr>
          <a:xfrm>
            <a:off x="1620786" y="1610493"/>
            <a:ext cx="8286750" cy="1400175"/>
          </a:xfrm>
          <a:prstGeom prst="rect">
            <a:avLst/>
          </a:prstGeom>
        </p:spPr>
      </p:pic>
      <p:sp>
        <p:nvSpPr>
          <p:cNvPr id="6" name="Content Placeholder 5">
            <a:extLst>
              <a:ext uri="{FF2B5EF4-FFF2-40B4-BE49-F238E27FC236}">
                <a16:creationId xmlns:a16="http://schemas.microsoft.com/office/drawing/2014/main" id="{45579EDF-BE48-44CA-B046-75AB566E049D}"/>
              </a:ext>
            </a:extLst>
          </p:cNvPr>
          <p:cNvSpPr>
            <a:spLocks noGrp="1"/>
          </p:cNvSpPr>
          <p:nvPr>
            <p:ph idx="1"/>
          </p:nvPr>
        </p:nvSpPr>
        <p:spPr>
          <a:xfrm>
            <a:off x="1103312" y="3798143"/>
            <a:ext cx="9364411" cy="2462546"/>
          </a:xfrm>
        </p:spPr>
        <p:txBody>
          <a:bodyPr vert="horz" lIns="91440" tIns="45720" rIns="91440" bIns="45720" rtlCol="0" anchor="t">
            <a:noAutofit/>
          </a:bodyPr>
          <a:lstStyle/>
          <a:p>
            <a:r>
              <a:rPr lang="en-US" sz="3200" b="1" dirty="0"/>
              <a:t>The most important thing to note is that, visually, the OneDrive folder area can have several different looks - you’re NOT crazy, they are all still in your OneDrive! </a:t>
            </a:r>
            <a:endParaRPr lang="en-US" sz="3200" dirty="0"/>
          </a:p>
          <a:p>
            <a:endParaRPr lang="en-US" dirty="0"/>
          </a:p>
        </p:txBody>
      </p:sp>
    </p:spTree>
    <p:extLst>
      <p:ext uri="{BB962C8B-B14F-4D97-AF65-F5344CB8AC3E}">
        <p14:creationId xmlns:p14="http://schemas.microsoft.com/office/powerpoint/2010/main" val="386607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65" y="100108"/>
            <a:ext cx="8911687" cy="1280890"/>
          </a:xfrm>
        </p:spPr>
        <p:txBody>
          <a:bodyPr>
            <a:normAutofit fontScale="90000"/>
          </a:bodyPr>
          <a:lstStyle/>
          <a:p>
            <a:r>
              <a:rPr lang="en-US" b="1" dirty="0">
                <a:latin typeface="century gothic "/>
                <a:cs typeface="Times New Roman" panose="02020603050405020304" pitchFamily="18" charset="0"/>
              </a:rPr>
              <a:t>Here is what OneDrive looks like from my desktop or laptop</a:t>
            </a:r>
            <a:r>
              <a:rPr lang="en-US" dirty="0">
                <a:latin typeface="Times New Roman" panose="02020603050405020304" pitchFamily="18" charset="0"/>
                <a:cs typeface="Times New Roman" panose="02020603050405020304" pitchFamily="18" charset="0"/>
              </a:rPr>
              <a:t>…</a:t>
            </a:r>
            <a:br>
              <a:rPr lang="en-US" dirty="0">
                <a:latin typeface="Times New Roman"/>
                <a:cs typeface="Times New Roman"/>
              </a:rPr>
            </a:br>
            <a:endParaRPr lang="en-US"/>
          </a:p>
        </p:txBody>
      </p:sp>
      <p:pic>
        <p:nvPicPr>
          <p:cNvPr id="5" name="Picture 4"/>
          <p:cNvPicPr>
            <a:picLocks noChangeAspect="1"/>
          </p:cNvPicPr>
          <p:nvPr/>
        </p:nvPicPr>
        <p:blipFill>
          <a:blip r:embed="rId2"/>
          <a:stretch>
            <a:fillRect/>
          </a:stretch>
        </p:blipFill>
        <p:spPr>
          <a:xfrm>
            <a:off x="2524773" y="1421980"/>
            <a:ext cx="7881850" cy="5301549"/>
          </a:xfrm>
          <a:prstGeom prst="rect">
            <a:avLst/>
          </a:prstGeom>
        </p:spPr>
      </p:pic>
      <p:pic>
        <p:nvPicPr>
          <p:cNvPr id="6" name="Picture 5"/>
          <p:cNvPicPr>
            <a:picLocks noChangeAspect="1"/>
          </p:cNvPicPr>
          <p:nvPr/>
        </p:nvPicPr>
        <p:blipFill>
          <a:blip r:embed="rId3"/>
          <a:stretch>
            <a:fillRect/>
          </a:stretch>
        </p:blipFill>
        <p:spPr>
          <a:xfrm>
            <a:off x="885955" y="5360471"/>
            <a:ext cx="1125070" cy="890680"/>
          </a:xfrm>
          <a:prstGeom prst="rect">
            <a:avLst/>
          </a:prstGeom>
        </p:spPr>
      </p:pic>
      <p:sp>
        <p:nvSpPr>
          <p:cNvPr id="3" name="Down Arrow 2"/>
          <p:cNvSpPr/>
          <p:nvPr/>
        </p:nvSpPr>
        <p:spPr>
          <a:xfrm rot="19336527">
            <a:off x="382161" y="3883106"/>
            <a:ext cx="586348" cy="1449483"/>
          </a:xfrm>
          <a:prstGeom prst="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Box 3"/>
          <p:cNvSpPr txBox="1"/>
          <p:nvPr/>
        </p:nvSpPr>
        <p:spPr>
          <a:xfrm>
            <a:off x="853967" y="3663505"/>
            <a:ext cx="1284077" cy="707886"/>
          </a:xfrm>
          <a:prstGeom prst="rect">
            <a:avLst/>
          </a:prstGeom>
          <a:solidFill>
            <a:schemeClr val="tx1"/>
          </a:solidFill>
        </p:spPr>
        <p:txBody>
          <a:bodyPr wrap="square" rtlCol="0" anchor="t">
            <a:spAutoFit/>
          </a:bodyPr>
          <a:lstStyle/>
          <a:p>
            <a:pPr algn="ctr"/>
            <a:r>
              <a:rPr lang="en-US" sz="2000" b="1" dirty="0">
                <a:solidFill>
                  <a:schemeClr val="bg1"/>
                </a:solidFill>
              </a:rPr>
              <a:t>Desktop Shortcut</a:t>
            </a:r>
            <a:endParaRPr lang="en-US" dirty="0">
              <a:solidFill>
                <a:schemeClr val="bg1"/>
              </a:solidFill>
            </a:endParaRPr>
          </a:p>
        </p:txBody>
      </p:sp>
    </p:spTree>
    <p:extLst>
      <p:ext uri="{BB962C8B-B14F-4D97-AF65-F5344CB8AC3E}">
        <p14:creationId xmlns:p14="http://schemas.microsoft.com/office/powerpoint/2010/main" val="337559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1" y="145460"/>
            <a:ext cx="9404723" cy="1400530"/>
          </a:xfrm>
        </p:spPr>
        <p:txBody>
          <a:bodyPr/>
          <a:lstStyle/>
          <a:p>
            <a:r>
              <a:rPr lang="en-US" b="1"/>
              <a:t>Let’s talk about saving, organizing and sharing files…</a:t>
            </a:r>
          </a:p>
        </p:txBody>
      </p:sp>
      <p:sp>
        <p:nvSpPr>
          <p:cNvPr id="3" name="Content Placeholder 2"/>
          <p:cNvSpPr>
            <a:spLocks noGrp="1"/>
          </p:cNvSpPr>
          <p:nvPr>
            <p:ph idx="1"/>
          </p:nvPr>
        </p:nvSpPr>
        <p:spPr>
          <a:xfrm>
            <a:off x="414911" y="1961536"/>
            <a:ext cx="5198121" cy="4492546"/>
          </a:xfrm>
        </p:spPr>
        <p:txBody>
          <a:bodyPr vert="horz" lIns="91440" tIns="45720" rIns="91440" bIns="45720" rtlCol="0" anchor="t">
            <a:noAutofit/>
          </a:bodyPr>
          <a:lstStyle/>
          <a:p>
            <a:r>
              <a:rPr lang="en-US" sz="2800" b="1" dirty="0"/>
              <a:t>Documents created with Office 365 apps (Online) are automatically saved to your OneDrive.</a:t>
            </a:r>
          </a:p>
          <a:p>
            <a:r>
              <a:rPr lang="en-US" sz="2800" b="1" dirty="0"/>
              <a:t>Otherwise, you must select OneDrive - Leon County Schools as your storage site.</a:t>
            </a:r>
          </a:p>
        </p:txBody>
      </p:sp>
      <p:pic>
        <p:nvPicPr>
          <p:cNvPr id="5" name="Content Placeholder 3"/>
          <p:cNvPicPr>
            <a:picLocks noChangeAspect="1"/>
          </p:cNvPicPr>
          <p:nvPr/>
        </p:nvPicPr>
        <p:blipFill>
          <a:blip r:embed="rId2"/>
          <a:stretch>
            <a:fillRect/>
          </a:stretch>
        </p:blipFill>
        <p:spPr>
          <a:xfrm>
            <a:off x="6763397" y="1287148"/>
            <a:ext cx="2795226" cy="5470525"/>
          </a:xfrm>
          <a:prstGeom prst="rect">
            <a:avLst/>
          </a:prstGeom>
        </p:spPr>
      </p:pic>
      <p:sp>
        <p:nvSpPr>
          <p:cNvPr id="6" name="Bent Arrow 5"/>
          <p:cNvSpPr/>
          <p:nvPr/>
        </p:nvSpPr>
        <p:spPr>
          <a:xfrm>
            <a:off x="5542088" y="2960357"/>
            <a:ext cx="1365497" cy="672661"/>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49979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82" y="206912"/>
            <a:ext cx="9404723" cy="1400530"/>
          </a:xfrm>
        </p:spPr>
        <p:txBody>
          <a:bodyPr/>
          <a:lstStyle/>
          <a:p>
            <a:r>
              <a:rPr lang="en-US" b="1" dirty="0"/>
              <a:t>Naming Files:</a:t>
            </a:r>
          </a:p>
        </p:txBody>
      </p:sp>
      <p:sp>
        <p:nvSpPr>
          <p:cNvPr id="3" name="Content Placeholder 2"/>
          <p:cNvSpPr>
            <a:spLocks noGrp="1"/>
          </p:cNvSpPr>
          <p:nvPr>
            <p:ph idx="1"/>
          </p:nvPr>
        </p:nvSpPr>
        <p:spPr>
          <a:xfrm>
            <a:off x="423447" y="1260987"/>
            <a:ext cx="11105745" cy="5338492"/>
          </a:xfrm>
        </p:spPr>
        <p:txBody>
          <a:bodyPr vert="horz" lIns="91440" tIns="45720" rIns="91440" bIns="45720" rtlCol="0" anchor="t">
            <a:normAutofit/>
          </a:bodyPr>
          <a:lstStyle/>
          <a:p>
            <a:r>
              <a:rPr lang="en-US" sz="2400" b="1" dirty="0"/>
              <a:t>Word Online names all your files "Document“. Click here to change.</a:t>
            </a:r>
          </a:p>
          <a:p>
            <a:endParaRPr lang="en-US" dirty="0"/>
          </a:p>
          <a:p>
            <a:endParaRPr lang="en-US" dirty="0"/>
          </a:p>
          <a:p>
            <a:endParaRPr lang="en-US" dirty="0"/>
          </a:p>
          <a:p>
            <a:endParaRPr lang="en-US" dirty="0"/>
          </a:p>
          <a:p>
            <a:r>
              <a:rPr lang="en-US" sz="2400" b="1" dirty="0"/>
              <a:t>PPT Online names all your files "Presentation“. Click here to change.</a:t>
            </a:r>
          </a:p>
          <a:p>
            <a:pPr marL="0" indent="0">
              <a:buNone/>
            </a:pPr>
            <a:endParaRPr lang="en-US" dirty="0"/>
          </a:p>
        </p:txBody>
      </p:sp>
      <p:pic>
        <p:nvPicPr>
          <p:cNvPr id="4" name="Picture 4" descr="A screenshot of a social media post&#10;&#10;Description generated with very high confidence">
            <a:extLst>
              <a:ext uri="{FF2B5EF4-FFF2-40B4-BE49-F238E27FC236}">
                <a16:creationId xmlns:a16="http://schemas.microsoft.com/office/drawing/2014/main" id="{6515CCB1-00A2-4207-83DA-08BCBA5D3505}"/>
              </a:ext>
            </a:extLst>
          </p:cNvPr>
          <p:cNvPicPr>
            <a:picLocks noChangeAspect="1"/>
          </p:cNvPicPr>
          <p:nvPr/>
        </p:nvPicPr>
        <p:blipFill>
          <a:blip r:embed="rId2"/>
          <a:stretch>
            <a:fillRect/>
          </a:stretch>
        </p:blipFill>
        <p:spPr>
          <a:xfrm>
            <a:off x="2428561" y="1846689"/>
            <a:ext cx="6656289" cy="1660304"/>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C4AF476C-10B9-454D-82C8-2412C3BD142C}"/>
              </a:ext>
            </a:extLst>
          </p:cNvPr>
          <p:cNvPicPr>
            <a:picLocks noChangeAspect="1"/>
          </p:cNvPicPr>
          <p:nvPr/>
        </p:nvPicPr>
        <p:blipFill>
          <a:blip r:embed="rId3"/>
          <a:stretch>
            <a:fillRect/>
          </a:stretch>
        </p:blipFill>
        <p:spPr>
          <a:xfrm>
            <a:off x="2428561" y="4089163"/>
            <a:ext cx="6656289" cy="1542384"/>
          </a:xfrm>
          <a:prstGeom prst="rect">
            <a:avLst/>
          </a:prstGeom>
        </p:spPr>
      </p:pic>
      <p:sp>
        <p:nvSpPr>
          <p:cNvPr id="7" name="Oval 6"/>
          <p:cNvSpPr/>
          <p:nvPr/>
        </p:nvSpPr>
        <p:spPr>
          <a:xfrm>
            <a:off x="5125842" y="1793093"/>
            <a:ext cx="1092820" cy="338105"/>
          </a:xfrm>
          <a:prstGeom prst="ellipse">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98005" y="4040002"/>
            <a:ext cx="1092820" cy="338105"/>
          </a:xfrm>
          <a:prstGeom prst="ellipse">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6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9" y="145460"/>
            <a:ext cx="9404723" cy="1400530"/>
          </a:xfrm>
        </p:spPr>
        <p:txBody>
          <a:bodyPr/>
          <a:lstStyle/>
          <a:p>
            <a:r>
              <a:rPr lang="en-US" b="1" dirty="0"/>
              <a:t>Uploading files:</a:t>
            </a:r>
          </a:p>
        </p:txBody>
      </p:sp>
      <p:pic>
        <p:nvPicPr>
          <p:cNvPr id="4" name="Content Placeholder 3"/>
          <p:cNvPicPr>
            <a:picLocks noGrp="1" noChangeAspect="1"/>
          </p:cNvPicPr>
          <p:nvPr>
            <p:ph idx="1"/>
          </p:nvPr>
        </p:nvPicPr>
        <p:blipFill>
          <a:blip r:embed="rId2"/>
          <a:stretch>
            <a:fillRect/>
          </a:stretch>
        </p:blipFill>
        <p:spPr>
          <a:xfrm>
            <a:off x="1516896" y="1302829"/>
            <a:ext cx="8533937" cy="4919313"/>
          </a:xfrm>
          <a:prstGeom prst="rect">
            <a:avLst/>
          </a:prstGeom>
        </p:spPr>
      </p:pic>
    </p:spTree>
    <p:extLst>
      <p:ext uri="{BB962C8B-B14F-4D97-AF65-F5344CB8AC3E}">
        <p14:creationId xmlns:p14="http://schemas.microsoft.com/office/powerpoint/2010/main" val="1873820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89194"/>
          </a:xfrm>
        </p:spPr>
        <p:txBody>
          <a:bodyPr/>
          <a:lstStyle/>
          <a:p>
            <a:r>
              <a:rPr lang="en-US" b="1" dirty="0"/>
              <a:t>Sharing Files</a:t>
            </a:r>
          </a:p>
        </p:txBody>
      </p:sp>
      <p:sp>
        <p:nvSpPr>
          <p:cNvPr id="5" name="Content Placeholder 4">
            <a:extLst>
              <a:ext uri="{FF2B5EF4-FFF2-40B4-BE49-F238E27FC236}">
                <a16:creationId xmlns:a16="http://schemas.microsoft.com/office/drawing/2014/main" id="{4D368D63-F1AE-4EC1-824A-D0E25A389450}"/>
              </a:ext>
            </a:extLst>
          </p:cNvPr>
          <p:cNvSpPr>
            <a:spLocks noGrp="1"/>
          </p:cNvSpPr>
          <p:nvPr>
            <p:ph idx="1"/>
          </p:nvPr>
        </p:nvSpPr>
        <p:spPr>
          <a:xfrm>
            <a:off x="685441" y="1536724"/>
            <a:ext cx="10089541" cy="4195481"/>
          </a:xfrm>
        </p:spPr>
        <p:txBody>
          <a:bodyPr vert="horz" lIns="91440" tIns="45720" rIns="91440" bIns="45720" rtlCol="0" anchor="t">
            <a:normAutofit/>
          </a:bodyPr>
          <a:lstStyle/>
          <a:p>
            <a:pPr marL="0" indent="0">
              <a:buNone/>
            </a:pPr>
            <a:r>
              <a:rPr lang="en-US" sz="5400" b="1" dirty="0">
                <a:hlinkClick r:id="rId2"/>
              </a:rPr>
              <a:t>Sharing files from OneDrive</a:t>
            </a:r>
            <a:endParaRPr lang="en-US" sz="5400" b="1" dirty="0"/>
          </a:p>
          <a:p>
            <a:endParaRPr lang="en-US" dirty="0"/>
          </a:p>
        </p:txBody>
      </p:sp>
      <p:sp>
        <p:nvSpPr>
          <p:cNvPr id="3" name="TextBox 2">
            <a:extLst>
              <a:ext uri="{FF2B5EF4-FFF2-40B4-BE49-F238E27FC236}">
                <a16:creationId xmlns:a16="http://schemas.microsoft.com/office/drawing/2014/main" id="{758C4C91-604E-4098-89CF-770F1D2D9085}"/>
              </a:ext>
            </a:extLst>
          </p:cNvPr>
          <p:cNvSpPr txBox="1"/>
          <p:nvPr/>
        </p:nvSpPr>
        <p:spPr>
          <a:xfrm>
            <a:off x="2131142" y="2622754"/>
            <a:ext cx="6540908" cy="38164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b="1" dirty="0"/>
              <a:t>Private</a:t>
            </a:r>
          </a:p>
          <a:p>
            <a:pPr marL="285750" indent="-285750">
              <a:buFont typeface="Arial"/>
              <a:buChar char="•"/>
            </a:pPr>
            <a:r>
              <a:rPr lang="en-US" sz="3200" b="1" dirty="0"/>
              <a:t>Shared</a:t>
            </a:r>
          </a:p>
          <a:p>
            <a:pPr marL="285750" indent="-285750">
              <a:buFont typeface="Arial"/>
              <a:buChar char="•"/>
            </a:pPr>
            <a:r>
              <a:rPr lang="en-US" sz="3200" b="1" dirty="0"/>
              <a:t>Get Links</a:t>
            </a:r>
          </a:p>
          <a:p>
            <a:pPr marL="285750" indent="-285750">
              <a:buFont typeface="Arial"/>
              <a:buChar char="•"/>
            </a:pPr>
            <a:r>
              <a:rPr lang="en-US" sz="3200" b="1" dirty="0"/>
              <a:t>Edit Together</a:t>
            </a:r>
          </a:p>
          <a:p>
            <a:pPr marL="285750" indent="-285750">
              <a:buFont typeface="Arial"/>
              <a:buChar char="•"/>
            </a:pPr>
            <a:r>
              <a:rPr lang="en-US" sz="3200" b="1" dirty="0"/>
              <a:t>Manage Permissions/Access</a:t>
            </a:r>
          </a:p>
          <a:p>
            <a:pPr marL="285750" indent="-285750">
              <a:buFont typeface="Arial"/>
              <a:buChar char="•"/>
            </a:pPr>
            <a:r>
              <a:rPr lang="en-US" sz="3200" b="1" dirty="0"/>
              <a:t>Work Together in Real Time</a:t>
            </a:r>
          </a:p>
          <a:p>
            <a:pPr marL="285750" indent="-285750">
              <a:buFont typeface="Arial"/>
              <a:buChar char="•"/>
            </a:pPr>
            <a:r>
              <a:rPr lang="en-US" sz="3200" b="1" dirty="0"/>
              <a:t>One Drive App on Mobile</a:t>
            </a:r>
          </a:p>
          <a:p>
            <a:endParaRPr lang="en-US" dirty="0"/>
          </a:p>
        </p:txBody>
      </p:sp>
    </p:spTree>
    <p:extLst>
      <p:ext uri="{BB962C8B-B14F-4D97-AF65-F5344CB8AC3E}">
        <p14:creationId xmlns:p14="http://schemas.microsoft.com/office/powerpoint/2010/main" val="1260351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5D99-B845-4711-A15B-D9EE5E1ED2C9}"/>
              </a:ext>
            </a:extLst>
          </p:cNvPr>
          <p:cNvSpPr>
            <a:spLocks noGrp="1"/>
          </p:cNvSpPr>
          <p:nvPr>
            <p:ph type="ctrTitle"/>
          </p:nvPr>
        </p:nvSpPr>
        <p:spPr>
          <a:xfrm>
            <a:off x="589600" y="648929"/>
            <a:ext cx="9649109" cy="1768710"/>
          </a:xfrm>
        </p:spPr>
        <p:txBody>
          <a:bodyPr/>
          <a:lstStyle/>
          <a:p>
            <a:r>
              <a:rPr lang="en-US" sz="4200" b="1" dirty="0"/>
              <a:t>Outlook – Web Version Tips</a:t>
            </a:r>
            <a:br>
              <a:rPr lang="en-US" sz="4200" b="1" dirty="0">
                <a:ea typeface="+mj-lt"/>
                <a:cs typeface="+mj-lt"/>
              </a:rPr>
            </a:br>
            <a:endParaRPr lang="en-US"/>
          </a:p>
        </p:txBody>
      </p:sp>
      <p:sp>
        <p:nvSpPr>
          <p:cNvPr id="6" name="TextBox 5">
            <a:extLst>
              <a:ext uri="{FF2B5EF4-FFF2-40B4-BE49-F238E27FC236}">
                <a16:creationId xmlns:a16="http://schemas.microsoft.com/office/drawing/2014/main" id="{050A11C9-D2B5-4FE6-B53F-EEDFA115F1C1}"/>
              </a:ext>
            </a:extLst>
          </p:cNvPr>
          <p:cNvSpPr txBox="1"/>
          <p:nvPr/>
        </p:nvSpPr>
        <p:spPr>
          <a:xfrm>
            <a:off x="914399" y="1971368"/>
            <a:ext cx="10424650" cy="25545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3200" b="1" cap="all" dirty="0"/>
              <a:t>Organizing your </a:t>
            </a:r>
            <a:r>
              <a:rPr lang="en-US" sz="3200" b="1" cap="all" dirty="0" err="1"/>
              <a:t>InBox</a:t>
            </a:r>
            <a:r>
              <a:rPr lang="en-US" sz="3200" b="1" cap="all" dirty="0"/>
              <a:t> (Focused vs Other</a:t>
            </a:r>
            <a:r>
              <a:rPr lang="en-US" sz="3200" cap="all" dirty="0"/>
              <a:t>)</a:t>
            </a:r>
            <a:endParaRPr lang="en-US" sz="3200"/>
          </a:p>
          <a:p>
            <a:pPr marL="342900" indent="-342900">
              <a:buAutoNum type="arabicPeriod"/>
            </a:pPr>
            <a:r>
              <a:rPr lang="en-US" sz="3200" b="1" cap="all" dirty="0"/>
              <a:t> Setting an Out of Office</a:t>
            </a:r>
            <a:endParaRPr lang="en-US" sz="3200" dirty="0"/>
          </a:p>
          <a:p>
            <a:pPr marL="342900" indent="-342900">
              <a:buAutoNum type="arabicPeriod"/>
            </a:pPr>
            <a:r>
              <a:rPr lang="en-US" sz="3200" b="1" cap="all" dirty="0"/>
              <a:t> Creating an Email Signature</a:t>
            </a:r>
          </a:p>
          <a:p>
            <a:pPr marL="342900" indent="-342900">
              <a:buAutoNum type="arabicPeriod"/>
            </a:pPr>
            <a:r>
              <a:rPr lang="en-US" sz="3200" b="1" cap="all" dirty="0"/>
              <a:t> Flagging and Pinning</a:t>
            </a:r>
          </a:p>
          <a:p>
            <a:pPr marL="342900" indent="-342900">
              <a:buAutoNum type="arabicPeriod"/>
            </a:pPr>
            <a:r>
              <a:rPr lang="en-US" sz="3200" b="1" cap="all" dirty="0"/>
              <a:t> Protect – New Feature</a:t>
            </a:r>
          </a:p>
        </p:txBody>
      </p:sp>
    </p:spTree>
    <p:extLst>
      <p:ext uri="{BB962C8B-B14F-4D97-AF65-F5344CB8AC3E}">
        <p14:creationId xmlns:p14="http://schemas.microsoft.com/office/powerpoint/2010/main" val="27161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Outlook – Desktop Version Tips</a:t>
            </a:r>
            <a:br>
              <a:rPr lang="en-US" b="1" dirty="0"/>
            </a:br>
            <a:endParaRPr lang="en-US" dirty="0"/>
          </a:p>
        </p:txBody>
      </p:sp>
      <p:sp>
        <p:nvSpPr>
          <p:cNvPr id="3" name="TextBox 2">
            <a:extLst>
              <a:ext uri="{FF2B5EF4-FFF2-40B4-BE49-F238E27FC236}">
                <a16:creationId xmlns:a16="http://schemas.microsoft.com/office/drawing/2014/main" id="{45808CEE-ACFC-4B10-867C-DAAA406AFAA7}"/>
              </a:ext>
            </a:extLst>
          </p:cNvPr>
          <p:cNvSpPr txBox="1"/>
          <p:nvPr/>
        </p:nvSpPr>
        <p:spPr>
          <a:xfrm>
            <a:off x="336754" y="1442883"/>
            <a:ext cx="11444748"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hlinkClick r:id="rId2"/>
              </a:rPr>
              <a:t>7 Tips to Get More Out of Outlook</a:t>
            </a:r>
            <a:endParaRPr lang="en-US" sz="5400" b="1"/>
          </a:p>
        </p:txBody>
      </p:sp>
      <p:sp>
        <p:nvSpPr>
          <p:cNvPr id="4" name="TextBox 3">
            <a:extLst>
              <a:ext uri="{FF2B5EF4-FFF2-40B4-BE49-F238E27FC236}">
                <a16:creationId xmlns:a16="http://schemas.microsoft.com/office/drawing/2014/main" id="{F8D5DAE7-2A3F-4BFE-A41C-5BC2ECE828B3}"/>
              </a:ext>
            </a:extLst>
          </p:cNvPr>
          <p:cNvSpPr txBox="1"/>
          <p:nvPr/>
        </p:nvSpPr>
        <p:spPr>
          <a:xfrm>
            <a:off x="1135625" y="2794818"/>
            <a:ext cx="9933038" cy="35394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3200" b="1" dirty="0"/>
              <a:t> Delayed Delivery</a:t>
            </a:r>
          </a:p>
          <a:p>
            <a:pPr marL="342900" indent="-342900">
              <a:buAutoNum type="arabicPeriod"/>
            </a:pPr>
            <a:r>
              <a:rPr lang="en-US" sz="3200" b="1" dirty="0"/>
              <a:t> Drag Emails down to your Calendar</a:t>
            </a:r>
          </a:p>
          <a:p>
            <a:pPr marL="342900" indent="-342900">
              <a:buAutoNum type="arabicPeriod"/>
            </a:pPr>
            <a:r>
              <a:rPr lang="en-US" sz="3200" b="1" dirty="0"/>
              <a:t> Creating an Email Signature</a:t>
            </a:r>
          </a:p>
          <a:p>
            <a:pPr marL="342900" indent="-342900">
              <a:buAutoNum type="arabicPeriod"/>
            </a:pPr>
            <a:r>
              <a:rPr lang="en-US" sz="3200" b="1" dirty="0"/>
              <a:t> Insert Calendar</a:t>
            </a:r>
          </a:p>
          <a:p>
            <a:pPr marL="342900" indent="-342900">
              <a:buAutoNum type="arabicPeriod"/>
            </a:pPr>
            <a:r>
              <a:rPr lang="en-US" sz="3200" b="1" dirty="0"/>
              <a:t> Direct Replies to...</a:t>
            </a:r>
          </a:p>
          <a:p>
            <a:pPr marL="342900" indent="-342900">
              <a:buAutoNum type="arabicPeriod"/>
            </a:pPr>
            <a:r>
              <a:rPr lang="en-US" sz="3200" b="1" dirty="0"/>
              <a:t> Quick Access Toolbar</a:t>
            </a:r>
          </a:p>
          <a:p>
            <a:pPr marL="342900" indent="-342900">
              <a:buAutoNum type="arabicPeriod"/>
            </a:pPr>
            <a:r>
              <a:rPr lang="en-US" sz="3200" b="1" dirty="0"/>
              <a:t> Change View</a:t>
            </a:r>
          </a:p>
        </p:txBody>
      </p:sp>
    </p:spTree>
    <p:extLst>
      <p:ext uri="{BB962C8B-B14F-4D97-AF65-F5344CB8AC3E}">
        <p14:creationId xmlns:p14="http://schemas.microsoft.com/office/powerpoint/2010/main" val="3173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Today’s Goal</a:t>
            </a:r>
            <a:r>
              <a:rPr lang="en-US" sz="4000" b="1" dirty="0"/>
              <a:t>:</a:t>
            </a:r>
            <a:br>
              <a:rPr lang="en-US" sz="4000" b="1" dirty="0"/>
            </a:br>
            <a:endParaRPr lang="en-US" sz="4000" b="1"/>
          </a:p>
        </p:txBody>
      </p:sp>
      <p:sp>
        <p:nvSpPr>
          <p:cNvPr id="3" name="Content Placeholder 2"/>
          <p:cNvSpPr>
            <a:spLocks noGrp="1"/>
          </p:cNvSpPr>
          <p:nvPr>
            <p:ph idx="1"/>
          </p:nvPr>
        </p:nvSpPr>
        <p:spPr>
          <a:xfrm>
            <a:off x="525667" y="1930015"/>
            <a:ext cx="10200154" cy="4232351"/>
          </a:xfrm>
        </p:spPr>
        <p:txBody>
          <a:bodyPr vert="horz" lIns="91440" tIns="45720" rIns="91440" bIns="45720" rtlCol="0" anchor="t">
            <a:normAutofit/>
          </a:bodyPr>
          <a:lstStyle/>
          <a:p>
            <a:r>
              <a:rPr lang="en-US" sz="4000" b="1" dirty="0"/>
              <a:t>Promote greater awareness of the Office 365 resources available to us.</a:t>
            </a:r>
            <a:endParaRPr lang="en-US"/>
          </a:p>
          <a:p>
            <a:r>
              <a:rPr lang="en-US" sz="4000" b="1" dirty="0"/>
              <a:t>Learn and share strategies for using Office 365 to work smarter.</a:t>
            </a:r>
          </a:p>
          <a:p>
            <a:r>
              <a:rPr lang="en-US" sz="4000" b="1" dirty="0"/>
              <a:t>Plan ways to use Office 365 in your classroom.</a:t>
            </a:r>
          </a:p>
          <a:p>
            <a:endParaRPr lang="en-US"/>
          </a:p>
          <a:p>
            <a:endParaRPr lang="en-US"/>
          </a:p>
        </p:txBody>
      </p:sp>
    </p:spTree>
    <p:extLst>
      <p:ext uri="{BB962C8B-B14F-4D97-AF65-F5344CB8AC3E}">
        <p14:creationId xmlns:p14="http://schemas.microsoft.com/office/powerpoint/2010/main" val="3973521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E89E2-949A-48FC-927C-E921678A0954}"/>
              </a:ext>
            </a:extLst>
          </p:cNvPr>
          <p:cNvSpPr>
            <a:spLocks noGrp="1"/>
          </p:cNvSpPr>
          <p:nvPr>
            <p:ph type="title"/>
          </p:nvPr>
        </p:nvSpPr>
        <p:spPr/>
        <p:txBody>
          <a:bodyPr/>
          <a:lstStyle/>
          <a:p>
            <a:r>
              <a:rPr lang="en-US" b="1" dirty="0"/>
              <a:t>Groups </a:t>
            </a:r>
          </a:p>
        </p:txBody>
      </p:sp>
      <p:sp>
        <p:nvSpPr>
          <p:cNvPr id="5" name="Content Placeholder 4">
            <a:extLst>
              <a:ext uri="{FF2B5EF4-FFF2-40B4-BE49-F238E27FC236}">
                <a16:creationId xmlns:a16="http://schemas.microsoft.com/office/drawing/2014/main" id="{56DB18BA-B58E-43A7-8926-81CCDAFA5463}"/>
              </a:ext>
            </a:extLst>
          </p:cNvPr>
          <p:cNvSpPr>
            <a:spLocks noGrp="1"/>
          </p:cNvSpPr>
          <p:nvPr>
            <p:ph idx="1"/>
          </p:nvPr>
        </p:nvSpPr>
        <p:spPr>
          <a:xfrm>
            <a:off x="771474" y="1524435"/>
            <a:ext cx="11109637" cy="5018931"/>
          </a:xfrm>
        </p:spPr>
        <p:txBody>
          <a:bodyPr vert="horz" lIns="91440" tIns="45720" rIns="91440" bIns="45720" rtlCol="0" anchor="t">
            <a:normAutofit/>
          </a:bodyPr>
          <a:lstStyle/>
          <a:p>
            <a:pPr marL="0" indent="0">
              <a:buNone/>
            </a:pPr>
            <a:r>
              <a:rPr lang="en-US" sz="3300" b="1" dirty="0"/>
              <a:t>When you set up an Office 365 Group you’ll be equipped with:</a:t>
            </a:r>
          </a:p>
          <a:p>
            <a:pPr marL="0" indent="0">
              <a:buNone/>
            </a:pPr>
            <a:endParaRPr lang="en-US" sz="1600" b="1" dirty="0"/>
          </a:p>
          <a:p>
            <a:r>
              <a:rPr lang="en-US" sz="2400" b="1" dirty="0"/>
              <a:t>Shared Outlook Inbox (Email / Conversations)</a:t>
            </a:r>
          </a:p>
          <a:p>
            <a:r>
              <a:rPr lang="en-US" sz="2400" b="1" dirty="0"/>
              <a:t>Shared Outlook Calendar (Calendar)</a:t>
            </a:r>
            <a:endParaRPr lang="en-US" sz="2400" dirty="0"/>
          </a:p>
          <a:p>
            <a:r>
              <a:rPr lang="en-US" sz="2400" b="1" dirty="0"/>
              <a:t>Shared SharePoint Document Library (Document Repository)</a:t>
            </a:r>
            <a:endParaRPr lang="en-US" sz="2400" dirty="0"/>
          </a:p>
          <a:p>
            <a:r>
              <a:rPr lang="en-US" sz="2400" b="1" dirty="0"/>
              <a:t>Shared OneNote Notebook (Common Notebook)</a:t>
            </a:r>
            <a:endParaRPr lang="en-US" sz="2400" dirty="0"/>
          </a:p>
          <a:p>
            <a:r>
              <a:rPr lang="en-US" sz="2400" b="1" dirty="0"/>
              <a:t>Shared SharePoint Team Site (Project / Team Site)</a:t>
            </a:r>
            <a:endParaRPr lang="en-US" sz="2400" dirty="0"/>
          </a:p>
          <a:p>
            <a:r>
              <a:rPr lang="en-US" sz="2400" b="1" dirty="0"/>
              <a:t>Shared Planner (Task Management)</a:t>
            </a:r>
            <a:endParaRPr lang="en-US" sz="2400" dirty="0"/>
          </a:p>
          <a:p>
            <a:endParaRPr lang="en-US" dirty="0"/>
          </a:p>
        </p:txBody>
      </p:sp>
    </p:spTree>
    <p:extLst>
      <p:ext uri="{BB962C8B-B14F-4D97-AF65-F5344CB8AC3E}">
        <p14:creationId xmlns:p14="http://schemas.microsoft.com/office/powerpoint/2010/main" val="3968568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E90B-4BE1-4803-B2E3-3CD253E1F85B}"/>
              </a:ext>
            </a:extLst>
          </p:cNvPr>
          <p:cNvSpPr>
            <a:spLocks noGrp="1"/>
          </p:cNvSpPr>
          <p:nvPr>
            <p:ph type="title"/>
          </p:nvPr>
        </p:nvSpPr>
        <p:spPr/>
        <p:txBody>
          <a:bodyPr/>
          <a:lstStyle/>
          <a:p>
            <a:r>
              <a:rPr lang="en-US" dirty="0"/>
              <a:t>Groups - Continued</a:t>
            </a:r>
          </a:p>
        </p:txBody>
      </p:sp>
      <p:sp>
        <p:nvSpPr>
          <p:cNvPr id="3" name="Content Placeholder 2">
            <a:extLst>
              <a:ext uri="{FF2B5EF4-FFF2-40B4-BE49-F238E27FC236}">
                <a16:creationId xmlns:a16="http://schemas.microsoft.com/office/drawing/2014/main" id="{470B0E33-49CC-43A2-8CED-CB8CE3EE453C}"/>
              </a:ext>
            </a:extLst>
          </p:cNvPr>
          <p:cNvSpPr>
            <a:spLocks noGrp="1"/>
          </p:cNvSpPr>
          <p:nvPr>
            <p:ph idx="1"/>
          </p:nvPr>
        </p:nvSpPr>
        <p:spPr>
          <a:xfrm>
            <a:off x="353603" y="1401532"/>
            <a:ext cx="11306281" cy="5178706"/>
          </a:xfrm>
        </p:spPr>
        <p:txBody>
          <a:bodyPr vert="horz" lIns="91440" tIns="45720" rIns="91440" bIns="45720" rtlCol="0" anchor="t">
            <a:normAutofit/>
          </a:bodyPr>
          <a:lstStyle/>
          <a:p>
            <a:r>
              <a:rPr lang="en-US" b="1" dirty="0"/>
              <a:t>This is just a reminder that when you are invited to an Office 365 "Group", make sure that you are “Following” this group. When you activate this, all emails will come directly to your Inbox, so you won’t have to check the Group unless you are looking for specific conversations or shared files. Students added to their "Groups" that were populated from the District, are automatically "Following" in their inbox.</a:t>
            </a:r>
          </a:p>
          <a:p>
            <a:r>
              <a:rPr lang="en-US" b="1" dirty="0"/>
              <a:t>Login to “</a:t>
            </a:r>
            <a:r>
              <a:rPr lang="en-US" b="1" dirty="0" err="1"/>
              <a:t>Classlink</a:t>
            </a:r>
            <a:r>
              <a:rPr lang="en-US" b="1" dirty="0"/>
              <a:t>” and click on your “Office 365” tile. Find your “Groups” below your Inbox on the lower left side.</a:t>
            </a:r>
          </a:p>
          <a:p>
            <a:r>
              <a:rPr lang="en-US" b="1" dirty="0"/>
              <a:t>Click on your new group and look over to the top right corner of your browser. It may say “Not Following”, so be sure to click on the drop down menu and select “Following”.</a:t>
            </a:r>
          </a:p>
          <a:p>
            <a:r>
              <a:rPr lang="en-US" b="1" dirty="0"/>
              <a:t>Under your group name, you’ll see tabs like “Conversations” and “Files”. Conversations will be emails that were directly sent to your group. You should find that in our Global Address book (the “To” box).  Conversations with attachments will automatically store in "Files."</a:t>
            </a:r>
          </a:p>
          <a:p>
            <a:r>
              <a:rPr lang="en-US" b="1" dirty="0"/>
              <a:t>Remind students to email teachers directly. If they email their "Period" Group, they will email everyone that belongs to that Group.</a:t>
            </a:r>
          </a:p>
          <a:p>
            <a:endParaRPr lang="en-US" dirty="0"/>
          </a:p>
        </p:txBody>
      </p:sp>
    </p:spTree>
    <p:extLst>
      <p:ext uri="{BB962C8B-B14F-4D97-AF65-F5344CB8AC3E}">
        <p14:creationId xmlns:p14="http://schemas.microsoft.com/office/powerpoint/2010/main" val="2415252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C6E3-69B2-41F9-95DB-1C9D31BEC8FE}"/>
              </a:ext>
            </a:extLst>
          </p:cNvPr>
          <p:cNvSpPr>
            <a:spLocks noGrp="1"/>
          </p:cNvSpPr>
          <p:nvPr>
            <p:ph type="title"/>
          </p:nvPr>
        </p:nvSpPr>
        <p:spPr/>
        <p:txBody>
          <a:bodyPr/>
          <a:lstStyle/>
          <a:p>
            <a:r>
              <a:rPr lang="en-US" b="1" dirty="0"/>
              <a:t>Explore Further</a:t>
            </a:r>
          </a:p>
        </p:txBody>
      </p:sp>
      <p:sp>
        <p:nvSpPr>
          <p:cNvPr id="3" name="Content Placeholder 2">
            <a:extLst>
              <a:ext uri="{FF2B5EF4-FFF2-40B4-BE49-F238E27FC236}">
                <a16:creationId xmlns:a16="http://schemas.microsoft.com/office/drawing/2014/main" id="{B131D102-6ED4-4002-9769-900D0917C3B5}"/>
              </a:ext>
            </a:extLst>
          </p:cNvPr>
          <p:cNvSpPr>
            <a:spLocks noGrp="1"/>
          </p:cNvSpPr>
          <p:nvPr>
            <p:ph idx="1"/>
          </p:nvPr>
        </p:nvSpPr>
        <p:spPr/>
        <p:txBody>
          <a:bodyPr vert="horz" lIns="91440" tIns="45720" rIns="91440" bIns="45720" rtlCol="0" anchor="t">
            <a:normAutofit/>
          </a:bodyPr>
          <a:lstStyle/>
          <a:p>
            <a:r>
              <a:rPr lang="en-US" sz="3600" b="1" dirty="0" err="1"/>
              <a:t>TechDen</a:t>
            </a:r>
            <a:endParaRPr lang="en-US" sz="3600" b="1" dirty="0"/>
          </a:p>
          <a:p>
            <a:r>
              <a:rPr lang="en-US" sz="3600" b="1" dirty="0"/>
              <a:t>Resources for Office 365</a:t>
            </a:r>
          </a:p>
          <a:p>
            <a:pPr lvl="1"/>
            <a:r>
              <a:rPr lang="en-US" sz="3600" b="1" dirty="0"/>
              <a:t>Office 365 Training Center </a:t>
            </a:r>
          </a:p>
          <a:p>
            <a:pPr lvl="2"/>
            <a:r>
              <a:rPr lang="en-US" sz="3600" b="1" dirty="0">
                <a:hlinkClick r:id="rId2"/>
              </a:rPr>
              <a:t>https://support.office.com/en-us/office-training-center</a:t>
            </a:r>
            <a:endParaRPr lang="en-US" sz="3600" b="1" dirty="0"/>
          </a:p>
          <a:p>
            <a:pPr lvl="2"/>
            <a:endParaRPr lang="en-US" dirty="0"/>
          </a:p>
          <a:p>
            <a:pPr marL="0" indent="0">
              <a:buNone/>
            </a:pPr>
            <a:endParaRPr lang="en-US" dirty="0"/>
          </a:p>
        </p:txBody>
      </p:sp>
    </p:spTree>
    <p:extLst>
      <p:ext uri="{BB962C8B-B14F-4D97-AF65-F5344CB8AC3E}">
        <p14:creationId xmlns:p14="http://schemas.microsoft.com/office/powerpoint/2010/main" val="171616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EF8F-2B5A-45D8-BF9D-03B66DDA23F3}"/>
              </a:ext>
            </a:extLst>
          </p:cNvPr>
          <p:cNvSpPr>
            <a:spLocks noGrp="1"/>
          </p:cNvSpPr>
          <p:nvPr>
            <p:ph type="title"/>
          </p:nvPr>
        </p:nvSpPr>
        <p:spPr/>
        <p:txBody>
          <a:bodyPr/>
          <a:lstStyle/>
          <a:p>
            <a:r>
              <a:rPr lang="en-US" b="1" dirty="0"/>
              <a:t>Social Media Survey</a:t>
            </a:r>
          </a:p>
        </p:txBody>
      </p:sp>
      <p:sp>
        <p:nvSpPr>
          <p:cNvPr id="3" name="Content Placeholder 2">
            <a:extLst>
              <a:ext uri="{FF2B5EF4-FFF2-40B4-BE49-F238E27FC236}">
                <a16:creationId xmlns:a16="http://schemas.microsoft.com/office/drawing/2014/main" id="{974156BE-7F62-493C-ADE1-958F84CDDFFC}"/>
              </a:ext>
            </a:extLst>
          </p:cNvPr>
          <p:cNvSpPr>
            <a:spLocks noGrp="1"/>
          </p:cNvSpPr>
          <p:nvPr>
            <p:ph idx="1"/>
          </p:nvPr>
        </p:nvSpPr>
        <p:spPr>
          <a:xfrm>
            <a:off x="648570" y="1671918"/>
            <a:ext cx="10704057" cy="4195481"/>
          </a:xfrm>
        </p:spPr>
        <p:txBody>
          <a:bodyPr vert="horz" lIns="91440" tIns="45720" rIns="91440" bIns="45720" rtlCol="0" anchor="t">
            <a:normAutofit/>
          </a:bodyPr>
          <a:lstStyle/>
          <a:p>
            <a:r>
              <a:rPr lang="en-US" sz="2800" b="1" dirty="0"/>
              <a:t>New privacy policy will require accounts to be registered through Archive Social (coming soon).</a:t>
            </a:r>
          </a:p>
          <a:p>
            <a:r>
              <a:rPr lang="en-US" sz="2800" b="1" dirty="0"/>
              <a:t>Make sure students use school email to create accounts.</a:t>
            </a:r>
          </a:p>
          <a:p>
            <a:r>
              <a:rPr lang="en-US" sz="2800" b="1" dirty="0"/>
              <a:t>What are you using? </a:t>
            </a:r>
          </a:p>
          <a:p>
            <a:endParaRPr lang="en-US" dirty="0"/>
          </a:p>
        </p:txBody>
      </p:sp>
      <p:sp>
        <p:nvSpPr>
          <p:cNvPr id="5" name="TextBox 4">
            <a:extLst>
              <a:ext uri="{FF2B5EF4-FFF2-40B4-BE49-F238E27FC236}">
                <a16:creationId xmlns:a16="http://schemas.microsoft.com/office/drawing/2014/main" id="{A701D4D2-E494-4E1B-906E-EDBAA6C4EFF3}"/>
              </a:ext>
            </a:extLst>
          </p:cNvPr>
          <p:cNvSpPr txBox="1"/>
          <p:nvPr/>
        </p:nvSpPr>
        <p:spPr>
          <a:xfrm>
            <a:off x="656303" y="4417143"/>
            <a:ext cx="5705167" cy="64633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tx1"/>
                </a:solidFill>
              </a:rPr>
              <a:t>Thank you for coming!</a:t>
            </a:r>
            <a:r>
              <a:rPr lang="en-US" sz="3600" dirty="0">
                <a:solidFill>
                  <a:schemeClr val="accent1">
                    <a:lumMod val="60000"/>
                    <a:lumOff val="40000"/>
                  </a:schemeClr>
                </a:solidFill>
              </a:rPr>
              <a:t> </a:t>
            </a:r>
          </a:p>
        </p:txBody>
      </p:sp>
      <p:pic>
        <p:nvPicPr>
          <p:cNvPr id="4" name="Picture 5">
            <a:extLst>
              <a:ext uri="{FF2B5EF4-FFF2-40B4-BE49-F238E27FC236}">
                <a16:creationId xmlns:a16="http://schemas.microsoft.com/office/drawing/2014/main" id="{F08DBEEF-FCDA-4FDB-9A0F-7CFFA24B3118}"/>
              </a:ext>
            </a:extLst>
          </p:cNvPr>
          <p:cNvPicPr>
            <a:picLocks noChangeAspect="1"/>
          </p:cNvPicPr>
          <p:nvPr/>
        </p:nvPicPr>
        <p:blipFill>
          <a:blip r:embed="rId2"/>
          <a:stretch>
            <a:fillRect/>
          </a:stretch>
        </p:blipFill>
        <p:spPr>
          <a:xfrm>
            <a:off x="8314403" y="4381501"/>
            <a:ext cx="1905000" cy="1905000"/>
          </a:xfrm>
          <a:prstGeom prst="rect">
            <a:avLst/>
          </a:prstGeom>
        </p:spPr>
      </p:pic>
      <p:sp>
        <p:nvSpPr>
          <p:cNvPr id="7" name="TextBox 6">
            <a:extLst>
              <a:ext uri="{FF2B5EF4-FFF2-40B4-BE49-F238E27FC236}">
                <a16:creationId xmlns:a16="http://schemas.microsoft.com/office/drawing/2014/main" id="{E68559BB-0FD7-4F31-B566-55F5E059784D}"/>
              </a:ext>
            </a:extLst>
          </p:cNvPr>
          <p:cNvSpPr txBox="1"/>
          <p:nvPr/>
        </p:nvSpPr>
        <p:spPr>
          <a:xfrm>
            <a:off x="6813754" y="3556819"/>
            <a:ext cx="48202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FREE QR Code Generator:</a:t>
            </a:r>
          </a:p>
          <a:p>
            <a:pPr algn="ctr"/>
            <a:r>
              <a:rPr lang="en-US" dirty="0"/>
              <a:t>https://www.the-qrcode-generator.com/</a:t>
            </a:r>
          </a:p>
        </p:txBody>
      </p:sp>
      <p:sp>
        <p:nvSpPr>
          <p:cNvPr id="8" name="TextBox 7">
            <a:extLst>
              <a:ext uri="{FF2B5EF4-FFF2-40B4-BE49-F238E27FC236}">
                <a16:creationId xmlns:a16="http://schemas.microsoft.com/office/drawing/2014/main" id="{04385B01-0DF5-4B8E-965C-88095E847370}"/>
              </a:ext>
            </a:extLst>
          </p:cNvPr>
          <p:cNvSpPr txBox="1"/>
          <p:nvPr/>
        </p:nvSpPr>
        <p:spPr>
          <a:xfrm>
            <a:off x="1049594" y="5535561"/>
            <a:ext cx="5004618" cy="646331"/>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Download the </a:t>
            </a:r>
            <a:r>
              <a:rPr lang="en-US" b="1" dirty="0"/>
              <a:t>QR Code Reader App</a:t>
            </a:r>
            <a:r>
              <a:rPr lang="en-US" dirty="0"/>
              <a:t> and scan to take this survey on your phone!</a:t>
            </a:r>
          </a:p>
        </p:txBody>
      </p:sp>
    </p:spTree>
    <p:extLst>
      <p:ext uri="{BB962C8B-B14F-4D97-AF65-F5344CB8AC3E}">
        <p14:creationId xmlns:p14="http://schemas.microsoft.com/office/powerpoint/2010/main" val="330907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0763" y="1210813"/>
            <a:ext cx="9234946" cy="4834588"/>
          </a:xfrm>
        </p:spPr>
        <p:txBody>
          <a:bodyPr vert="horz" lIns="91440" tIns="45720" rIns="91440" bIns="45720" rtlCol="0" anchor="ctr">
            <a:noAutofit/>
          </a:bodyPr>
          <a:lstStyle/>
          <a:p>
            <a:r>
              <a:rPr lang="en-US" sz="4000" b="1" dirty="0">
                <a:latin typeface="century gothic "/>
                <a:cs typeface="Times New Roman" panose="02020603050405020304" pitchFamily="18" charset="0"/>
              </a:rPr>
              <a:t>The intent of purchasing Office 365 was for teachers, students, and staff members to have one place to do all their work and communicate...no more flash drives, no more emailing documents, no more lost work!</a:t>
            </a:r>
          </a:p>
        </p:txBody>
      </p:sp>
    </p:spTree>
    <p:extLst>
      <p:ext uri="{BB962C8B-B14F-4D97-AF65-F5344CB8AC3E}">
        <p14:creationId xmlns:p14="http://schemas.microsoft.com/office/powerpoint/2010/main" val="139580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33641" y="1361529"/>
            <a:ext cx="9361487" cy="1956857"/>
          </a:xfrm>
        </p:spPr>
        <p:txBody>
          <a:bodyPr>
            <a:normAutofit fontScale="90000"/>
          </a:bodyPr>
          <a:lstStyle/>
          <a:p>
            <a:r>
              <a:rPr lang="en-US" b="1" dirty="0">
                <a:latin typeface="century gothic "/>
                <a:cs typeface="Times New Roman" panose="02020603050405020304" pitchFamily="18" charset="0"/>
              </a:rPr>
              <a:t>When we first started with Office 365 there were 4 tiles…Word, PowerPoint, Excel, and Outlook.</a:t>
            </a:r>
            <a:r>
              <a:rPr lang="en-US" dirty="0">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7437" y="3525083"/>
            <a:ext cx="6325483" cy="2381582"/>
          </a:xfrm>
        </p:spPr>
      </p:pic>
    </p:spTree>
    <p:extLst>
      <p:ext uri="{BB962C8B-B14F-4D97-AF65-F5344CB8AC3E}">
        <p14:creationId xmlns:p14="http://schemas.microsoft.com/office/powerpoint/2010/main" val="196304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gothic "/>
                <a:cs typeface="Times New Roman" panose="02020603050405020304" pitchFamily="18" charset="0"/>
              </a:rPr>
              <a:t>Now there are 23+ Applications behind the ‘Waffle.’ LCS has not turned on all of them.</a:t>
            </a:r>
            <a:r>
              <a:rPr lang="en-US" dirty="0">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5654" y="1818969"/>
            <a:ext cx="7079606" cy="4755932"/>
          </a:xfrm>
        </p:spPr>
      </p:pic>
    </p:spTree>
    <p:extLst>
      <p:ext uri="{BB962C8B-B14F-4D97-AF65-F5344CB8AC3E}">
        <p14:creationId xmlns:p14="http://schemas.microsoft.com/office/powerpoint/2010/main" val="381882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These are the APPS we currently have:</a:t>
            </a:r>
          </a:p>
        </p:txBody>
      </p:sp>
      <p:pic>
        <p:nvPicPr>
          <p:cNvPr id="4" name="Content Placeholder 3"/>
          <p:cNvPicPr>
            <a:picLocks noGrp="1" noChangeAspect="1"/>
          </p:cNvPicPr>
          <p:nvPr>
            <p:ph idx="1"/>
          </p:nvPr>
        </p:nvPicPr>
        <p:blipFill>
          <a:blip r:embed="rId2"/>
          <a:stretch>
            <a:fillRect/>
          </a:stretch>
        </p:blipFill>
        <p:spPr>
          <a:xfrm>
            <a:off x="4414345" y="1423470"/>
            <a:ext cx="3005958" cy="4336840"/>
          </a:xfrm>
          <a:prstGeom prst="rect">
            <a:avLst/>
          </a:prstGeom>
        </p:spPr>
      </p:pic>
      <p:sp>
        <p:nvSpPr>
          <p:cNvPr id="6" name="Right Arrow 5"/>
          <p:cNvSpPr/>
          <p:nvPr/>
        </p:nvSpPr>
        <p:spPr>
          <a:xfrm>
            <a:off x="1652695" y="5008916"/>
            <a:ext cx="2761650" cy="893378"/>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36779" y="5270939"/>
            <a:ext cx="2593481" cy="369332"/>
          </a:xfrm>
          <a:prstGeom prst="rect">
            <a:avLst/>
          </a:prstGeom>
          <a:noFill/>
        </p:spPr>
        <p:txBody>
          <a:bodyPr wrap="square" rtlCol="0" anchor="t">
            <a:spAutoFit/>
          </a:bodyPr>
          <a:lstStyle/>
          <a:p>
            <a:r>
              <a:rPr lang="en-US" b="1" dirty="0"/>
              <a:t>Click here for more!</a:t>
            </a:r>
          </a:p>
        </p:txBody>
      </p:sp>
      <p:sp>
        <p:nvSpPr>
          <p:cNvPr id="3" name="TextBox 2">
            <a:extLst>
              <a:ext uri="{FF2B5EF4-FFF2-40B4-BE49-F238E27FC236}">
                <a16:creationId xmlns:a16="http://schemas.microsoft.com/office/drawing/2014/main" id="{8957D6BA-07D0-408D-9EA7-FC1CF635F129}"/>
              </a:ext>
            </a:extLst>
          </p:cNvPr>
          <p:cNvSpPr txBox="1"/>
          <p:nvPr/>
        </p:nvSpPr>
        <p:spPr>
          <a:xfrm>
            <a:off x="4724399" y="3200399"/>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Click to add text</a:t>
            </a:r>
          </a:p>
        </p:txBody>
      </p:sp>
    </p:spTree>
    <p:extLst>
      <p:ext uri="{BB962C8B-B14F-4D97-AF65-F5344CB8AC3E}">
        <p14:creationId xmlns:p14="http://schemas.microsoft.com/office/powerpoint/2010/main" val="1760731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26" y="566368"/>
            <a:ext cx="10401300" cy="1280890"/>
          </a:xfrm>
        </p:spPr>
        <p:txBody>
          <a:bodyPr>
            <a:normAutofit fontScale="90000"/>
          </a:bodyPr>
          <a:lstStyle/>
          <a:p>
            <a:r>
              <a:rPr lang="en-US" b="1" dirty="0">
                <a:latin typeface="century gothic "/>
                <a:cs typeface="Times New Roman" panose="02020603050405020304" pitchFamily="18" charset="0"/>
              </a:rPr>
              <a:t>The first step to utilizing Office 365</a:t>
            </a:r>
            <a:br>
              <a:rPr lang="en-US" b="1" dirty="0">
                <a:latin typeface="century gothic "/>
                <a:cs typeface="Times New Roman" panose="02020603050405020304" pitchFamily="18" charset="0"/>
              </a:rPr>
            </a:br>
            <a:r>
              <a:rPr lang="en-US" b="1" dirty="0">
                <a:latin typeface="century gothic "/>
                <a:cs typeface="Times New Roman" panose="02020603050405020304" pitchFamily="18" charset="0"/>
              </a:rPr>
              <a:t>well is </a:t>
            </a:r>
            <a:r>
              <a:rPr lang="en-US" b="1" u="sng" dirty="0">
                <a:latin typeface="century gothic "/>
                <a:cs typeface="Times New Roman" panose="02020603050405020304" pitchFamily="18" charset="0"/>
              </a:rPr>
              <a:t>OneDrive</a:t>
            </a:r>
            <a:r>
              <a:rPr lang="en-US" b="1"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1140183" y="2286434"/>
            <a:ext cx="10200153" cy="4195481"/>
          </a:xfrm>
        </p:spPr>
        <p:txBody>
          <a:bodyPr vert="horz" lIns="91440" tIns="45720" rIns="91440" bIns="45720" rtlCol="0" anchor="t">
            <a:noAutofit/>
          </a:bodyPr>
          <a:lstStyle/>
          <a:p>
            <a:pPr marL="0" indent="0">
              <a:buNone/>
            </a:pPr>
            <a:r>
              <a:rPr lang="en-US" sz="3200" b="1" dirty="0">
                <a:latin typeface="century gothic "/>
                <a:cs typeface="Times New Roman"/>
                <a:hlinkClick r:id="rId2"/>
              </a:rPr>
              <a:t>Why Use One Drive to Store Your Documents?</a:t>
            </a:r>
            <a:r>
              <a:rPr lang="en-US" sz="3200" b="1" u="sng" dirty="0">
                <a:latin typeface="century gothic "/>
                <a:cs typeface="Times New Roman"/>
                <a:hlinkClick r:id="rId3"/>
              </a:rPr>
              <a:t> </a:t>
            </a:r>
            <a:endParaRPr lang="en-US" sz="3200" u="sng">
              <a:latin typeface="century gothic "/>
              <a:hlinkClick r:id="rId3"/>
            </a:endParaRPr>
          </a:p>
          <a:p>
            <a:pPr marL="0" indent="0">
              <a:buNone/>
            </a:pPr>
            <a:endParaRPr lang="en-US" sz="3200" b="1" dirty="0">
              <a:latin typeface="century gothic "/>
              <a:cs typeface="Times New Roman"/>
            </a:endParaRPr>
          </a:p>
          <a:p>
            <a:pPr marL="0" indent="0">
              <a:buNone/>
            </a:pPr>
            <a:r>
              <a:rPr lang="en-US" sz="3200" b="1" dirty="0">
                <a:latin typeface="century gothic "/>
                <a:cs typeface="Times New Roman"/>
              </a:rPr>
              <a:t>Microsoft has training videos that explain each of their products and all that you can do with them online free for viewing. On this one, Doug, a Microsoft employee, tells us all the features of OneDrive. </a:t>
            </a:r>
          </a:p>
        </p:txBody>
      </p:sp>
    </p:spTree>
    <p:extLst>
      <p:ext uri="{BB962C8B-B14F-4D97-AF65-F5344CB8AC3E}">
        <p14:creationId xmlns:p14="http://schemas.microsoft.com/office/powerpoint/2010/main" val="390301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76" y="433273"/>
            <a:ext cx="10342260" cy="1988066"/>
          </a:xfrm>
        </p:spPr>
        <p:txBody>
          <a:bodyPr>
            <a:normAutofit fontScale="90000"/>
          </a:bodyPr>
          <a:lstStyle/>
          <a:p>
            <a:r>
              <a:rPr lang="en-US" b="1" dirty="0">
                <a:latin typeface="century gothic "/>
                <a:cs typeface="Times New Roman" panose="02020603050405020304" pitchFamily="18" charset="0"/>
              </a:rPr>
              <a:t>Are there other reasons for moving to OneDrive as a district? Sure, they are CIPA, COPPA, and FERPA.</a:t>
            </a:r>
            <a:endParaRPr lang="en-US" b="1" dirty="0">
              <a:latin typeface="century gothic "/>
            </a:endParaRPr>
          </a:p>
        </p:txBody>
      </p:sp>
      <p:sp>
        <p:nvSpPr>
          <p:cNvPr id="3" name="Content Placeholder 2"/>
          <p:cNvSpPr>
            <a:spLocks noGrp="1"/>
          </p:cNvSpPr>
          <p:nvPr>
            <p:ph idx="1"/>
          </p:nvPr>
        </p:nvSpPr>
        <p:spPr>
          <a:xfrm>
            <a:off x="396775" y="2522316"/>
            <a:ext cx="11427385" cy="3769906"/>
          </a:xfrm>
        </p:spPr>
        <p:txBody>
          <a:bodyPr vert="horz" lIns="91440" tIns="45720" rIns="91440" bIns="45720" rtlCol="0" anchor="t">
            <a:normAutofit fontScale="92500" lnSpcReduction="20000"/>
          </a:bodyPr>
          <a:lstStyle/>
          <a:p>
            <a:r>
              <a:rPr lang="en-US" sz="3200" dirty="0">
                <a:latin typeface="Century Gothic"/>
                <a:cs typeface="Times New Roman" panose="02020603050405020304" pitchFamily="18" charset="0"/>
              </a:rPr>
              <a:t>What is </a:t>
            </a:r>
            <a:r>
              <a:rPr lang="en-US" sz="3200" dirty="0">
                <a:solidFill>
                  <a:srgbClr val="FFFF00"/>
                </a:solidFill>
                <a:latin typeface="Century Gothic"/>
                <a:cs typeface="Times New Roman" panose="02020603050405020304" pitchFamily="18" charset="0"/>
              </a:rPr>
              <a:t>CIPA</a:t>
            </a:r>
            <a:r>
              <a:rPr lang="en-US" sz="3200" dirty="0">
                <a:latin typeface="Century Gothic"/>
                <a:cs typeface="Times New Roman" panose="02020603050405020304" pitchFamily="18" charset="0"/>
              </a:rPr>
              <a:t>? The </a:t>
            </a:r>
            <a:r>
              <a:rPr lang="en-US" sz="3200" b="1" dirty="0">
                <a:latin typeface="Century Gothic"/>
                <a:cs typeface="Times New Roman" panose="02020603050405020304" pitchFamily="18" charset="0"/>
              </a:rPr>
              <a:t>Children’s Internet Protection Act</a:t>
            </a:r>
            <a:r>
              <a:rPr lang="en-US" sz="3200" dirty="0">
                <a:latin typeface="Century Gothic"/>
                <a:cs typeface="Times New Roman" panose="02020603050405020304" pitchFamily="18" charset="0"/>
              </a:rPr>
              <a:t> was enacted by Congress in 2000 to address concerns about children's access to obscene or harmful content over the Internet. </a:t>
            </a:r>
          </a:p>
          <a:p>
            <a:r>
              <a:rPr lang="en-US" sz="3200" dirty="0">
                <a:latin typeface="Century Gothic"/>
                <a:cs typeface="Times New Roman"/>
              </a:rPr>
              <a:t>In addition the U.S. Congress already had in place </a:t>
            </a:r>
            <a:r>
              <a:rPr lang="en-US" sz="3200" dirty="0">
                <a:solidFill>
                  <a:srgbClr val="FFFF00"/>
                </a:solidFill>
                <a:latin typeface="Century Gothic"/>
                <a:cs typeface="Times New Roman"/>
              </a:rPr>
              <a:t>COPPA</a:t>
            </a:r>
            <a:r>
              <a:rPr lang="en-US" sz="3200" dirty="0">
                <a:latin typeface="Century Gothic"/>
                <a:cs typeface="Times New Roman"/>
              </a:rPr>
              <a:t>, The </a:t>
            </a:r>
            <a:r>
              <a:rPr lang="en-US" sz="3200" b="1" dirty="0">
                <a:latin typeface="Century Gothic"/>
                <a:cs typeface="Times New Roman"/>
              </a:rPr>
              <a:t>Children’s Online Privacy Protection Act </a:t>
            </a:r>
            <a:r>
              <a:rPr lang="en-US" sz="3200" dirty="0">
                <a:latin typeface="Century Gothic"/>
                <a:cs typeface="Times New Roman"/>
              </a:rPr>
              <a:t>was passed by the U.S. Congress in 1998 and took effect in April of 2000. COPPA is managed by the Federal Trade Commission. Impacts students under 13.</a:t>
            </a:r>
          </a:p>
          <a:p>
            <a:endParaRPr lang="en-US" sz="3200" dirty="0">
              <a:latin typeface="Times New Roman"/>
              <a:cs typeface="Times New Roman"/>
            </a:endParaRPr>
          </a:p>
          <a:p>
            <a:endParaRPr lang="en-US" sz="3200" dirty="0">
              <a:latin typeface="Times New Roman"/>
              <a:cs typeface="Times New Roman"/>
            </a:endParaRPr>
          </a:p>
          <a:p>
            <a:endParaRPr lang="en-US" sz="3200" dirty="0"/>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32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633C5-661A-4618-B8F7-26AB86A76B7C}"/>
              </a:ext>
            </a:extLst>
          </p:cNvPr>
          <p:cNvSpPr>
            <a:spLocks noGrp="1"/>
          </p:cNvSpPr>
          <p:nvPr>
            <p:ph idx="1"/>
          </p:nvPr>
        </p:nvSpPr>
        <p:spPr>
          <a:xfrm>
            <a:off x="684856" y="719126"/>
            <a:ext cx="10410064" cy="5582170"/>
          </a:xfrm>
        </p:spPr>
        <p:txBody>
          <a:bodyPr vert="horz" lIns="91440" tIns="45720" rIns="91440" bIns="45720" rtlCol="0" anchor="t">
            <a:normAutofit fontScale="92500"/>
          </a:bodyPr>
          <a:lstStyle/>
          <a:p>
            <a:r>
              <a:rPr lang="en-US" sz="3200" dirty="0">
                <a:solidFill>
                  <a:srgbClr val="FFFF00"/>
                </a:solidFill>
                <a:latin typeface="century gothic "/>
                <a:cs typeface="Times New Roman"/>
              </a:rPr>
              <a:t>FERPA</a:t>
            </a:r>
            <a:br>
              <a:rPr lang="en-US" sz="3200" dirty="0">
                <a:solidFill>
                  <a:srgbClr val="FFFF00"/>
                </a:solidFill>
                <a:latin typeface="century gothic "/>
                <a:cs typeface="Times New Roman"/>
              </a:rPr>
            </a:br>
            <a:r>
              <a:rPr lang="en-US" sz="3200" dirty="0">
                <a:latin typeface="century gothic "/>
                <a:cs typeface="Times New Roman"/>
              </a:rPr>
              <a:t>Family Educational Rights and Privacy Act</a:t>
            </a:r>
            <a:endParaRPr lang="en-US">
              <a:latin typeface="century gothic "/>
            </a:endParaRPr>
          </a:p>
          <a:p>
            <a:pPr lvl="1">
              <a:buFont typeface="Arial" panose="020B0604020202020204" pitchFamily="34" charset="0"/>
              <a:buChar char="•"/>
            </a:pPr>
            <a:r>
              <a:rPr lang="en-US" sz="3200" dirty="0">
                <a:latin typeface="century gothic "/>
                <a:cs typeface="Times New Roman"/>
              </a:rPr>
              <a:t>Protects students’ private education records.</a:t>
            </a:r>
          </a:p>
          <a:p>
            <a:pPr lvl="1">
              <a:buFont typeface="Arial" panose="020B0604020202020204" pitchFamily="34" charset="0"/>
              <a:buChar char="•"/>
            </a:pPr>
            <a:r>
              <a:rPr lang="en-US" sz="3200" dirty="0">
                <a:latin typeface="century gothic "/>
                <a:cs typeface="Times New Roman"/>
              </a:rPr>
              <a:t>Schools cannot release information from a student’s education record without written permission.</a:t>
            </a:r>
          </a:p>
          <a:p>
            <a:pPr lvl="1">
              <a:buFont typeface="Arial" panose="020B0604020202020204" pitchFamily="34" charset="0"/>
              <a:buChar char="•"/>
            </a:pPr>
            <a:r>
              <a:rPr lang="en-US" sz="3200" dirty="0">
                <a:latin typeface="century gothic "/>
                <a:cs typeface="Times New Roman"/>
              </a:rPr>
              <a:t>Schools can release “directory information” (name, address, birthdate etc.) but must notify parents and students over 18 and allow a reasonable amount of time before information is released for them to request the information not be disclosed.</a:t>
            </a:r>
            <a:endParaRPr lang="en-US" sz="3200" dirty="0">
              <a:latin typeface="century gothic "/>
            </a:endParaRPr>
          </a:p>
        </p:txBody>
      </p:sp>
    </p:spTree>
    <p:extLst>
      <p:ext uri="{BB962C8B-B14F-4D97-AF65-F5344CB8AC3E}">
        <p14:creationId xmlns:p14="http://schemas.microsoft.com/office/powerpoint/2010/main" val="2517114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TotalTime>
  <Words>535</Words>
  <Application>Microsoft Office PowerPoint</Application>
  <PresentationFormat>Widescreen</PresentationFormat>
  <Paragraphs>70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Ion</vt:lpstr>
      <vt:lpstr>Why Office 365?</vt:lpstr>
      <vt:lpstr>Today’s Goal: </vt:lpstr>
      <vt:lpstr>PowerPoint Presentation</vt:lpstr>
      <vt:lpstr>When we first started with Office 365 there were 4 tiles…Word, PowerPoint, Excel, and Outlook. </vt:lpstr>
      <vt:lpstr>Now there are 23+ Applications behind the ‘Waffle.’ LCS has not turned on all of them. </vt:lpstr>
      <vt:lpstr>These are the APPS we currently have:</vt:lpstr>
      <vt:lpstr>The first step to utilizing Office 365 well is OneDrive </vt:lpstr>
      <vt:lpstr>Are there other reasons for moving to OneDrive as a district? Sure, they are CIPA, COPPA, and FERPA.</vt:lpstr>
      <vt:lpstr>PowerPoint Presentation</vt:lpstr>
      <vt:lpstr>So, let’s begin--</vt:lpstr>
      <vt:lpstr>Check/change settings...</vt:lpstr>
      <vt:lpstr>Next, let’s look around…</vt:lpstr>
      <vt:lpstr>Here is what OneDrive looks like from my desktop or laptop… </vt:lpstr>
      <vt:lpstr>Let’s talk about saving, organizing and sharing files…</vt:lpstr>
      <vt:lpstr>Naming Files:</vt:lpstr>
      <vt:lpstr>Uploading files:</vt:lpstr>
      <vt:lpstr>Sharing Files</vt:lpstr>
      <vt:lpstr>Outlook – Web Version Tips </vt:lpstr>
      <vt:lpstr>Outlook – Desktop Version Tips </vt:lpstr>
      <vt:lpstr>Groups </vt:lpstr>
      <vt:lpstr>Groups - Continued</vt:lpstr>
      <vt:lpstr>Explore Further</vt:lpstr>
      <vt:lpstr>Social Media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Office 365?</dc:title>
  <dc:creator>Malloy, Kathleen</dc:creator>
  <cp:lastModifiedBy>Ingram, Melissa</cp:lastModifiedBy>
  <cp:revision>615</cp:revision>
  <cp:lastPrinted>2018-09-24T20:51:47Z</cp:lastPrinted>
  <dcterms:created xsi:type="dcterms:W3CDTF">1601-01-01T00:00:00Z</dcterms:created>
  <dcterms:modified xsi:type="dcterms:W3CDTF">2018-09-26T11:58:11Z</dcterms:modified>
</cp:coreProperties>
</file>