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2754" y="6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09/12/2025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0" y="1029642"/>
            <a:ext cx="576453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</a:t>
            </a:r>
            <a:r>
              <a:rPr lang="en-US" sz="3000" dirty="0">
                <a:latin typeface="Curlz MT"/>
              </a:rPr>
              <a:t>The Deason Digest Weekly Blast</a:t>
            </a:r>
            <a:endParaRPr lang="en-US" sz="3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September 8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58323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50" b="1" dirty="0">
                <a:latin typeface="Bahnschrift Light" panose="020B0502040204020203" pitchFamily="34" charset="0"/>
              </a:rPr>
              <a:t>Reading</a:t>
            </a:r>
            <a:r>
              <a:rPr lang="en-US" sz="1250" dirty="0">
                <a:latin typeface="Bahnschrift Light" panose="020B0502040204020203" pitchFamily="34" charset="0"/>
              </a:rPr>
              <a:t>: We will focus on the letters </a:t>
            </a:r>
            <a:r>
              <a:rPr lang="en-US" sz="1250" b="1" dirty="0">
                <a:latin typeface="Bahnschrift Light" panose="020B0502040204020203" pitchFamily="34" charset="0"/>
              </a:rPr>
              <a:t>Ff </a:t>
            </a:r>
            <a:r>
              <a:rPr lang="en-US" sz="1250" dirty="0">
                <a:latin typeface="Bahnschrift Light" panose="020B0502040204020203" pitchFamily="34" charset="0"/>
              </a:rPr>
              <a:t>and</a:t>
            </a:r>
            <a:r>
              <a:rPr lang="en-US" sz="1250" b="1" dirty="0">
                <a:latin typeface="Bahnschrift Light" panose="020B0502040204020203" pitchFamily="34" charset="0"/>
              </a:rPr>
              <a:t> </a:t>
            </a:r>
            <a:r>
              <a:rPr lang="en-US" sz="1250" b="1" dirty="0" err="1">
                <a:latin typeface="Bahnschrift Light" panose="020B0502040204020203" pitchFamily="34" charset="0"/>
              </a:rPr>
              <a:t>Ii</a:t>
            </a:r>
            <a:r>
              <a:rPr lang="en-US" sz="1250" b="1" i="1" dirty="0">
                <a:latin typeface="Bahnschrift Light" panose="020B0502040204020203" pitchFamily="34" charset="0"/>
              </a:rPr>
              <a:t> (sounds, mouth formation, words that begin with sound</a:t>
            </a:r>
            <a:r>
              <a:rPr lang="en-US" sz="1250" dirty="0">
                <a:latin typeface="Bahnschrift Light" panose="020B0502040204020203" pitchFamily="34" charset="0"/>
              </a:rPr>
              <a:t>), and HFW </a:t>
            </a:r>
            <a:r>
              <a:rPr lang="en-US" sz="1250" b="1" i="1" dirty="0">
                <a:latin typeface="Bahnschrift Light" panose="020B0502040204020203" pitchFamily="34" charset="0"/>
              </a:rPr>
              <a:t>a</a:t>
            </a:r>
            <a:r>
              <a:rPr lang="en-US" sz="1250" b="1" dirty="0">
                <a:latin typeface="Bahnschrift Light" panose="020B0502040204020203" pitchFamily="34" charset="0"/>
              </a:rPr>
              <a:t>. </a:t>
            </a:r>
            <a:r>
              <a:rPr lang="en-US" sz="1250" dirty="0">
                <a:latin typeface="Bahnschrift Light" panose="020B0502040204020203" pitchFamily="34" charset="0"/>
              </a:rPr>
              <a:t>We will identify main topic and key details in texts we read. We will look at pictures to solve tricky words. </a:t>
            </a:r>
            <a:r>
              <a:rPr lang="en-US" sz="1250" b="1" dirty="0">
                <a:latin typeface="Bahnschrift Light" panose="020B0502040204020203" pitchFamily="34" charset="0"/>
              </a:rPr>
              <a:t>EQ: How can we observe apples?</a:t>
            </a:r>
            <a:endParaRPr lang="en-US" sz="125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50" b="1" dirty="0">
                <a:latin typeface="Bahnschrift Light" panose="020B0502040204020203" pitchFamily="34" charset="0"/>
              </a:rPr>
              <a:t>Writing</a:t>
            </a:r>
            <a:r>
              <a:rPr lang="en-US" sz="1250" dirty="0">
                <a:latin typeface="Bahnschrift Light" panose="020B0502040204020203" pitchFamily="34" charset="0"/>
              </a:rPr>
              <a:t>: We will focus on printing and tracing upper and lowercase </a:t>
            </a:r>
            <a:r>
              <a:rPr lang="en-US" sz="1250" b="1" i="1" dirty="0">
                <a:latin typeface="Bahnschrift Light" panose="020B0502040204020203" pitchFamily="34" charset="0"/>
              </a:rPr>
              <a:t>Ff </a:t>
            </a:r>
            <a:r>
              <a:rPr lang="en-US" sz="1250" dirty="0">
                <a:latin typeface="Bahnschrift Light" panose="020B0502040204020203" pitchFamily="34" charset="0"/>
              </a:rPr>
              <a:t>and</a:t>
            </a:r>
            <a:r>
              <a:rPr lang="en-US" sz="1250" b="1" i="1" dirty="0">
                <a:latin typeface="Bahnschrift Light" panose="020B0502040204020203" pitchFamily="34" charset="0"/>
              </a:rPr>
              <a:t> </a:t>
            </a:r>
            <a:r>
              <a:rPr lang="en-US" sz="1250" b="1" i="1" dirty="0" err="1">
                <a:latin typeface="Bahnschrift Light" panose="020B0502040204020203" pitchFamily="34" charset="0"/>
              </a:rPr>
              <a:t>Ii</a:t>
            </a:r>
            <a:r>
              <a:rPr lang="en-US" sz="1250" dirty="0">
                <a:latin typeface="Bahnschrift Light" panose="020B0502040204020203" pitchFamily="34" charset="0"/>
              </a:rPr>
              <a:t>, as well as our first names!</a:t>
            </a:r>
            <a:endParaRPr lang="en-US" sz="125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50" b="1" dirty="0">
                <a:latin typeface="Bahnschrift Light" panose="020B0502040204020203" pitchFamily="34" charset="0"/>
              </a:rPr>
              <a:t>Math</a:t>
            </a:r>
            <a:r>
              <a:rPr lang="en-US" sz="1250" dirty="0">
                <a:latin typeface="Bahnschrift Light" panose="020B0502040204020203" pitchFamily="34" charset="0"/>
              </a:rPr>
              <a:t>: We will begin </a:t>
            </a:r>
            <a:r>
              <a:rPr lang="en-US" sz="1250" b="1" i="1" dirty="0">
                <a:latin typeface="Bahnschrift Light" panose="020B0502040204020203" pitchFamily="34" charset="0"/>
              </a:rPr>
              <a:t>Go Math Ch. 18: 3</a:t>
            </a:r>
            <a:r>
              <a:rPr lang="en-US" sz="1250" dirty="0">
                <a:latin typeface="Bahnschrift Light" panose="020B0502040204020203" pitchFamily="34" charset="0"/>
              </a:rPr>
              <a:t>D Shapes!</a:t>
            </a:r>
            <a:endParaRPr lang="en-US" sz="125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50" b="1" dirty="0">
                <a:latin typeface="Bahnschrift Light" panose="020B0502040204020203" pitchFamily="34" charset="0"/>
              </a:rPr>
              <a:t>Science</a:t>
            </a:r>
            <a:r>
              <a:rPr lang="en-US" sz="1250" dirty="0">
                <a:latin typeface="Bahnschrift Light" panose="020B0502040204020203" pitchFamily="34" charset="0"/>
              </a:rPr>
              <a:t>: We will continue to learn about our </a:t>
            </a:r>
            <a:r>
              <a:rPr lang="en-US" sz="1250" b="1" i="1" dirty="0">
                <a:latin typeface="Bahnschrift Light" panose="020B0502040204020203" pitchFamily="34" charset="0"/>
              </a:rPr>
              <a:t>5 senses/science tools </a:t>
            </a:r>
            <a:r>
              <a:rPr lang="en-US" sz="1250" dirty="0">
                <a:latin typeface="Bahnschrift Light" panose="020B0502040204020203" pitchFamily="34" charset="0"/>
              </a:rPr>
              <a:t>and how we utilize them to observe and explore </a:t>
            </a:r>
            <a:r>
              <a:rPr lang="en-US" sz="1250" b="1" dirty="0">
                <a:latin typeface="Bahnschrift Light" panose="020B0502040204020203" pitchFamily="34" charset="0"/>
              </a:rPr>
              <a:t>apples</a:t>
            </a:r>
            <a:r>
              <a:rPr lang="en-US" sz="1250" dirty="0">
                <a:latin typeface="Bahnschrift Light" panose="020B0502040204020203" pitchFamily="34" charset="0"/>
              </a:rPr>
              <a:t>!</a:t>
            </a:r>
            <a:endParaRPr lang="en-US" sz="125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50" b="1" dirty="0">
                <a:latin typeface="Bahnschrift Light" panose="020B0502040204020203" pitchFamily="34" charset="0"/>
              </a:rPr>
              <a:t>Social Studies: </a:t>
            </a:r>
            <a:r>
              <a:rPr lang="en-US" sz="1250" dirty="0">
                <a:latin typeface="Bahnschrift Light" panose="020B0502040204020203" pitchFamily="34" charset="0"/>
              </a:rPr>
              <a:t>We will practice</a:t>
            </a:r>
            <a:r>
              <a:rPr lang="en-US" sz="1250" b="1" i="1" dirty="0">
                <a:latin typeface="Bahnschrift Light" panose="020B0502040204020203" pitchFamily="34" charset="0"/>
              </a:rPr>
              <a:t> I-Care Rules</a:t>
            </a:r>
            <a:r>
              <a:rPr lang="en-US" sz="1250" dirty="0">
                <a:latin typeface="Bahnschrift Light" panose="020B0502040204020203" pitchFamily="34" charset="0"/>
              </a:rPr>
              <a:t>. We will learn what it means to show </a:t>
            </a:r>
            <a:r>
              <a:rPr lang="en-US" sz="1250" b="1" i="1" dirty="0">
                <a:latin typeface="Bahnschrift Light" panose="020B0502040204020203" pitchFamily="34" charset="0"/>
              </a:rPr>
              <a:t>Kindness! </a:t>
            </a:r>
            <a:r>
              <a:rPr lang="en-US" sz="1250" dirty="0">
                <a:latin typeface="Bahnschrift Light" panose="020B0502040204020203" pitchFamily="34" charset="0"/>
              </a:rPr>
              <a:t>We will explore </a:t>
            </a:r>
            <a:r>
              <a:rPr lang="en-US" sz="1250" b="1" dirty="0">
                <a:latin typeface="Bahnschrift Light" panose="020B0502040204020203" pitchFamily="34" charset="0"/>
              </a:rPr>
              <a:t>apples, Johnny Appleseed </a:t>
            </a:r>
            <a:r>
              <a:rPr lang="en-US" sz="1250" dirty="0">
                <a:latin typeface="Bahnschrift Light" panose="020B0502040204020203" pitchFamily="34" charset="0"/>
              </a:rPr>
              <a:t>and why he is historically significant. We will also take time to learn about the importance of </a:t>
            </a:r>
            <a:r>
              <a:rPr lang="en-US" sz="1250" b="1" dirty="0">
                <a:latin typeface="Bahnschrift Light" panose="020B0502040204020203" pitchFamily="34" charset="0"/>
              </a:rPr>
              <a:t>Constitution Day </a:t>
            </a:r>
            <a:r>
              <a:rPr lang="en-US" sz="1250" dirty="0">
                <a:latin typeface="Bahnschrift Light" panose="020B0502040204020203" pitchFamily="34" charset="0"/>
              </a:rPr>
              <a:t> and our </a:t>
            </a:r>
            <a:r>
              <a:rPr lang="en-US" sz="1250" b="1" dirty="0">
                <a:latin typeface="Bahnschrift Light" panose="020B0502040204020203" pitchFamily="34" charset="0"/>
              </a:rPr>
              <a:t>Founding Fathers</a:t>
            </a:r>
            <a:r>
              <a:rPr lang="en-US" sz="1250" b="1" i="1" dirty="0">
                <a:latin typeface="Bahnschrift Light" panose="020B0502040204020203" pitchFamily="34" charset="0"/>
              </a:rPr>
              <a:t>.</a:t>
            </a:r>
            <a:endParaRPr lang="en-US" sz="1250" b="1" i="1" dirty="0">
              <a:latin typeface="Bahnschrift Light" panose="020B0502040204020203" pitchFamily="34" charset="0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732280"/>
            <a:ext cx="2590800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Read to and with your kiddos each night and record progress on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Bean stack Tracking Sheet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/Explore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Bean stack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 digitally!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>
                <a:latin typeface="Bahnschrift Light" panose="020B0502040204020203" pitchFamily="34" charset="0"/>
              </a:rPr>
              <a:t>Practice HFW’s: </a:t>
            </a:r>
            <a:r>
              <a:rPr lang="en-US" sz="1100" b="1" i="1" dirty="0">
                <a:latin typeface="Bahnschrift Light" panose="020B0502040204020203" pitchFamily="34" charset="0"/>
              </a:rPr>
              <a:t>the, I, and, a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b="1" i="1" dirty="0">
                <a:latin typeface="Bahnschrift Light" panose="020B0502040204020203" pitchFamily="34" charset="0"/>
              </a:rPr>
              <a:t>Go Math Home Practice for Chapters 1, 17, &amp; 18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>
                <a:latin typeface="Bahnschrift Light" panose="020B0502040204020203" pitchFamily="34" charset="0"/>
                <a:cs typeface="Calibri"/>
              </a:rPr>
              <a:t>Talk with your kiddos about what they are learning by going over their </a:t>
            </a:r>
            <a:r>
              <a:rPr lang="en-US" sz="1100" b="1" dirty="0">
                <a:latin typeface="Bahnschrift Light" panose="020B0502040204020203" pitchFamily="34" charset="0"/>
                <a:cs typeface="Calibri"/>
              </a:rPr>
              <a:t>weekly papers </a:t>
            </a:r>
            <a:r>
              <a:rPr lang="en-US" sz="1100" dirty="0">
                <a:latin typeface="Bahnschrift Light" panose="020B0502040204020203" pitchFamily="34" charset="0"/>
                <a:cs typeface="Calibri"/>
              </a:rPr>
              <a:t>and </a:t>
            </a:r>
            <a:r>
              <a:rPr lang="en-US" sz="1100" b="1" dirty="0">
                <a:latin typeface="Bahnschrift Light" panose="020B0502040204020203" pitchFamily="34" charset="0"/>
                <a:cs typeface="Calibri"/>
              </a:rPr>
              <a:t>behavior grades </a:t>
            </a:r>
            <a:r>
              <a:rPr lang="en-US" sz="1100" dirty="0">
                <a:latin typeface="Bahnschrift Light" panose="020B0502040204020203" pitchFamily="34" charset="0"/>
                <a:cs typeface="Calibri"/>
              </a:rPr>
              <a:t>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55092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600" dirty="0">
              <a:latin typeface="Calibri"/>
              <a:cs typeface="Calibri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September 15: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Hispanic Heritage Month Begins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September 17: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Constitution Day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September 18: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PTO-7pm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! 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September 23: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K Fee Due on</a:t>
            </a:r>
          </a:p>
          <a:p>
            <a:pPr marR="0" lvl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 E-funds</a:t>
            </a:r>
          </a:p>
          <a:p>
            <a:pPr marR="0" lvl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 </a:t>
            </a: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B41A67-29F9-4134-8AAC-A10A07BD347F}">
  <ds:schemaRefs>
    <ds:schemaRef ds:uri="http://schemas.microsoft.com/office/2006/documentManagement/types"/>
    <ds:schemaRef ds:uri="http://purl.org/dc/elements/1.1/"/>
    <ds:schemaRef ds:uri="edf0d076-2bb9-4b88-96f6-bf602d095c95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9e0da4a-82de-4426-9558-1fdbc4c2668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287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Bahnschrift Light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Deason, Renee</cp:lastModifiedBy>
  <cp:revision>169</cp:revision>
  <cp:lastPrinted>2024-08-23T12:11:23Z</cp:lastPrinted>
  <dcterms:created xsi:type="dcterms:W3CDTF">2015-07-01T02:16:27Z</dcterms:created>
  <dcterms:modified xsi:type="dcterms:W3CDTF">2025-09-12T11:07:14Z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