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9" r:id="rId3"/>
    <p:sldId id="272" r:id="rId4"/>
    <p:sldId id="273" r:id="rId5"/>
    <p:sldId id="274" r:id="rId6"/>
    <p:sldId id="276" r:id="rId7"/>
    <p:sldId id="271" r:id="rId8"/>
    <p:sldId id="268" r:id="rId9"/>
    <p:sldId id="267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46428A-3B03-43FA-86B2-5AD751FEEB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167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6A81E-9847-40A1-9E5A-1EE56FD4C9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0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D5937-B2C8-4A14-93F4-57E29B338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12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89095-512B-4454-8552-0B1C73DBC4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51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254A1-E66B-46B3-9190-D6C718D77E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31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44DA3-C8A4-45A3-9AD3-941F432B0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81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B4ADC-1340-4468-8B30-950F53BB2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27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C9713-6B63-4FCB-A9F4-E245FEF9A4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26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EE8AB-3080-466E-A5DD-0DD2FC3DDF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05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FA73D-B4DA-429D-9A72-7DF201E927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66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28122-280C-4378-BB28-E73365F438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70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1AF28-4B54-4740-8947-52E5C66EDD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281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FEF9200-C6A7-45DD-BD99-5ADEF5C6B2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5.bin"/><Relationship Id="rId26" Type="http://schemas.openxmlformats.org/officeDocument/2006/relationships/oleObject" Target="../embeddings/oleObject29.bin"/><Relationship Id="rId3" Type="http://schemas.openxmlformats.org/officeDocument/2006/relationships/oleObject" Target="../embeddings/oleObject17.bin"/><Relationship Id="rId21" Type="http://schemas.openxmlformats.org/officeDocument/2006/relationships/image" Target="../media/image22.wmf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20.wmf"/><Relationship Id="rId25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1.bin"/><Relationship Id="rId24" Type="http://schemas.openxmlformats.org/officeDocument/2006/relationships/oleObject" Target="../embeddings/oleObject28.bin"/><Relationship Id="rId5" Type="http://schemas.openxmlformats.org/officeDocument/2006/relationships/oleObject" Target="../embeddings/oleObject18.bin"/><Relationship Id="rId15" Type="http://schemas.openxmlformats.org/officeDocument/2006/relationships/image" Target="../media/image19.wmf"/><Relationship Id="rId23" Type="http://schemas.openxmlformats.org/officeDocument/2006/relationships/image" Target="../media/image23.wmf"/><Relationship Id="rId10" Type="http://schemas.openxmlformats.org/officeDocument/2006/relationships/image" Target="../media/image17.wmf"/><Relationship Id="rId19" Type="http://schemas.openxmlformats.org/officeDocument/2006/relationships/image" Target="../media/image21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3.bin"/><Relationship Id="rId22" Type="http://schemas.openxmlformats.org/officeDocument/2006/relationships/oleObject" Target="../embeddings/oleObject27.bin"/><Relationship Id="rId27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7.1 </a:t>
            </a:r>
            <a:r>
              <a:rPr lang="en-US" altLang="en-US" dirty="0" smtClean="0"/>
              <a:t>Multiplying Monomials</a:t>
            </a:r>
            <a:br>
              <a:rPr lang="en-US" altLang="en-US" dirty="0" smtClean="0"/>
            </a:br>
            <a:r>
              <a:rPr lang="en-US" altLang="en-US" dirty="0" smtClean="0"/>
              <a:t>Part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12747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  </a:t>
            </a:r>
            <a:r>
              <a:rPr lang="en-US" altLang="en-US" sz="6600" smtClean="0">
                <a:solidFill>
                  <a:srgbClr val="FF0000"/>
                </a:solidFill>
              </a:rPr>
              <a:t>x</a:t>
            </a:r>
            <a:r>
              <a:rPr lang="en-US" altLang="en-US" sz="6600" baseline="30000" smtClean="0">
                <a:solidFill>
                  <a:srgbClr val="0000FF"/>
                </a:solidFill>
              </a:rPr>
              <a:t>n</a:t>
            </a:r>
            <a:endParaRPr lang="en-US" altLang="en-US" smtClean="0">
              <a:solidFill>
                <a:srgbClr val="0000FF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2657475"/>
            <a:ext cx="8229600" cy="2524125"/>
          </a:xfrm>
        </p:spPr>
        <p:txBody>
          <a:bodyPr/>
          <a:lstStyle/>
          <a:p>
            <a:pPr eaLnBrk="1" hangingPunct="1"/>
            <a:r>
              <a:rPr lang="en-US" altLang="en-US" smtClean="0"/>
              <a:t>x is the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n is the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7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Exponents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441575" y="2441575"/>
          <a:ext cx="162718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3" imgW="317087" imgH="177569" progId="Equation.DSMT4">
                  <p:embed/>
                </p:oleObj>
              </mc:Choice>
              <mc:Fallback>
                <p:oleObj name="Equation" r:id="rId3" imgW="317087" imgH="17756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575" y="2441575"/>
                        <a:ext cx="1627188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41575" y="3687763"/>
          <a:ext cx="305911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5" imgW="596641" imgH="177723" progId="Equation.DSMT4">
                  <p:embed/>
                </p:oleObj>
              </mc:Choice>
              <mc:Fallback>
                <p:oleObj name="Equation" r:id="rId5" imgW="596641" imgH="17772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575" y="3687763"/>
                        <a:ext cx="3059113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25241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u="sng" dirty="0" smtClean="0"/>
              <a:t>Polynomial</a:t>
            </a:r>
            <a:r>
              <a:rPr lang="en-US" altLang="en-US" dirty="0" smtClean="0"/>
              <a:t>: an algebraic expression containing at least one variable and at least two terms</a:t>
            </a:r>
            <a:endParaRPr lang="en-US" altLang="en-US" u="sng" dirty="0" smtClean="0"/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u="sng" dirty="0" smtClean="0"/>
              <a:t>Monomial</a:t>
            </a:r>
            <a:r>
              <a:rPr lang="en-US" altLang="en-US" dirty="0" smtClean="0"/>
              <a:t>: a number, variable, or the product of a number and one or more variables with nonnegative integer exponents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u="sng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7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Vocabulary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38600" y="2514600"/>
          <a:ext cx="193357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3" imgW="685800" imgH="203200" progId="Equation.DSMT4">
                  <p:embed/>
                </p:oleObj>
              </mc:Choice>
              <mc:Fallback>
                <p:oleObj name="Equation" r:id="rId3" imgW="685800" imgH="203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514600"/>
                        <a:ext cx="1933575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683250" y="5334000"/>
          <a:ext cx="9683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5" imgW="342720" imgH="228600" progId="Equation.DSMT4">
                  <p:embed/>
                </p:oleObj>
              </mc:Choice>
              <mc:Fallback>
                <p:oleObj name="Equation" r:id="rId5" imgW="34272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0" y="5334000"/>
                        <a:ext cx="96837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252412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u="sng" dirty="0" smtClean="0"/>
              <a:t>Product of Powers</a:t>
            </a:r>
          </a:p>
          <a:p>
            <a:pPr eaLnBrk="1" hangingPunct="1">
              <a:defRPr/>
            </a:pPr>
            <a:r>
              <a:rPr lang="en-US" altLang="en-US" dirty="0" smtClean="0"/>
              <a:t>When multiplying two monomials with the </a:t>
            </a:r>
            <a:r>
              <a:rPr lang="en-US" altLang="en-US" dirty="0" smtClean="0">
                <a:solidFill>
                  <a:srgbClr val="FF0000"/>
                </a:solidFill>
              </a:rPr>
              <a:t>same base</a:t>
            </a:r>
            <a:r>
              <a:rPr lang="en-US" altLang="en-US" dirty="0" smtClean="0"/>
              <a:t>, you must </a:t>
            </a:r>
            <a:r>
              <a:rPr lang="en-US" altLang="en-US" b="1" i="1" dirty="0" smtClean="0"/>
              <a:t>add</a:t>
            </a:r>
            <a:r>
              <a:rPr lang="en-US" altLang="en-US" dirty="0" smtClean="0"/>
              <a:t> the exponents.</a:t>
            </a:r>
          </a:p>
          <a:p>
            <a:pPr eaLnBrk="1" hangingPunct="1">
              <a:defRPr/>
            </a:pPr>
            <a:endParaRPr lang="en-US" altLang="en-US" u="sng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6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Exponential Operations</a:t>
            </a:r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641350" y="3290888"/>
            <a:ext cx="6238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E1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133600" y="3282950"/>
          <a:ext cx="14668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Equation" r:id="rId3" imgW="393529" imgH="203112" progId="Equation.DSMT4">
                  <p:embed/>
                </p:oleObj>
              </mc:Choice>
              <mc:Fallback>
                <p:oleObj name="Equation" r:id="rId3" imgW="393529" imgH="20311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82950"/>
                        <a:ext cx="146685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346325" y="4068763"/>
          <a:ext cx="10414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quation" r:id="rId5" imgW="279279" imgH="203112" progId="Equation.DSMT4">
                  <p:embed/>
                </p:oleObj>
              </mc:Choice>
              <mc:Fallback>
                <p:oleObj name="Equation" r:id="rId5" imgW="279279" imgH="20311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4068763"/>
                        <a:ext cx="10414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549525" y="4827588"/>
          <a:ext cx="66357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" name="Equation" r:id="rId7" imgW="177569" imgH="202936" progId="Equation.DSMT4">
                  <p:embed/>
                </p:oleObj>
              </mc:Choice>
              <mc:Fallback>
                <p:oleObj name="Equation" r:id="rId7" imgW="177569" imgH="202936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4827588"/>
                        <a:ext cx="663575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173538" y="3313113"/>
          <a:ext cx="32639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7" name="Equation" r:id="rId9" imgW="876300" imgH="203200" progId="Equation.DSMT4">
                  <p:embed/>
                </p:oleObj>
              </mc:Choice>
              <mc:Fallback>
                <p:oleObj name="Equation" r:id="rId9" imgW="876300" imgH="203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3538" y="3313113"/>
                        <a:ext cx="326390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953000" y="4827588"/>
          <a:ext cx="66357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8" name="Equation" r:id="rId11" imgW="177569" imgH="202936" progId="Equation.DSMT4">
                  <p:embed/>
                </p:oleObj>
              </mc:Choice>
              <mc:Fallback>
                <p:oleObj name="Equation" r:id="rId11" imgW="177569" imgH="202936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827588"/>
                        <a:ext cx="663575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252412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u="sng" dirty="0" smtClean="0"/>
              <a:t>Power of a Power</a:t>
            </a: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When raising a monomial to a power, you must </a:t>
            </a:r>
            <a:r>
              <a:rPr lang="en-US" altLang="en-US" b="1" i="1" dirty="0" smtClean="0"/>
              <a:t>multiply</a:t>
            </a:r>
            <a:r>
              <a:rPr lang="en-US" altLang="en-US" dirty="0" smtClean="0"/>
              <a:t> the exponents.</a:t>
            </a:r>
          </a:p>
          <a:p>
            <a:pPr eaLnBrk="1" hangingPunct="1">
              <a:defRPr/>
            </a:pPr>
            <a:endParaRPr lang="en-US" altLang="en-US" u="sng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6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Exponential Operations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35163" y="3119438"/>
          <a:ext cx="1322387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Equation" r:id="rId3" imgW="355320" imgH="317160" progId="Equation.DSMT4">
                  <p:embed/>
                </p:oleObj>
              </mc:Choice>
              <mc:Fallback>
                <p:oleObj name="Equation" r:id="rId3" imgW="355320" imgH="3171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163" y="3119438"/>
                        <a:ext cx="1322387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Rectangle 1"/>
          <p:cNvSpPr>
            <a:spLocks noChangeArrowheads="1"/>
          </p:cNvSpPr>
          <p:nvPr/>
        </p:nvSpPr>
        <p:spPr bwMode="auto">
          <a:xfrm>
            <a:off x="641350" y="3290888"/>
            <a:ext cx="6238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E2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22488" y="4300538"/>
          <a:ext cx="89852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Equation" r:id="rId5" imgW="241200" imgH="203040" progId="Equation.DSMT4">
                  <p:embed/>
                </p:oleObj>
              </mc:Choice>
              <mc:Fallback>
                <p:oleObj name="Equation" r:id="rId5" imgW="241200" imgH="203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8" y="4300538"/>
                        <a:ext cx="898525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143125" y="5059363"/>
          <a:ext cx="80486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4" name="Equation" r:id="rId7" imgW="215640" imgH="203040" progId="Equation.DSMT4">
                  <p:embed/>
                </p:oleObj>
              </mc:Choice>
              <mc:Fallback>
                <p:oleObj name="Equation" r:id="rId7" imgW="21564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5059363"/>
                        <a:ext cx="804863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294188" y="3284538"/>
          <a:ext cx="42576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4188" y="3284538"/>
                        <a:ext cx="42576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286250" y="3924300"/>
          <a:ext cx="42576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" name="Equation" r:id="rId11" imgW="1143000" imgH="203040" progId="Equation.DSMT4">
                  <p:embed/>
                </p:oleObj>
              </mc:Choice>
              <mc:Fallback>
                <p:oleObj name="Equation" r:id="rId11" imgW="114300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3924300"/>
                        <a:ext cx="42576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294188" y="4554538"/>
          <a:ext cx="42576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name="Equation" r:id="rId12" imgW="1143000" imgH="203040" progId="Equation.DSMT4">
                  <p:embed/>
                </p:oleObj>
              </mc:Choice>
              <mc:Fallback>
                <p:oleObj name="Equation" r:id="rId12" imgW="1143000" imgH="203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4188" y="4554538"/>
                        <a:ext cx="42576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838825" y="5468938"/>
          <a:ext cx="80486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" name="Equation" r:id="rId13" imgW="215640" imgH="203040" progId="Equation.DSMT4">
                  <p:embed/>
                </p:oleObj>
              </mc:Choice>
              <mc:Fallback>
                <p:oleObj name="Equation" r:id="rId13" imgW="215640" imgH="203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8825" y="5468938"/>
                        <a:ext cx="804863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62075"/>
            <a:ext cx="8229600" cy="252412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u="sng" dirty="0" smtClean="0"/>
              <a:t>Power of a Product</a:t>
            </a: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To find the power of a product, find the power of each factor and multiply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6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Exponential Operations</a:t>
            </a:r>
          </a:p>
        </p:txBody>
      </p:sp>
      <p:sp>
        <p:nvSpPr>
          <p:cNvPr id="7173" name="Rectangle 1"/>
          <p:cNvSpPr>
            <a:spLocks noChangeArrowheads="1"/>
          </p:cNvSpPr>
          <p:nvPr/>
        </p:nvSpPr>
        <p:spPr bwMode="auto">
          <a:xfrm>
            <a:off x="609600" y="4221299"/>
            <a:ext cx="6238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/>
              <a:t>E3</a:t>
            </a:r>
            <a:endParaRPr lang="en-US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44850" y="4048918"/>
                <a:ext cx="1969355" cy="8088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4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sz="4400" dirty="0" smtClean="0"/>
                            <m:t>)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850" y="4048918"/>
                <a:ext cx="1969355" cy="808811"/>
              </a:xfrm>
              <a:prstGeom prst="rect">
                <a:avLst/>
              </a:prstGeom>
              <a:blipFill rotWithShape="0">
                <a:blip r:embed="rId2"/>
                <a:stretch>
                  <a:fillRect r="-59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44849" y="5019675"/>
                <a:ext cx="1969355" cy="8088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2+3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1+3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sz="4400" dirty="0" smtClean="0"/>
                            <m:t>)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849" y="5019675"/>
                <a:ext cx="1969355" cy="808811"/>
              </a:xfrm>
              <a:prstGeom prst="rect">
                <a:avLst/>
              </a:prstGeom>
              <a:blipFill rotWithShape="0">
                <a:blip r:embed="rId3"/>
                <a:stretch>
                  <a:fillRect r="-45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85406" y="5850708"/>
                <a:ext cx="1969355" cy="8184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sz="4400" dirty="0" smtClean="0"/>
                            <m:t>)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406" y="5850708"/>
                <a:ext cx="1969355" cy="8184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15000" y="4452069"/>
                <a:ext cx="1969355" cy="6848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52069"/>
                <a:ext cx="1969355" cy="6848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62600" y="5199726"/>
                <a:ext cx="1969355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sSup>
                        <m:sSupPr>
                          <m:ctrlPr>
                            <a:rPr lang="en-US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199726"/>
                <a:ext cx="1969355" cy="67710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98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Use the power of a product property to simplify each monomial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lnSpc>
                <a:spcPts val="7000"/>
              </a:lnSpc>
              <a:buFontTx/>
              <a:buNone/>
            </a:pPr>
            <a:r>
              <a:rPr lang="en-US" altLang="en-US" dirty="0" smtClean="0"/>
              <a:t>E4         </a:t>
            </a:r>
            <a:r>
              <a:rPr lang="en-US" altLang="en-US" sz="4000" dirty="0" smtClean="0"/>
              <a:t>[</a:t>
            </a:r>
            <a:r>
              <a:rPr lang="en-US" altLang="en-US" dirty="0" smtClean="0"/>
              <a:t>(n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3</a:t>
            </a:r>
            <a:r>
              <a:rPr lang="en-US" altLang="en-US" dirty="0" smtClean="0"/>
              <a:t>)(n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4</a:t>
            </a:r>
            <a:r>
              <a:rPr lang="en-US" altLang="en-US" dirty="0" smtClean="0"/>
              <a:t>)</a:t>
            </a:r>
            <a:r>
              <a:rPr lang="en-US" altLang="en-US" sz="4000" dirty="0" smtClean="0"/>
              <a:t>]</a:t>
            </a:r>
            <a:r>
              <a:rPr lang="en-US" altLang="en-US" sz="4000" baseline="30000" dirty="0" smtClean="0">
                <a:solidFill>
                  <a:srgbClr val="FF0000"/>
                </a:solidFill>
              </a:rPr>
              <a:t>3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ts val="7000"/>
              </a:lnSpc>
              <a:buFontTx/>
              <a:buNone/>
            </a:pPr>
            <a:endParaRPr lang="en-US" altLang="en-US" dirty="0" smtClean="0"/>
          </a:p>
          <a:p>
            <a:pPr eaLnBrk="1" hangingPunct="1">
              <a:lnSpc>
                <a:spcPts val="7000"/>
              </a:lnSpc>
              <a:buFontTx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E5	 </a:t>
            </a:r>
            <a:r>
              <a:rPr lang="en-US" altLang="en-US" sz="4000" dirty="0" smtClean="0"/>
              <a:t>[</a:t>
            </a:r>
            <a:r>
              <a:rPr lang="en-US" altLang="en-US" dirty="0">
                <a:solidFill>
                  <a:srgbClr val="000000"/>
                </a:solidFill>
              </a:rPr>
              <a:t>(3pt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dirty="0">
                <a:solidFill>
                  <a:srgbClr val="000000"/>
                </a:solidFill>
              </a:rPr>
              <a:t>)(2p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dirty="0">
                <a:solidFill>
                  <a:srgbClr val="000000"/>
                </a:solidFill>
              </a:rPr>
              <a:t>t</a:t>
            </a:r>
            <a:r>
              <a:rPr lang="en-US" altLang="en-US" baseline="30000" dirty="0">
                <a:solidFill>
                  <a:srgbClr val="0000FF"/>
                </a:solidFill>
              </a:rPr>
              <a:t>2</a:t>
            </a:r>
            <a:r>
              <a:rPr lang="en-US" altLang="en-US" dirty="0" smtClean="0">
                <a:solidFill>
                  <a:srgbClr val="000000"/>
                </a:solidFill>
              </a:rPr>
              <a:t>)</a:t>
            </a:r>
            <a:r>
              <a:rPr lang="en-US" altLang="en-US" sz="4000" dirty="0" smtClean="0"/>
              <a:t>]</a:t>
            </a:r>
            <a:r>
              <a:rPr lang="en-US" altLang="en-US" sz="4000" baseline="30000" dirty="0" smtClean="0">
                <a:solidFill>
                  <a:srgbClr val="FF0000"/>
                </a:solidFill>
              </a:rPr>
              <a:t>4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ts val="7000"/>
              </a:lnSpc>
              <a:buFontTx/>
              <a:buNone/>
            </a:pPr>
            <a:endParaRPr lang="en-US" altLang="en-US" sz="1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367836"/>
              </p:ext>
            </p:extLst>
          </p:nvPr>
        </p:nvGraphicFramePr>
        <p:xfrm>
          <a:off x="2955641" y="2061022"/>
          <a:ext cx="1757363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8" name="Equation" r:id="rId3" imgW="342720" imgH="317160" progId="Equation.DSMT4">
                  <p:embed/>
                </p:oleObj>
              </mc:Choice>
              <mc:Fallback>
                <p:oleObj name="Equation" r:id="rId3" imgW="342720" imgH="3171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641" y="2061022"/>
                        <a:ext cx="1757363" cy="162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000350"/>
              </p:ext>
            </p:extLst>
          </p:nvPr>
        </p:nvGraphicFramePr>
        <p:xfrm>
          <a:off x="3720975" y="2364682"/>
          <a:ext cx="50165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9" name="Equation" r:id="rId5" imgW="101520" imgH="126720" progId="Equation.DSMT4">
                  <p:embed/>
                </p:oleObj>
              </mc:Choice>
              <mc:Fallback>
                <p:oleObj name="Equation" r:id="rId5" imgW="101520" imgH="1267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0975" y="2364682"/>
                        <a:ext cx="50165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516052"/>
              </p:ext>
            </p:extLst>
          </p:nvPr>
        </p:nvGraphicFramePr>
        <p:xfrm>
          <a:off x="4748674" y="2600325"/>
          <a:ext cx="1236663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0" name="Equation" r:id="rId7" imgW="241200" imgH="139680" progId="Equation.DSMT4">
                  <p:embed/>
                </p:oleObj>
              </mc:Choice>
              <mc:Fallback>
                <p:oleObj name="Equation" r:id="rId7" imgW="241200" imgH="1396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8674" y="2600325"/>
                        <a:ext cx="1236663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28453"/>
              </p:ext>
            </p:extLst>
          </p:nvPr>
        </p:nvGraphicFramePr>
        <p:xfrm>
          <a:off x="5715000" y="2135188"/>
          <a:ext cx="1274762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1" name="Equation" r:id="rId9" imgW="203040" imgH="126720" progId="Equation.DSMT4">
                  <p:embed/>
                </p:oleObj>
              </mc:Choice>
              <mc:Fallback>
                <p:oleObj name="Equation" r:id="rId9" imgW="20304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135188"/>
                        <a:ext cx="1274762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743410"/>
              </p:ext>
            </p:extLst>
          </p:nvPr>
        </p:nvGraphicFramePr>
        <p:xfrm>
          <a:off x="6535786" y="2688473"/>
          <a:ext cx="1236663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2" name="Equation" r:id="rId11" imgW="241200" imgH="139680" progId="Equation.DSMT4">
                  <p:embed/>
                </p:oleObj>
              </mc:Choice>
              <mc:Fallback>
                <p:oleObj name="Equation" r:id="rId11" imgW="2412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5786" y="2688473"/>
                        <a:ext cx="1236663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163861"/>
              </p:ext>
            </p:extLst>
          </p:nvPr>
        </p:nvGraphicFramePr>
        <p:xfrm>
          <a:off x="7700963" y="2263775"/>
          <a:ext cx="8763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3" name="Equation" r:id="rId12" imgW="139680" imgH="114120" progId="Equation.DSMT4">
                  <p:embed/>
                </p:oleObj>
              </mc:Choice>
              <mc:Fallback>
                <p:oleObj name="Equation" r:id="rId12" imgW="139680" imgH="114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0963" y="2263775"/>
                        <a:ext cx="8763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810267"/>
              </p:ext>
            </p:extLst>
          </p:nvPr>
        </p:nvGraphicFramePr>
        <p:xfrm>
          <a:off x="2182813" y="4503738"/>
          <a:ext cx="65087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4" name="Equation" r:id="rId14" imgW="126720" imgH="177480" progId="Equation.DSMT4">
                  <p:embed/>
                </p:oleObj>
              </mc:Choice>
              <mc:Fallback>
                <p:oleObj name="Equation" r:id="rId14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4503738"/>
                        <a:ext cx="65087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45867"/>
              </p:ext>
            </p:extLst>
          </p:nvPr>
        </p:nvGraphicFramePr>
        <p:xfrm>
          <a:off x="2805113" y="4384675"/>
          <a:ext cx="1041400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5" name="Equation" r:id="rId16" imgW="203040" imgH="228600" progId="Equation.DSMT4">
                  <p:embed/>
                </p:oleObj>
              </mc:Choice>
              <mc:Fallback>
                <p:oleObj name="Equation" r:id="rId16" imgW="203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113" y="4384675"/>
                        <a:ext cx="1041400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240042"/>
              </p:ext>
            </p:extLst>
          </p:nvPr>
        </p:nvGraphicFramePr>
        <p:xfrm>
          <a:off x="4019550" y="4446588"/>
          <a:ext cx="715963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6" name="Equation" r:id="rId18" imgW="139680" imgH="203040" progId="Equation.DSMT4">
                  <p:embed/>
                </p:oleObj>
              </mc:Choice>
              <mc:Fallback>
                <p:oleObj name="Equation" r:id="rId18" imgW="139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4446588"/>
                        <a:ext cx="715963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46194"/>
              </p:ext>
            </p:extLst>
          </p:nvPr>
        </p:nvGraphicFramePr>
        <p:xfrm>
          <a:off x="2381769" y="5594153"/>
          <a:ext cx="911225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7" name="Equation" r:id="rId20" imgW="177480" imgH="203040" progId="Equation.DSMT4">
                  <p:embed/>
                </p:oleObj>
              </mc:Choice>
              <mc:Fallback>
                <p:oleObj name="Equation" r:id="rId20" imgW="177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769" y="5594153"/>
                        <a:ext cx="911225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362581"/>
              </p:ext>
            </p:extLst>
          </p:nvPr>
        </p:nvGraphicFramePr>
        <p:xfrm>
          <a:off x="2736618" y="5622330"/>
          <a:ext cx="117157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8" name="Equation" r:id="rId22" imgW="228600" imgH="228600" progId="Equation.DSMT4">
                  <p:embed/>
                </p:oleObj>
              </mc:Choice>
              <mc:Fallback>
                <p:oleObj name="Equation" r:id="rId22" imgW="228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618" y="5622330"/>
                        <a:ext cx="1171575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955025"/>
              </p:ext>
            </p:extLst>
          </p:nvPr>
        </p:nvGraphicFramePr>
        <p:xfrm>
          <a:off x="3531394" y="5646937"/>
          <a:ext cx="976312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9" name="Equation" r:id="rId24" imgW="190440" imgH="203040" progId="Equation.DSMT4">
                  <p:embed/>
                </p:oleObj>
              </mc:Choice>
              <mc:Fallback>
                <p:oleObj name="Equation" r:id="rId24" imgW="1904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1394" y="5646937"/>
                        <a:ext cx="976312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023125"/>
              </p:ext>
            </p:extLst>
          </p:nvPr>
        </p:nvGraphicFramePr>
        <p:xfrm>
          <a:off x="1757363" y="4102100"/>
          <a:ext cx="4029075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0" name="Equation" r:id="rId26" imgW="355320" imgH="317160" progId="Equation.DSMT4">
                  <p:embed/>
                </p:oleObj>
              </mc:Choice>
              <mc:Fallback>
                <p:oleObj name="Equation" r:id="rId26" imgW="35532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363" y="4102100"/>
                        <a:ext cx="4029075" cy="162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Just remember to multiply the exponents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7168"/>
            <a:ext cx="8229600" cy="4754563"/>
          </a:xfrm>
        </p:spPr>
        <p:txBody>
          <a:bodyPr/>
          <a:lstStyle/>
          <a:p>
            <a:pPr eaLnBrk="1" hangingPunct="1">
              <a:lnSpc>
                <a:spcPts val="7000"/>
              </a:lnSpc>
              <a:buNone/>
            </a:pPr>
            <a:r>
              <a:rPr lang="en-US" altLang="en-US" dirty="0" smtClean="0"/>
              <a:t>E6	</a:t>
            </a:r>
            <a:r>
              <a:rPr lang="en-US" altLang="en-US" sz="4000" dirty="0" smtClean="0"/>
              <a:t>[</a:t>
            </a:r>
            <a:r>
              <a:rPr lang="en-US" altLang="en-US" dirty="0" smtClean="0">
                <a:solidFill>
                  <a:srgbClr val="000000"/>
                </a:solidFill>
              </a:rPr>
              <a:t>(5x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9</a:t>
            </a:r>
            <a:r>
              <a:rPr lang="en-US" altLang="en-US" dirty="0" smtClean="0">
                <a:solidFill>
                  <a:srgbClr val="000000"/>
                </a:solidFill>
              </a:rPr>
              <a:t>y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5</a:t>
            </a:r>
            <a:r>
              <a:rPr lang="en-US" altLang="en-US" dirty="0" smtClean="0">
                <a:solidFill>
                  <a:srgbClr val="000000"/>
                </a:solidFill>
              </a:rPr>
              <a:t>)(3x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3</a:t>
            </a:r>
            <a:r>
              <a:rPr lang="en-US" altLang="en-US" dirty="0" smtClean="0">
                <a:solidFill>
                  <a:srgbClr val="000000"/>
                </a:solidFill>
              </a:rPr>
              <a:t>y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2</a:t>
            </a:r>
            <a:r>
              <a:rPr lang="en-US" altLang="en-US" dirty="0" smtClean="0">
                <a:solidFill>
                  <a:srgbClr val="000000"/>
                </a:solidFill>
              </a:rPr>
              <a:t>)(x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2</a:t>
            </a:r>
            <a:r>
              <a:rPr lang="en-US" altLang="en-US" dirty="0" smtClean="0">
                <a:solidFill>
                  <a:srgbClr val="000000"/>
                </a:solidFill>
              </a:rPr>
              <a:t>y)</a:t>
            </a:r>
            <a:r>
              <a:rPr lang="en-US" altLang="en-US" sz="4000" dirty="0" smtClean="0"/>
              <a:t>]</a:t>
            </a:r>
            <a:r>
              <a:rPr lang="en-US" altLang="en-US" sz="4000" baseline="30000" dirty="0" smtClean="0">
                <a:solidFill>
                  <a:srgbClr val="FF0000"/>
                </a:solidFill>
              </a:rPr>
              <a:t>3</a:t>
            </a:r>
            <a:endParaRPr lang="en-US" altLang="en-US" baseline="30000" dirty="0">
              <a:solidFill>
                <a:srgbClr val="FF0000"/>
              </a:solidFill>
            </a:endParaRPr>
          </a:p>
          <a:p>
            <a:pPr eaLnBrk="1" hangingPunct="1">
              <a:lnSpc>
                <a:spcPts val="7000"/>
              </a:lnSpc>
              <a:buFontTx/>
              <a:buNone/>
            </a:pPr>
            <a:endParaRPr lang="en-US" altLang="en-US" dirty="0" smtClean="0"/>
          </a:p>
          <a:p>
            <a:pPr eaLnBrk="1" hangingPunct="1">
              <a:lnSpc>
                <a:spcPts val="7000"/>
              </a:lnSpc>
              <a:buFontTx/>
              <a:buNone/>
            </a:pPr>
            <a:endParaRPr lang="en-US" altLang="en-US" sz="100" dirty="0" smtClean="0"/>
          </a:p>
          <a:p>
            <a:pPr eaLnBrk="1" hangingPunct="1">
              <a:lnSpc>
                <a:spcPts val="7000"/>
              </a:lnSpc>
              <a:buNone/>
            </a:pPr>
            <a:r>
              <a:rPr lang="en-US" altLang="en-US" dirty="0" smtClean="0"/>
              <a:t>E7	</a:t>
            </a:r>
            <a:r>
              <a:rPr lang="en-US" altLang="en-US" sz="4000" dirty="0" smtClean="0"/>
              <a:t>[</a:t>
            </a:r>
            <a:r>
              <a:rPr lang="en-US" altLang="en-US" dirty="0" smtClean="0">
                <a:solidFill>
                  <a:srgbClr val="000000"/>
                </a:solidFill>
              </a:rPr>
              <a:t>(-q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19</a:t>
            </a:r>
            <a:r>
              <a:rPr lang="en-US" altLang="en-US" dirty="0" smtClean="0">
                <a:solidFill>
                  <a:srgbClr val="000000"/>
                </a:solidFill>
              </a:rPr>
              <a:t>r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dirty="0" smtClean="0">
                <a:solidFill>
                  <a:srgbClr val="000000"/>
                </a:solidFill>
              </a:rPr>
              <a:t>)(-6q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4</a:t>
            </a:r>
            <a:r>
              <a:rPr lang="en-US" altLang="en-US" dirty="0" smtClean="0">
                <a:solidFill>
                  <a:srgbClr val="000000"/>
                </a:solidFill>
              </a:rPr>
              <a:t>s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2</a:t>
            </a:r>
            <a:r>
              <a:rPr lang="en-US" altLang="en-US" dirty="0" smtClean="0">
                <a:solidFill>
                  <a:srgbClr val="000000"/>
                </a:solidFill>
              </a:rPr>
              <a:t>)(2r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2</a:t>
            </a:r>
            <a:r>
              <a:rPr lang="en-US" altLang="en-US" dirty="0" smtClean="0">
                <a:solidFill>
                  <a:srgbClr val="000000"/>
                </a:solidFill>
              </a:rPr>
              <a:t>s)</a:t>
            </a:r>
            <a:r>
              <a:rPr lang="en-US" altLang="en-US" sz="4000" dirty="0" smtClean="0"/>
              <a:t>]</a:t>
            </a:r>
            <a:r>
              <a:rPr lang="en-US" altLang="en-US" sz="4000" baseline="30000" dirty="0" smtClean="0">
                <a:solidFill>
                  <a:srgbClr val="FF0000"/>
                </a:solidFill>
              </a:rPr>
              <a:t>0</a:t>
            </a:r>
            <a:endParaRPr lang="en-US" altLang="en-US" baseline="30000" dirty="0">
              <a:solidFill>
                <a:srgbClr val="FF0000"/>
              </a:solidFill>
            </a:endParaRPr>
          </a:p>
          <a:p>
            <a:pPr eaLnBrk="1" hangingPunct="1">
              <a:lnSpc>
                <a:spcPts val="7000"/>
              </a:lnSpc>
              <a:buFontTx/>
              <a:buNone/>
            </a:pPr>
            <a:r>
              <a:rPr lang="en-US" altLang="en-US" dirty="0" smtClean="0"/>
              <a:t>	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730211"/>
              </p:ext>
            </p:extLst>
          </p:nvPr>
        </p:nvGraphicFramePr>
        <p:xfrm>
          <a:off x="1470025" y="2514600"/>
          <a:ext cx="91122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6" name="Equation" r:id="rId3" imgW="177480" imgH="177480" progId="Equation.DSMT4">
                  <p:embed/>
                </p:oleObj>
              </mc:Choice>
              <mc:Fallback>
                <p:oleObj name="Equation" r:id="rId3" imgW="177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025" y="2514600"/>
                        <a:ext cx="91122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83438"/>
              </p:ext>
            </p:extLst>
          </p:nvPr>
        </p:nvGraphicFramePr>
        <p:xfrm>
          <a:off x="2271835" y="2370928"/>
          <a:ext cx="1106487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7" name="Equation" r:id="rId5" imgW="215640" imgH="203040" progId="Equation.DSMT4">
                  <p:embed/>
                </p:oleObj>
              </mc:Choice>
              <mc:Fallback>
                <p:oleObj name="Equation" r:id="rId5" imgW="215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835" y="2370928"/>
                        <a:ext cx="1106487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508247"/>
              </p:ext>
            </p:extLst>
          </p:nvPr>
        </p:nvGraphicFramePr>
        <p:xfrm>
          <a:off x="3046263" y="2418950"/>
          <a:ext cx="91122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8" name="Equation" r:id="rId7" imgW="177480" imgH="228600" progId="Equation.DSMT4">
                  <p:embed/>
                </p:oleObj>
              </mc:Choice>
              <mc:Fallback>
                <p:oleObj name="Equation" r:id="rId7" imgW="177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263" y="2418950"/>
                        <a:ext cx="911225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650719"/>
              </p:ext>
            </p:extLst>
          </p:nvPr>
        </p:nvGraphicFramePr>
        <p:xfrm>
          <a:off x="1472847" y="3544097"/>
          <a:ext cx="1171575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9" name="Equation" r:id="rId9" imgW="228600" imgH="203040" progId="Equation.DSMT4">
                  <p:embed/>
                </p:oleObj>
              </mc:Choice>
              <mc:Fallback>
                <p:oleObj name="Equation" r:id="rId9" imgW="2286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2847" y="3544097"/>
                        <a:ext cx="1171575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419226"/>
              </p:ext>
            </p:extLst>
          </p:nvPr>
        </p:nvGraphicFramePr>
        <p:xfrm>
          <a:off x="2266677" y="3544097"/>
          <a:ext cx="1106488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0" name="Equation" r:id="rId11" imgW="215640" imgH="203040" progId="Equation.DSMT4">
                  <p:embed/>
                </p:oleObj>
              </mc:Choice>
              <mc:Fallback>
                <p:oleObj name="Equation" r:id="rId11" imgW="215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677" y="3544097"/>
                        <a:ext cx="1106488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072453"/>
              </p:ext>
            </p:extLst>
          </p:nvPr>
        </p:nvGraphicFramePr>
        <p:xfrm>
          <a:off x="2880795" y="3544097"/>
          <a:ext cx="117157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" name="Equation" r:id="rId13" imgW="228600" imgH="228600" progId="Equation.DSMT4">
                  <p:embed/>
                </p:oleObj>
              </mc:Choice>
              <mc:Fallback>
                <p:oleObj name="Equation" r:id="rId13" imgW="228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0795" y="3544097"/>
                        <a:ext cx="1171575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42690"/>
              </p:ext>
            </p:extLst>
          </p:nvPr>
        </p:nvGraphicFramePr>
        <p:xfrm>
          <a:off x="3421188" y="5404110"/>
          <a:ext cx="455613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" name="Equation" r:id="rId15" imgW="88560" imgH="164880" progId="Equation.DSMT4">
                  <p:embed/>
                </p:oleObj>
              </mc:Choice>
              <mc:Fallback>
                <p:oleObj name="Equation" r:id="rId15" imgW="885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188" y="5404110"/>
                        <a:ext cx="455613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719411"/>
              </p:ext>
            </p:extLst>
          </p:nvPr>
        </p:nvGraphicFramePr>
        <p:xfrm>
          <a:off x="990600" y="2058988"/>
          <a:ext cx="4114800" cy="162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" name="Equation" r:id="rId17" imgW="342720" imgH="317160" progId="Equation.DSMT4">
                  <p:embed/>
                </p:oleObj>
              </mc:Choice>
              <mc:Fallback>
                <p:oleObj name="Equation" r:id="rId17" imgW="34272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058988"/>
                        <a:ext cx="4114800" cy="162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11300"/>
            <a:ext cx="7924800" cy="2273300"/>
          </a:xfrm>
        </p:spPr>
        <p:txBody>
          <a:bodyPr/>
          <a:lstStyle/>
          <a:p>
            <a:pPr eaLnBrk="1" hangingPunct="1"/>
            <a:r>
              <a:rPr lang="en-US" altLang="en-US" dirty="0">
                <a:cs typeface="Arial" panose="020B0604020202020204" pitchFamily="34" charset="0"/>
              </a:rPr>
              <a:t>R</a:t>
            </a:r>
            <a:r>
              <a:rPr lang="en-US" altLang="en-US" dirty="0" smtClean="0">
                <a:cs typeface="Arial" panose="020B0604020202020204" pitchFamily="34" charset="0"/>
              </a:rPr>
              <a:t>WS </a:t>
            </a:r>
            <a:r>
              <a:rPr lang="en-US" altLang="en-US" dirty="0" smtClean="0">
                <a:cs typeface="Arial" panose="020B0604020202020204" pitchFamily="34" charset="0"/>
              </a:rPr>
              <a:t>7.1 Part 1-4 </a:t>
            </a:r>
            <a:r>
              <a:rPr lang="en-US" altLang="en-US" dirty="0" smtClean="0">
                <a:cs typeface="Arial" panose="020B0604020202020204" pitchFamily="34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146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Default Design</vt:lpstr>
      <vt:lpstr>Equation</vt:lpstr>
      <vt:lpstr>7.1 Multiplying Monomials Part 4</vt:lpstr>
      <vt:lpstr>  xn</vt:lpstr>
      <vt:lpstr>PowerPoint Presentation</vt:lpstr>
      <vt:lpstr>PowerPoint Presentation</vt:lpstr>
      <vt:lpstr>PowerPoint Presentation</vt:lpstr>
      <vt:lpstr>PowerPoint Presentation</vt:lpstr>
      <vt:lpstr>Use the power of a product property to simplify each monomial</vt:lpstr>
      <vt:lpstr>Just remember to multiply the exponents</vt:lpstr>
      <vt:lpstr>RWS 7.1 Part 1-4 a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8.1 Multiplying Monomials</dc:title>
  <dc:creator>Leon High School</dc:creator>
  <cp:lastModifiedBy>Reaves, Nathan</cp:lastModifiedBy>
  <cp:revision>83</cp:revision>
  <cp:lastPrinted>2015-04-15T12:45:17Z</cp:lastPrinted>
  <dcterms:created xsi:type="dcterms:W3CDTF">2006-10-02T16:17:56Z</dcterms:created>
  <dcterms:modified xsi:type="dcterms:W3CDTF">2017-04-26T19:55:39Z</dcterms:modified>
</cp:coreProperties>
</file>