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334" r:id="rId3"/>
    <p:sldId id="338" r:id="rId4"/>
    <p:sldId id="337" r:id="rId5"/>
    <p:sldId id="339" r:id="rId6"/>
    <p:sldId id="340" r:id="rId7"/>
    <p:sldId id="341" r:id="rId8"/>
    <p:sldId id="342" r:id="rId9"/>
    <p:sldId id="343" r:id="rId10"/>
    <p:sldId id="344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0" autoAdjust="0"/>
    <p:restoredTop sz="94660"/>
  </p:normalViewPr>
  <p:slideViewPr>
    <p:cSldViewPr snapToGrid="0">
      <p:cViewPr varScale="1">
        <p:scale>
          <a:sx n="91" d="100"/>
          <a:sy n="91" d="100"/>
        </p:scale>
        <p:origin x="43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-20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AA85-6FA3-4BDF-83D6-B3725042CAE2}" type="datetimeFigureOut">
              <a:rPr lang="en-US" smtClean="0"/>
              <a:t>11/19/2019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36963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AA85-6FA3-4BDF-83D6-B3725042CAE2}" type="datetimeFigureOut">
              <a:rPr lang="en-US" smtClean="0"/>
              <a:t>11/19/2019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38292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AA85-6FA3-4BDF-83D6-B3725042CAE2}" type="datetimeFigureOut">
              <a:rPr lang="en-US" smtClean="0"/>
              <a:t>11/19/2019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055894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AA85-6FA3-4BDF-83D6-B3725042CAE2}" type="datetimeFigureOut">
              <a:rPr lang="en-US" smtClean="0"/>
              <a:t>11/19/2019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5434729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AA85-6FA3-4BDF-83D6-B3725042CAE2}" type="datetimeFigureOut">
              <a:rPr lang="en-US" smtClean="0"/>
              <a:t>11/19/2019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51947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AA85-6FA3-4BDF-83D6-B3725042CAE2}" type="datetimeFigureOut">
              <a:rPr lang="en-US" smtClean="0"/>
              <a:t>11/19/2019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03993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AA85-6FA3-4BDF-83D6-B3725042CAE2}" type="datetimeFigureOut">
              <a:rPr lang="en-US" smtClean="0"/>
              <a:t>11/19/2019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405479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AA85-6FA3-4BDF-83D6-B3725042CAE2}" type="datetimeFigureOut">
              <a:rPr lang="en-US" smtClean="0"/>
              <a:t>11/19/2019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210811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AA85-6FA3-4BDF-83D6-B3725042CAE2}" type="datetimeFigureOut">
              <a:rPr lang="en-US" smtClean="0"/>
              <a:t>11/19/2019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61978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AA85-6FA3-4BDF-83D6-B3725042CAE2}" type="datetimeFigureOut">
              <a:rPr lang="en-US" smtClean="0"/>
              <a:t>11/19/2019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80977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AA85-6FA3-4BDF-83D6-B3725042CAE2}" type="datetimeFigureOut">
              <a:rPr lang="en-US" smtClean="0"/>
              <a:t>11/19/2019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8019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AA85-6FA3-4BDF-83D6-B3725042CAE2}" type="datetimeFigureOut">
              <a:rPr lang="en-US" smtClean="0"/>
              <a:t>11/19/2019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58507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AA85-6FA3-4BDF-83D6-B3725042CAE2}" type="datetimeFigureOut">
              <a:rPr lang="en-US" smtClean="0"/>
              <a:t>11/19/2019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63074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AA85-6FA3-4BDF-83D6-B3725042CAE2}" type="datetimeFigureOut">
              <a:rPr lang="en-US" smtClean="0"/>
              <a:t>11/19/2019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46861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AA85-6FA3-4BDF-83D6-B3725042CAE2}" type="datetimeFigureOut">
              <a:rPr lang="en-US" smtClean="0"/>
              <a:t>11/19/2019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32563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AA85-6FA3-4BDF-83D6-B3725042CAE2}" type="datetimeFigureOut">
              <a:rPr lang="en-US" smtClean="0"/>
              <a:t>11/19/2019</a:t>
            </a:fld>
            <a:endParaRPr 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45491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AA85-6FA3-4BDF-83D6-B3725042CAE2}" type="datetimeFigureOut">
              <a:rPr lang="en-US" smtClean="0"/>
              <a:t>11/19/2019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28398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A233AA85-6FA3-4BDF-83D6-B3725042CAE2}" type="datetimeFigureOut">
              <a:rPr lang="en-US" smtClean="0"/>
              <a:t>11/19/2019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437646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D6C13D-5C8B-4A71-AABE-B62C8780CEA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España</a:t>
            </a:r>
            <a:r>
              <a:rPr lang="en-US" dirty="0" smtClean="0"/>
              <a:t> 2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2AEAFD1-05C3-4DAA-B4AB-8798C98B6A9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54953" y="4777380"/>
            <a:ext cx="10779955" cy="861420"/>
          </a:xfrm>
        </p:spPr>
        <p:txBody>
          <a:bodyPr>
            <a:normAutofit/>
          </a:bodyPr>
          <a:lstStyle/>
          <a:p>
            <a:r>
              <a:rPr lang="en-US" sz="1600" dirty="0" smtClean="0"/>
              <a:t>Personal hygiene, reflexive verbs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283036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6D446D-BFDC-49C5-A062-E7E3539A0B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Bell Ringer-SPN II</a:t>
            </a:r>
            <a:br>
              <a:rPr lang="en-US" dirty="0"/>
            </a:br>
            <a:r>
              <a:rPr lang="en-US" sz="2400" dirty="0" smtClean="0"/>
              <a:t>(Conjugate the reflexive verb in parentheses. Use reflexive pronouns. Write the complete sentence.)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F86CB6-F9B3-44CD-87DB-08062B7F88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7697" y="2052918"/>
            <a:ext cx="11666480" cy="4195481"/>
          </a:xfrm>
        </p:spPr>
        <p:txBody>
          <a:bodyPr>
            <a:normAutofit fontScale="70000" lnSpcReduction="20000"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Yo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afeitarse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) ____________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en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la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mañana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indent="-742950">
              <a:buFont typeface="+mj-lt"/>
              <a:buAutoNum type="arabicPeriod"/>
            </a:pP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Mi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amigo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quiere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acostarse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____________ 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a las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nueve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Janet y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tú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 (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bañarse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) ____________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por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la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tarde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indent="-742950">
              <a:buFont typeface="+mj-lt"/>
              <a:buAutoNum type="arabicPeriod"/>
            </a:pP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Bobby y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yo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vamos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a (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cepillarse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____________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en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mi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cuarto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indent="-742950">
              <a:buFont typeface="+mj-lt"/>
              <a:buAutoNum type="arabicPeriod"/>
            </a:pP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Yo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ducharse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) ____________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en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el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baño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Tú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lavarse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____________ 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la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cara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en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el lavabo.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indent="-742950">
              <a:buFont typeface="+mj-lt"/>
              <a:buAutoNum type="arabicPeriod"/>
            </a:pP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Joann y Bob (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levantarse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____________ 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antes de Johnny.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indent="-742950">
              <a:buFont typeface="+mj-lt"/>
              <a:buAutoNum type="arabicPeriod"/>
            </a:pP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Ellas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quieren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maquillarse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____________ 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antes de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salir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indent="-742950">
              <a:buFont typeface="+mj-lt"/>
              <a:buAutoNum type="arabicPeriod"/>
            </a:pP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Nosotros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peinarse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____________ 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con el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peine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negro.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indent="-742950">
              <a:buFont typeface="+mj-lt"/>
              <a:buAutoNum type="arabicPeriod"/>
            </a:pP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Tú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quieres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vestirse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____________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en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el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dormitorio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3353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651257-A376-4252-8AFF-6B684C06AB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11344456" cy="1400530"/>
          </a:xfrm>
        </p:spPr>
        <p:txBody>
          <a:bodyPr/>
          <a:lstStyle/>
          <a:p>
            <a:r>
              <a:rPr lang="en-US" dirty="0" err="1" smtClean="0"/>
              <a:t>España</a:t>
            </a:r>
            <a:r>
              <a:rPr lang="en-US" dirty="0" smtClean="0"/>
              <a:t> 2</a:t>
            </a:r>
            <a:r>
              <a:rPr lang="en-US" dirty="0"/>
              <a:t/>
            </a:r>
            <a:br>
              <a:rPr lang="en-US" dirty="0"/>
            </a:br>
            <a:r>
              <a:rPr lang="en-US" sz="2000" dirty="0" smtClean="0"/>
              <a:t>(Personal hygiene, reflexive verbs)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4ED9A5-12BD-422A-935B-715E830BBD3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43280" y="1379884"/>
            <a:ext cx="5622741" cy="41957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La hygiene personal: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El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cepillo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– hairbrush</a:t>
            </a:r>
          </a:p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El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cepillo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dientes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– toothbrush</a:t>
            </a:r>
          </a:p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El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champú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-  shampoo</a:t>
            </a:r>
          </a:p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La crema de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afeitar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– shaving cream</a:t>
            </a:r>
          </a:p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El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desodorante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– deodorant</a:t>
            </a:r>
          </a:p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El gel – gel</a:t>
            </a:r>
          </a:p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El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jabón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– soap</a:t>
            </a:r>
          </a:p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La pasta de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dientes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– toothpaste</a:t>
            </a:r>
          </a:p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El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peine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– comb</a:t>
            </a:r>
          </a:p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La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toalla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- towel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3B4ED9A5-12BD-422A-935B-715E830BBD3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093925" y="1317835"/>
            <a:ext cx="6065120" cy="41957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Rutinas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Acostarse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– to put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onself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to bed</a:t>
            </a:r>
          </a:p>
          <a:p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Afeitarse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– to shave oneself</a:t>
            </a:r>
          </a:p>
          <a:p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Bañarse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-  to bathe oneself</a:t>
            </a:r>
          </a:p>
          <a:p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Cepillarse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– to brush oneself (hair, teeth)</a:t>
            </a:r>
          </a:p>
          <a:p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Ducharse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– to shower oneself</a:t>
            </a:r>
          </a:p>
          <a:p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Lavarse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– to wash oneself</a:t>
            </a:r>
          </a:p>
          <a:p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Levantarse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– to get oneself up</a:t>
            </a:r>
          </a:p>
          <a:p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Maquillarse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– to make oneself up</a:t>
            </a:r>
          </a:p>
          <a:p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Peinarse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– to comb oneself</a:t>
            </a:r>
          </a:p>
          <a:p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Vestirse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– to dress oneself</a:t>
            </a:r>
          </a:p>
        </p:txBody>
      </p:sp>
    </p:spTree>
    <p:extLst>
      <p:ext uri="{BB962C8B-B14F-4D97-AF65-F5344CB8AC3E}">
        <p14:creationId xmlns:p14="http://schemas.microsoft.com/office/powerpoint/2010/main" val="2998295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6D446D-BFDC-49C5-A062-E7E3539A0B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ESPAÑA 2</a:t>
            </a:r>
            <a:r>
              <a:rPr lang="en-US" dirty="0"/>
              <a:t/>
            </a:r>
            <a:br>
              <a:rPr lang="en-US" dirty="0"/>
            </a:br>
            <a:r>
              <a:rPr lang="en-US" sz="2400" dirty="0" smtClean="0"/>
              <a:t>(Personal hygiene, reflexive verbs)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F86CB6-F9B3-44CD-87DB-08062B7F88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1694565"/>
            <a:ext cx="9659423" cy="4195481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Reflexive Verbs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Sometimes an action is reflected back onto the subject. In Spanish the idea is expressed with a reflexive verb.</a:t>
            </a:r>
          </a:p>
          <a:p>
            <a:pPr lvl="2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Juan se lava.			Juan washes himself.</a:t>
            </a:r>
          </a:p>
          <a:p>
            <a:pPr lvl="2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Juan performs the action and he receives the effects of the action.</a:t>
            </a:r>
          </a:p>
          <a:p>
            <a:pPr lvl="1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The verbs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ducharse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bañarse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vestirse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, and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afeitarse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are examples of reflexive verbs.</a:t>
            </a:r>
          </a:p>
          <a:p>
            <a:pPr lvl="1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Reflexive verbs are conjugated with reflexive pronouns: me,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, se,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nos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, se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73755278"/>
              </p:ext>
            </p:extLst>
          </p:nvPr>
        </p:nvGraphicFramePr>
        <p:xfrm>
          <a:off x="1567233" y="4427186"/>
          <a:ext cx="8483601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27867">
                  <a:extLst>
                    <a:ext uri="{9D8B030D-6E8A-4147-A177-3AD203B41FA5}">
                      <a16:colId xmlns:a16="http://schemas.microsoft.com/office/drawing/2014/main" val="3242136430"/>
                    </a:ext>
                  </a:extLst>
                </a:gridCol>
                <a:gridCol w="2827867">
                  <a:extLst>
                    <a:ext uri="{9D8B030D-6E8A-4147-A177-3AD203B41FA5}">
                      <a16:colId xmlns:a16="http://schemas.microsoft.com/office/drawing/2014/main" val="2147049292"/>
                    </a:ext>
                  </a:extLst>
                </a:gridCol>
                <a:gridCol w="2827867">
                  <a:extLst>
                    <a:ext uri="{9D8B030D-6E8A-4147-A177-3AD203B41FA5}">
                      <a16:colId xmlns:a16="http://schemas.microsoft.com/office/drawing/2014/main" val="3220793596"/>
                    </a:ext>
                  </a:extLst>
                </a:gridCol>
              </a:tblGrid>
              <a:tr h="370840">
                <a:tc gridSpan="3">
                  <a:txBody>
                    <a:bodyPr/>
                    <a:lstStyle/>
                    <a:p>
                      <a:r>
                        <a:rPr lang="en-US" dirty="0" smtClean="0"/>
                        <a:t>Reflexive Pronouns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705446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Yo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Myself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594619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Tú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te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Yourself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915197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Usted</a:t>
                      </a:r>
                      <a:r>
                        <a:rPr lang="en-US" dirty="0" smtClean="0"/>
                        <a:t>, </a:t>
                      </a:r>
                      <a:r>
                        <a:rPr lang="en-US" dirty="0" err="1" smtClean="0"/>
                        <a:t>Él</a:t>
                      </a:r>
                      <a:r>
                        <a:rPr lang="en-US" dirty="0" smtClean="0"/>
                        <a:t>, Ella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Yourself,</a:t>
                      </a:r>
                      <a:r>
                        <a:rPr lang="en-US" baseline="0" dirty="0" smtClean="0"/>
                        <a:t> Himself, Herself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702536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Nosotros</a:t>
                      </a:r>
                      <a:r>
                        <a:rPr lang="en-US" dirty="0" smtClean="0"/>
                        <a:t>, </a:t>
                      </a:r>
                      <a:r>
                        <a:rPr lang="en-US" dirty="0" err="1" smtClean="0"/>
                        <a:t>Nosotras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nos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Ourselves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032793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Ustedes</a:t>
                      </a:r>
                      <a:r>
                        <a:rPr lang="en-US" dirty="0" smtClean="0"/>
                        <a:t>, </a:t>
                      </a:r>
                      <a:r>
                        <a:rPr lang="en-US" dirty="0" err="1" smtClean="0"/>
                        <a:t>Ellos</a:t>
                      </a:r>
                      <a:r>
                        <a:rPr lang="en-US" dirty="0" smtClean="0"/>
                        <a:t>, </a:t>
                      </a:r>
                      <a:r>
                        <a:rPr lang="en-US" dirty="0" err="1" smtClean="0"/>
                        <a:t>Ellas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Yourselves, Themselves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457762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00300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6D446D-BFDC-49C5-A062-E7E3539A0B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ESPAÑA 2</a:t>
            </a:r>
            <a:r>
              <a:rPr lang="en-US" dirty="0"/>
              <a:t/>
            </a:r>
            <a:br>
              <a:rPr lang="en-US" dirty="0"/>
            </a:br>
            <a:r>
              <a:rPr lang="en-US" sz="2400" dirty="0" smtClean="0"/>
              <a:t>(Personal hygiene, reflexive verbs)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F86CB6-F9B3-44CD-87DB-08062B7F88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1694565"/>
            <a:ext cx="9659423" cy="4195481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Reflexive Verbs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The pronoun is placed in front of the conjugated verb or attached to the end of the infinitive. The verb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lavarse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lvl="2"/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Yo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me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lavo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lvl="2"/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Yo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quiero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lavarme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914400" lvl="2" indent="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29312513"/>
              </p:ext>
            </p:extLst>
          </p:nvPr>
        </p:nvGraphicFramePr>
        <p:xfrm>
          <a:off x="556052" y="3630544"/>
          <a:ext cx="10565028" cy="3032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60838">
                  <a:extLst>
                    <a:ext uri="{9D8B030D-6E8A-4147-A177-3AD203B41FA5}">
                      <a16:colId xmlns:a16="http://schemas.microsoft.com/office/drawing/2014/main" val="771979218"/>
                    </a:ext>
                  </a:extLst>
                </a:gridCol>
                <a:gridCol w="1760838">
                  <a:extLst>
                    <a:ext uri="{9D8B030D-6E8A-4147-A177-3AD203B41FA5}">
                      <a16:colId xmlns:a16="http://schemas.microsoft.com/office/drawing/2014/main" val="2919069637"/>
                    </a:ext>
                  </a:extLst>
                </a:gridCol>
                <a:gridCol w="1760838">
                  <a:extLst>
                    <a:ext uri="{9D8B030D-6E8A-4147-A177-3AD203B41FA5}">
                      <a16:colId xmlns:a16="http://schemas.microsoft.com/office/drawing/2014/main" val="4261545408"/>
                    </a:ext>
                  </a:extLst>
                </a:gridCol>
                <a:gridCol w="1760838">
                  <a:extLst>
                    <a:ext uri="{9D8B030D-6E8A-4147-A177-3AD203B41FA5}">
                      <a16:colId xmlns:a16="http://schemas.microsoft.com/office/drawing/2014/main" val="1364944239"/>
                    </a:ext>
                  </a:extLst>
                </a:gridCol>
                <a:gridCol w="1760838">
                  <a:extLst>
                    <a:ext uri="{9D8B030D-6E8A-4147-A177-3AD203B41FA5}">
                      <a16:colId xmlns:a16="http://schemas.microsoft.com/office/drawing/2014/main" val="3783262723"/>
                    </a:ext>
                  </a:extLst>
                </a:gridCol>
                <a:gridCol w="1760838">
                  <a:extLst>
                    <a:ext uri="{9D8B030D-6E8A-4147-A177-3AD203B41FA5}">
                      <a16:colId xmlns:a16="http://schemas.microsoft.com/office/drawing/2014/main" val="3590858638"/>
                    </a:ext>
                  </a:extLst>
                </a:gridCol>
              </a:tblGrid>
              <a:tr h="370840">
                <a:tc gridSpan="6">
                  <a:txBody>
                    <a:bodyPr/>
                    <a:lstStyle/>
                    <a:p>
                      <a:r>
                        <a:rPr lang="en-US" dirty="0" smtClean="0"/>
                        <a:t>VERBO</a:t>
                      </a:r>
                      <a:r>
                        <a:rPr lang="en-US" baseline="0" dirty="0" smtClean="0"/>
                        <a:t> LAVARSE (To wash oneself)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71841670"/>
                  </a:ext>
                </a:extLst>
              </a:tr>
              <a:tr h="370840">
                <a:tc gridSpan="3">
                  <a:txBody>
                    <a:bodyPr/>
                    <a:lstStyle/>
                    <a:p>
                      <a:r>
                        <a:rPr lang="en-US" dirty="0" smtClean="0"/>
                        <a:t>Singular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r>
                        <a:rPr lang="en-US" dirty="0" smtClean="0"/>
                        <a:t>Plural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86341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Subject pronoun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Reflexive pronoun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Conjugated verb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Subject pronoun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Reflexive pronoun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Conjugated verb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90037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Yo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lavo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Nosotros</a:t>
                      </a:r>
                      <a:r>
                        <a:rPr lang="en-US" dirty="0" smtClean="0"/>
                        <a:t>, </a:t>
                      </a:r>
                      <a:r>
                        <a:rPr lang="en-US" dirty="0" err="1" smtClean="0"/>
                        <a:t>Nosotras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nos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lavamos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416494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Tú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te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lavas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412871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Usted</a:t>
                      </a:r>
                      <a:r>
                        <a:rPr lang="en-US" dirty="0" smtClean="0"/>
                        <a:t>, </a:t>
                      </a:r>
                      <a:r>
                        <a:rPr lang="en-US" dirty="0" err="1" smtClean="0"/>
                        <a:t>Él</a:t>
                      </a:r>
                      <a:r>
                        <a:rPr lang="en-US" dirty="0" smtClean="0"/>
                        <a:t>, Ella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lava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Ustedes</a:t>
                      </a:r>
                      <a:r>
                        <a:rPr lang="en-US" dirty="0" smtClean="0"/>
                        <a:t>, </a:t>
                      </a:r>
                      <a:r>
                        <a:rPr lang="en-US" dirty="0" err="1" smtClean="0"/>
                        <a:t>Ellos</a:t>
                      </a:r>
                      <a:r>
                        <a:rPr lang="en-US" dirty="0" smtClean="0"/>
                        <a:t>, </a:t>
                      </a:r>
                      <a:r>
                        <a:rPr lang="en-US" dirty="0" err="1" smtClean="0"/>
                        <a:t>Ellas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lavan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023911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68203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6D446D-BFDC-49C5-A062-E7E3539A0B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ESPAÑA 2</a:t>
            </a:r>
            <a:r>
              <a:rPr lang="en-US" dirty="0"/>
              <a:t/>
            </a:r>
            <a:br>
              <a:rPr lang="en-US" dirty="0"/>
            </a:br>
            <a:r>
              <a:rPr lang="en-US" sz="2400" dirty="0" smtClean="0"/>
              <a:t>(Personal hygiene, reflexive verbs)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F86CB6-F9B3-44CD-87DB-08062B7F88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1694565"/>
            <a:ext cx="9659423" cy="4195481"/>
          </a:xfrm>
        </p:spPr>
        <p:txBody>
          <a:bodyPr>
            <a:normAutofit/>
          </a:bodyPr>
          <a:lstStyle/>
          <a:p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Reflexive Verbs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Many verbs related to habits are reflexive verbs:</a:t>
            </a:r>
          </a:p>
          <a:p>
            <a:pPr lvl="2"/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Despertarse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(e-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ie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) – to wake oneself up</a:t>
            </a:r>
          </a:p>
          <a:p>
            <a:pPr lvl="2"/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Levantarse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– to get oneself up</a:t>
            </a:r>
          </a:p>
          <a:p>
            <a:pPr lvl="2"/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Acostarse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(o-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ue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) – to put oneself to bed </a:t>
            </a:r>
          </a:p>
          <a:p>
            <a:pPr lvl="2"/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Dormirse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(o-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ue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) – to put oneself to sleep</a:t>
            </a:r>
          </a:p>
          <a:p>
            <a:pPr marL="914400" lvl="2" indent="0">
              <a:buNone/>
            </a:pPr>
            <a:endParaRPr lang="en-US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3184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6D446D-BFDC-49C5-A062-E7E3539A0B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ESPAÑA 2</a:t>
            </a:r>
            <a:r>
              <a:rPr lang="en-US" dirty="0"/>
              <a:t/>
            </a:r>
            <a:br>
              <a:rPr lang="en-US" dirty="0"/>
            </a:br>
            <a:r>
              <a:rPr lang="en-US" sz="2400" dirty="0" smtClean="0"/>
              <a:t>(Personal hygiene, reflexive verbs)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F86CB6-F9B3-44CD-87DB-08062B7F88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1694565"/>
            <a:ext cx="9659423" cy="4195481"/>
          </a:xfrm>
        </p:spPr>
        <p:txBody>
          <a:bodyPr>
            <a:normAutofit/>
          </a:bodyPr>
          <a:lstStyle/>
          <a:p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Reflexive Verbs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Conjugate the following verbs:</a:t>
            </a:r>
          </a:p>
          <a:p>
            <a:pPr lvl="2"/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Yo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Despertarse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(e-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ie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lvl="2"/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Tú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Levantarse</a:t>
            </a:r>
            <a:endParaRPr lang="en-US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/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Bob y Janet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quieren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Acostarse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(o-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ue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lvl="2"/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Julia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Dormirse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(o-</a:t>
            </a:r>
            <a:r>
              <a:rPr 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ue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914400" lvl="2" indent="0">
              <a:buNone/>
            </a:pPr>
            <a:endParaRPr lang="en-US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8775787"/>
              </p:ext>
            </p:extLst>
          </p:nvPr>
        </p:nvGraphicFramePr>
        <p:xfrm>
          <a:off x="1103312" y="4459569"/>
          <a:ext cx="8483601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27867">
                  <a:extLst>
                    <a:ext uri="{9D8B030D-6E8A-4147-A177-3AD203B41FA5}">
                      <a16:colId xmlns:a16="http://schemas.microsoft.com/office/drawing/2014/main" val="3242136430"/>
                    </a:ext>
                  </a:extLst>
                </a:gridCol>
                <a:gridCol w="2827867">
                  <a:extLst>
                    <a:ext uri="{9D8B030D-6E8A-4147-A177-3AD203B41FA5}">
                      <a16:colId xmlns:a16="http://schemas.microsoft.com/office/drawing/2014/main" val="2147049292"/>
                    </a:ext>
                  </a:extLst>
                </a:gridCol>
                <a:gridCol w="2827867">
                  <a:extLst>
                    <a:ext uri="{9D8B030D-6E8A-4147-A177-3AD203B41FA5}">
                      <a16:colId xmlns:a16="http://schemas.microsoft.com/office/drawing/2014/main" val="3220793596"/>
                    </a:ext>
                  </a:extLst>
                </a:gridCol>
              </a:tblGrid>
              <a:tr h="370840">
                <a:tc gridSpan="3">
                  <a:txBody>
                    <a:bodyPr/>
                    <a:lstStyle/>
                    <a:p>
                      <a:r>
                        <a:rPr lang="en-US" dirty="0" smtClean="0"/>
                        <a:t>Reflexive Pronouns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705446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Yo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Myself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594619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Tú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te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Yourself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915197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Usted</a:t>
                      </a:r>
                      <a:r>
                        <a:rPr lang="en-US" dirty="0" smtClean="0"/>
                        <a:t>, </a:t>
                      </a:r>
                      <a:r>
                        <a:rPr lang="en-US" dirty="0" err="1" smtClean="0"/>
                        <a:t>Él</a:t>
                      </a:r>
                      <a:r>
                        <a:rPr lang="en-US" dirty="0" smtClean="0"/>
                        <a:t>, Ella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Yourself,</a:t>
                      </a:r>
                      <a:r>
                        <a:rPr lang="en-US" baseline="0" dirty="0" smtClean="0"/>
                        <a:t> Himself, Herself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702536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Nosotros</a:t>
                      </a:r>
                      <a:r>
                        <a:rPr lang="en-US" dirty="0" smtClean="0"/>
                        <a:t>, </a:t>
                      </a:r>
                      <a:r>
                        <a:rPr lang="en-US" dirty="0" err="1" smtClean="0"/>
                        <a:t>Nosotras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nos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Ourselves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032793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Ustedes</a:t>
                      </a:r>
                      <a:r>
                        <a:rPr lang="en-US" dirty="0" smtClean="0"/>
                        <a:t>, </a:t>
                      </a:r>
                      <a:r>
                        <a:rPr lang="en-US" dirty="0" err="1" smtClean="0"/>
                        <a:t>Ellos</a:t>
                      </a:r>
                      <a:r>
                        <a:rPr lang="en-US" dirty="0" smtClean="0"/>
                        <a:t>, </a:t>
                      </a:r>
                      <a:r>
                        <a:rPr lang="en-US" dirty="0" err="1" smtClean="0"/>
                        <a:t>Ellas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Yourselves, Themselves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457762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58387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6D446D-BFDC-49C5-A062-E7E3539A0B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ESPAÑA 2</a:t>
            </a:r>
            <a:r>
              <a:rPr lang="en-US" dirty="0"/>
              <a:t/>
            </a:r>
            <a:br>
              <a:rPr lang="en-US" dirty="0"/>
            </a:br>
            <a:r>
              <a:rPr lang="en-US" sz="2400" dirty="0" smtClean="0"/>
              <a:t>(Personal hygiene, reflexive verbs)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F86CB6-F9B3-44CD-87DB-08062B7F88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4832" y="1694565"/>
            <a:ext cx="9659423" cy="4195481"/>
          </a:xfrm>
        </p:spPr>
        <p:txBody>
          <a:bodyPr>
            <a:normAutofit/>
          </a:bodyPr>
          <a:lstStyle/>
          <a:p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Reflexive Verbs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Conjugate the following verbs:</a:t>
            </a:r>
          </a:p>
          <a:p>
            <a:pPr lvl="2"/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Johnny y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yo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Afeitarse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/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Mi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amigo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Bañarse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/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Tú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Cepillarse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lvl="2"/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Joann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quiere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Ducharse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/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Juan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Lavarse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/>
            <a:endParaRPr lang="en-US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14400" lvl="2" indent="0">
              <a:buNone/>
            </a:pPr>
            <a:endParaRPr lang="en-US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9539636"/>
              </p:ext>
            </p:extLst>
          </p:nvPr>
        </p:nvGraphicFramePr>
        <p:xfrm>
          <a:off x="4853330" y="3792305"/>
          <a:ext cx="7130691" cy="2763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76897">
                  <a:extLst>
                    <a:ext uri="{9D8B030D-6E8A-4147-A177-3AD203B41FA5}">
                      <a16:colId xmlns:a16="http://schemas.microsoft.com/office/drawing/2014/main" val="3242136430"/>
                    </a:ext>
                  </a:extLst>
                </a:gridCol>
                <a:gridCol w="2376897">
                  <a:extLst>
                    <a:ext uri="{9D8B030D-6E8A-4147-A177-3AD203B41FA5}">
                      <a16:colId xmlns:a16="http://schemas.microsoft.com/office/drawing/2014/main" val="2147049292"/>
                    </a:ext>
                  </a:extLst>
                </a:gridCol>
                <a:gridCol w="2376897">
                  <a:extLst>
                    <a:ext uri="{9D8B030D-6E8A-4147-A177-3AD203B41FA5}">
                      <a16:colId xmlns:a16="http://schemas.microsoft.com/office/drawing/2014/main" val="3220793596"/>
                    </a:ext>
                  </a:extLst>
                </a:gridCol>
              </a:tblGrid>
              <a:tr h="370840">
                <a:tc gridSpan="3">
                  <a:txBody>
                    <a:bodyPr/>
                    <a:lstStyle/>
                    <a:p>
                      <a:r>
                        <a:rPr lang="en-US" dirty="0" smtClean="0"/>
                        <a:t>Reflexive Pronouns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705446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Yo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Myself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594619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Tú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te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Yourself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915197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Usted</a:t>
                      </a:r>
                      <a:r>
                        <a:rPr lang="en-US" dirty="0" smtClean="0"/>
                        <a:t>, </a:t>
                      </a:r>
                      <a:r>
                        <a:rPr lang="en-US" dirty="0" err="1" smtClean="0"/>
                        <a:t>Él</a:t>
                      </a:r>
                      <a:r>
                        <a:rPr lang="en-US" dirty="0" smtClean="0"/>
                        <a:t>, Ella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Yourself,</a:t>
                      </a:r>
                      <a:r>
                        <a:rPr lang="en-US" baseline="0" dirty="0" smtClean="0"/>
                        <a:t> Himself, Herself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702536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Nosotros</a:t>
                      </a:r>
                      <a:r>
                        <a:rPr lang="en-US" dirty="0" smtClean="0"/>
                        <a:t>, </a:t>
                      </a:r>
                      <a:r>
                        <a:rPr lang="en-US" dirty="0" err="1" smtClean="0"/>
                        <a:t>Nosotras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nos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Ourselves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032793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Ustedes</a:t>
                      </a:r>
                      <a:r>
                        <a:rPr lang="en-US" dirty="0" smtClean="0"/>
                        <a:t>, </a:t>
                      </a:r>
                      <a:r>
                        <a:rPr lang="en-US" dirty="0" err="1" smtClean="0"/>
                        <a:t>Ellos</a:t>
                      </a:r>
                      <a:r>
                        <a:rPr lang="en-US" dirty="0" smtClean="0"/>
                        <a:t>, </a:t>
                      </a:r>
                      <a:r>
                        <a:rPr lang="en-US" dirty="0" err="1" smtClean="0"/>
                        <a:t>Ellas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Yourselves, Themselves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457762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00839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6D446D-BFDC-49C5-A062-E7E3539A0B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ESPAÑA 2</a:t>
            </a:r>
            <a:r>
              <a:rPr lang="en-US" dirty="0"/>
              <a:t/>
            </a:r>
            <a:br>
              <a:rPr lang="en-US" dirty="0"/>
            </a:br>
            <a:r>
              <a:rPr lang="en-US" sz="2400" dirty="0" smtClean="0"/>
              <a:t>(Personal hygiene, reflexive verbs)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F86CB6-F9B3-44CD-87DB-08062B7F88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4832" y="1694565"/>
            <a:ext cx="9659423" cy="4195481"/>
          </a:xfrm>
        </p:spPr>
        <p:txBody>
          <a:bodyPr>
            <a:normAutofit/>
          </a:bodyPr>
          <a:lstStyle/>
          <a:p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Reflexive Verbs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Conjugate the following verbs:</a:t>
            </a:r>
          </a:p>
          <a:p>
            <a:pPr lvl="2"/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Yo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voy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Levantarse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/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Mi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hermana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Maquillarse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/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Ellos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Peinarse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/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Tú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Vestirse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/>
            <a:endParaRPr lang="en-US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14400" lvl="2" indent="0">
              <a:buNone/>
            </a:pPr>
            <a:endParaRPr lang="en-US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02379666"/>
              </p:ext>
            </p:extLst>
          </p:nvPr>
        </p:nvGraphicFramePr>
        <p:xfrm>
          <a:off x="3626692" y="4543447"/>
          <a:ext cx="8483601" cy="2219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27867">
                  <a:extLst>
                    <a:ext uri="{9D8B030D-6E8A-4147-A177-3AD203B41FA5}">
                      <a16:colId xmlns:a16="http://schemas.microsoft.com/office/drawing/2014/main" val="3242136430"/>
                    </a:ext>
                  </a:extLst>
                </a:gridCol>
                <a:gridCol w="2827867">
                  <a:extLst>
                    <a:ext uri="{9D8B030D-6E8A-4147-A177-3AD203B41FA5}">
                      <a16:colId xmlns:a16="http://schemas.microsoft.com/office/drawing/2014/main" val="2147049292"/>
                    </a:ext>
                  </a:extLst>
                </a:gridCol>
                <a:gridCol w="2827867">
                  <a:extLst>
                    <a:ext uri="{9D8B030D-6E8A-4147-A177-3AD203B41FA5}">
                      <a16:colId xmlns:a16="http://schemas.microsoft.com/office/drawing/2014/main" val="3220793596"/>
                    </a:ext>
                  </a:extLst>
                </a:gridCol>
              </a:tblGrid>
              <a:tr h="0">
                <a:tc gridSpan="3">
                  <a:txBody>
                    <a:bodyPr/>
                    <a:lstStyle/>
                    <a:p>
                      <a:r>
                        <a:rPr lang="en-US" dirty="0" smtClean="0"/>
                        <a:t>Reflexive Pronouns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705446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Yo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Myself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594619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Tú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te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Yourself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915197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Usted</a:t>
                      </a:r>
                      <a:r>
                        <a:rPr lang="en-US" dirty="0" smtClean="0"/>
                        <a:t>, </a:t>
                      </a:r>
                      <a:r>
                        <a:rPr lang="en-US" dirty="0" err="1" smtClean="0"/>
                        <a:t>Él</a:t>
                      </a:r>
                      <a:r>
                        <a:rPr lang="en-US" dirty="0" smtClean="0"/>
                        <a:t>, Ella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Yourself,</a:t>
                      </a:r>
                      <a:r>
                        <a:rPr lang="en-US" baseline="0" dirty="0" smtClean="0"/>
                        <a:t> Himself, Herself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702536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Nosotros</a:t>
                      </a:r>
                      <a:r>
                        <a:rPr lang="en-US" dirty="0" smtClean="0"/>
                        <a:t>, </a:t>
                      </a:r>
                      <a:r>
                        <a:rPr lang="en-US" dirty="0" err="1" smtClean="0"/>
                        <a:t>Nosotras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nos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Ourselves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032793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Ustedes</a:t>
                      </a:r>
                      <a:r>
                        <a:rPr lang="en-US" dirty="0" smtClean="0"/>
                        <a:t>, </a:t>
                      </a:r>
                      <a:r>
                        <a:rPr lang="en-US" dirty="0" err="1" smtClean="0"/>
                        <a:t>Ellos</a:t>
                      </a:r>
                      <a:r>
                        <a:rPr lang="en-US" dirty="0" smtClean="0"/>
                        <a:t>, </a:t>
                      </a:r>
                      <a:r>
                        <a:rPr lang="en-US" dirty="0" err="1" smtClean="0"/>
                        <a:t>Ellas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Yourselves, Themselves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457762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98967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6D446D-BFDC-49C5-A062-E7E3539A0B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ESPAÑA 2</a:t>
            </a:r>
            <a:r>
              <a:rPr lang="en-US" dirty="0"/>
              <a:t/>
            </a:r>
            <a:br>
              <a:rPr lang="en-US" dirty="0"/>
            </a:br>
            <a:r>
              <a:rPr lang="en-US" sz="2400" dirty="0" smtClean="0"/>
              <a:t>(Page 274, ex. 34)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F86CB6-F9B3-44CD-87DB-08062B7F88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4832" y="1694565"/>
            <a:ext cx="9659423" cy="4195481"/>
          </a:xfrm>
        </p:spPr>
        <p:txBody>
          <a:bodyPr>
            <a:normAutofit fontScale="77500" lnSpcReduction="20000"/>
          </a:bodyPr>
          <a:lstStyle/>
          <a:p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Andy - ¿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Qué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haces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J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anet?</a:t>
            </a:r>
          </a:p>
          <a:p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Janet – Me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visto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con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ropa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cómoda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para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ir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al spa.</a:t>
            </a:r>
          </a:p>
          <a:p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Andy - ¿Y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qué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haces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en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el spa?</a:t>
            </a:r>
          </a:p>
          <a:p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Janet – Me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lavo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la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cara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con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agua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mineral y me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ducho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con un gel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hidratante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Andy –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Pues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yo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me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lavo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las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manos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con un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jabón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frutas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y me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afeito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con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una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crema de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maracuyá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Janet - ¿Y no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duchas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en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el spa?</a:t>
            </a:r>
          </a:p>
          <a:p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Andy – No,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yo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me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baño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en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el Jacuzzi.</a:t>
            </a:r>
          </a:p>
          <a:p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Janet – Me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gusta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mucho el spa del hotel.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/>
            <a:endParaRPr lang="en-US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14400" lvl="2" indent="0">
              <a:buNone/>
            </a:pPr>
            <a:endParaRPr lang="en-US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951253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20060</TotalTime>
  <Words>696</Words>
  <Application>Microsoft Office PowerPoint</Application>
  <PresentationFormat>Widescreen</PresentationFormat>
  <Paragraphs>174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Century Gothic</vt:lpstr>
      <vt:lpstr>Wingdings 3</vt:lpstr>
      <vt:lpstr>Ion</vt:lpstr>
      <vt:lpstr>España 2</vt:lpstr>
      <vt:lpstr>España 2 (Personal hygiene, reflexive verbs)</vt:lpstr>
      <vt:lpstr>ESPAÑA 2 (Personal hygiene, reflexive verbs)</vt:lpstr>
      <vt:lpstr>ESPAÑA 2 (Personal hygiene, reflexive verbs)</vt:lpstr>
      <vt:lpstr>ESPAÑA 2 (Personal hygiene, reflexive verbs)</vt:lpstr>
      <vt:lpstr>ESPAÑA 2 (Personal hygiene, reflexive verbs)</vt:lpstr>
      <vt:lpstr>ESPAÑA 2 (Personal hygiene, reflexive verbs)</vt:lpstr>
      <vt:lpstr>ESPAÑA 2 (Personal hygiene, reflexive verbs)</vt:lpstr>
      <vt:lpstr>ESPAÑA 2 (Page 274, ex. 34)</vt:lpstr>
      <vt:lpstr>Bell Ringer-SPN II (Conjugate the reflexive verb in parentheses. Use reflexive pronouns. Write the complete sentence.)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Crash Course 1</dc:title>
  <dc:creator>savery</dc:creator>
  <cp:lastModifiedBy>Savery, Derick</cp:lastModifiedBy>
  <cp:revision>172</cp:revision>
  <dcterms:created xsi:type="dcterms:W3CDTF">2019-07-27T12:02:36Z</dcterms:created>
  <dcterms:modified xsi:type="dcterms:W3CDTF">2019-11-22T21:24:33Z</dcterms:modified>
</cp:coreProperties>
</file>