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1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2" r:id="rId11"/>
    <p:sldId id="423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000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99FF99"/>
    <a:srgbClr val="009900"/>
    <a:srgbClr val="33CCCC"/>
    <a:srgbClr val="9933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 snapToGrid="0">
      <p:cViewPr>
        <p:scale>
          <a:sx n="50" d="100"/>
          <a:sy n="50" d="100"/>
        </p:scale>
        <p:origin x="1722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97709-F55F-439C-883F-CF1A73181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BB59-E753-477F-A637-CD5F7B45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C858B-BDBB-4703-9BDC-18E3037DC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E7A38-6FDD-4F67-8D39-EAF704578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AA9A9-6203-4B58-8264-4310ABCFA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1939-EC6B-4031-A6A5-6B7DDD14C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228E-6FD1-429D-AE33-6251C8A3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D7955-70FA-4411-ABB3-F847C16FD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2667-66B5-4C21-8A6D-526B9A4BC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2284-0D3D-49D5-9DB7-9F9EE9425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D263-26F5-4FDE-B2F2-F79B7B2F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70FA8F2-5C7E-44ED-9283-572E9FDBA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9/94/Kamerlingh_portret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23" name="Oval 19"/>
          <p:cNvSpPr>
            <a:spLocks noChangeArrowheads="1"/>
          </p:cNvSpPr>
          <p:nvPr/>
        </p:nvSpPr>
        <p:spPr bwMode="auto">
          <a:xfrm>
            <a:off x="5689600" y="4441825"/>
            <a:ext cx="2974975" cy="1581150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4924425" y="3097213"/>
            <a:ext cx="220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temperature.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702050" y="266700"/>
            <a:ext cx="13906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Energy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347663" y="847725"/>
            <a:ext cx="73136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kinetic energy</a:t>
            </a:r>
            <a:r>
              <a:rPr lang="en-US"/>
              <a:t>: energy of motion; </a:t>
            </a:r>
            <a:r>
              <a:rPr lang="en-US">
                <a:solidFill>
                  <a:schemeClr val="tx1"/>
                </a:solidFill>
              </a:rPr>
              <a:t>KE = ½ mv</a:t>
            </a:r>
            <a:r>
              <a:rPr lang="en-US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790575" y="1457325"/>
            <a:ext cx="38449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all particles have KE 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796925" y="1995488"/>
            <a:ext cx="76454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</a:t>
            </a:r>
            <a:r>
              <a:rPr lang="en-US" u="sng"/>
              <a:t>Thermal energy</a:t>
            </a:r>
            <a:r>
              <a:rPr lang="en-US"/>
              <a:t> is due to the KE of particles. 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811213" y="2663825"/>
            <a:ext cx="5553075" cy="955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We measure the </a:t>
            </a:r>
            <a:r>
              <a:rPr lang="en-US" b="1"/>
              <a:t>average</a:t>
            </a:r>
            <a:r>
              <a:rPr lang="en-US"/>
              <a:t> KE of a</a:t>
            </a:r>
          </a:p>
          <a:p>
            <a:pPr algn="l"/>
            <a:r>
              <a:rPr lang="en-US"/>
              <a:t>collection of particles as... 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369888" y="3749675"/>
            <a:ext cx="50974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potential energy</a:t>
            </a:r>
            <a:r>
              <a:rPr lang="en-US"/>
              <a:t>: stored energy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768350" y="4308475"/>
            <a:ext cx="4597400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Chemical potential energy</a:t>
            </a:r>
          </a:p>
          <a:p>
            <a:pPr algn="l"/>
            <a:r>
              <a:rPr lang="en-US"/>
              <a:t>is due to electrostatic forces</a:t>
            </a:r>
          </a:p>
          <a:p>
            <a:pPr algn="l"/>
            <a:r>
              <a:rPr lang="en-US"/>
              <a:t>between charged particles. 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819150" y="5767388"/>
            <a:ext cx="67564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related to the specific</a:t>
            </a:r>
          </a:p>
          <a:p>
            <a:pPr algn="l"/>
            <a:r>
              <a:rPr lang="en-US"/>
              <a:t>   arrangement of atoms in the substance </a:t>
            </a:r>
          </a:p>
        </p:txBody>
      </p:sp>
      <p:sp>
        <p:nvSpPr>
          <p:cNvPr id="175119" name="Oval 15"/>
          <p:cNvSpPr>
            <a:spLocks noChangeArrowheads="1"/>
          </p:cNvSpPr>
          <p:nvPr/>
        </p:nvSpPr>
        <p:spPr bwMode="auto">
          <a:xfrm>
            <a:off x="5935663" y="4819650"/>
            <a:ext cx="841375" cy="841375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120" name="Oval 16"/>
          <p:cNvSpPr>
            <a:spLocks noChangeArrowheads="1"/>
          </p:cNvSpPr>
          <p:nvPr/>
        </p:nvSpPr>
        <p:spPr bwMode="auto">
          <a:xfrm>
            <a:off x="7591425" y="4819650"/>
            <a:ext cx="841375" cy="841375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6126163" y="49260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7781925" y="49260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769100" y="5072063"/>
            <a:ext cx="823913" cy="320675"/>
            <a:chOff x="1037" y="233"/>
            <a:chExt cx="1003" cy="202"/>
          </a:xfrm>
        </p:grpSpPr>
        <p:sp>
          <p:nvSpPr>
            <p:cNvPr id="8212" name="Freeform 32"/>
            <p:cNvSpPr>
              <a:spLocks/>
            </p:cNvSpPr>
            <p:nvPr/>
          </p:nvSpPr>
          <p:spPr bwMode="auto">
            <a:xfrm>
              <a:off x="1037" y="338"/>
              <a:ext cx="129" cy="1"/>
            </a:xfrm>
            <a:custGeom>
              <a:avLst/>
              <a:gdLst>
                <a:gd name="T0" fmla="*/ 0 w 245"/>
                <a:gd name="T1" fmla="*/ 0 h 3"/>
                <a:gd name="T2" fmla="*/ 1 w 245"/>
                <a:gd name="T3" fmla="*/ 0 h 3"/>
                <a:gd name="T4" fmla="*/ 0 60000 65536"/>
                <a:gd name="T5" fmla="*/ 0 60000 65536"/>
                <a:gd name="T6" fmla="*/ 0 w 245"/>
                <a:gd name="T7" fmla="*/ 0 h 3"/>
                <a:gd name="T8" fmla="*/ 245 w 24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5" h="3">
                  <a:moveTo>
                    <a:pt x="0" y="0"/>
                  </a:moveTo>
                  <a:lnTo>
                    <a:pt x="245" y="3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33"/>
            <p:cNvSpPr>
              <a:spLocks noChangeShapeType="1"/>
            </p:cNvSpPr>
            <p:nvPr/>
          </p:nvSpPr>
          <p:spPr bwMode="auto">
            <a:xfrm flipV="1">
              <a:off x="1166" y="244"/>
              <a:ext cx="94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34"/>
            <p:cNvSpPr>
              <a:spLocks/>
            </p:cNvSpPr>
            <p:nvPr/>
          </p:nvSpPr>
          <p:spPr bwMode="auto">
            <a:xfrm>
              <a:off x="1260" y="244"/>
              <a:ext cx="120" cy="188"/>
            </a:xfrm>
            <a:custGeom>
              <a:avLst/>
              <a:gdLst>
                <a:gd name="T0" fmla="*/ 0 w 230"/>
                <a:gd name="T1" fmla="*/ 0 h 358"/>
                <a:gd name="T2" fmla="*/ 1 w 230"/>
                <a:gd name="T3" fmla="*/ 1 h 358"/>
                <a:gd name="T4" fmla="*/ 0 60000 65536"/>
                <a:gd name="T5" fmla="*/ 0 60000 65536"/>
                <a:gd name="T6" fmla="*/ 0 w 230"/>
                <a:gd name="T7" fmla="*/ 0 h 358"/>
                <a:gd name="T8" fmla="*/ 230 w 230"/>
                <a:gd name="T9" fmla="*/ 358 h 3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0" h="358">
                  <a:moveTo>
                    <a:pt x="0" y="0"/>
                  </a:moveTo>
                  <a:lnTo>
                    <a:pt x="230" y="358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35"/>
            <p:cNvSpPr>
              <a:spLocks/>
            </p:cNvSpPr>
            <p:nvPr/>
          </p:nvSpPr>
          <p:spPr bwMode="auto">
            <a:xfrm>
              <a:off x="1380" y="233"/>
              <a:ext cx="155" cy="202"/>
            </a:xfrm>
            <a:custGeom>
              <a:avLst/>
              <a:gdLst>
                <a:gd name="T0" fmla="*/ 0 w 295"/>
                <a:gd name="T1" fmla="*/ 1 h 385"/>
                <a:gd name="T2" fmla="*/ 1 w 295"/>
                <a:gd name="T3" fmla="*/ 0 h 385"/>
                <a:gd name="T4" fmla="*/ 0 60000 65536"/>
                <a:gd name="T5" fmla="*/ 0 60000 65536"/>
                <a:gd name="T6" fmla="*/ 0 w 295"/>
                <a:gd name="T7" fmla="*/ 0 h 385"/>
                <a:gd name="T8" fmla="*/ 295 w 295"/>
                <a:gd name="T9" fmla="*/ 385 h 3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5" h="385">
                  <a:moveTo>
                    <a:pt x="0" y="385"/>
                  </a:moveTo>
                  <a:lnTo>
                    <a:pt x="295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36"/>
            <p:cNvSpPr>
              <a:spLocks/>
            </p:cNvSpPr>
            <p:nvPr/>
          </p:nvSpPr>
          <p:spPr bwMode="auto">
            <a:xfrm>
              <a:off x="1540" y="233"/>
              <a:ext cx="149" cy="202"/>
            </a:xfrm>
            <a:custGeom>
              <a:avLst/>
              <a:gdLst>
                <a:gd name="T0" fmla="*/ 0 w 285"/>
                <a:gd name="T1" fmla="*/ 0 h 385"/>
                <a:gd name="T2" fmla="*/ 1 w 285"/>
                <a:gd name="T3" fmla="*/ 1 h 385"/>
                <a:gd name="T4" fmla="*/ 0 60000 65536"/>
                <a:gd name="T5" fmla="*/ 0 60000 65536"/>
                <a:gd name="T6" fmla="*/ 0 w 285"/>
                <a:gd name="T7" fmla="*/ 0 h 385"/>
                <a:gd name="T8" fmla="*/ 285 w 285"/>
                <a:gd name="T9" fmla="*/ 385 h 3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" h="385">
                  <a:moveTo>
                    <a:pt x="0" y="0"/>
                  </a:moveTo>
                  <a:lnTo>
                    <a:pt x="285" y="385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37"/>
            <p:cNvSpPr>
              <a:spLocks/>
            </p:cNvSpPr>
            <p:nvPr/>
          </p:nvSpPr>
          <p:spPr bwMode="auto">
            <a:xfrm>
              <a:off x="1689" y="244"/>
              <a:ext cx="136" cy="188"/>
            </a:xfrm>
            <a:custGeom>
              <a:avLst/>
              <a:gdLst>
                <a:gd name="T0" fmla="*/ 0 w 260"/>
                <a:gd name="T1" fmla="*/ 1 h 358"/>
                <a:gd name="T2" fmla="*/ 1 w 260"/>
                <a:gd name="T3" fmla="*/ 0 h 358"/>
                <a:gd name="T4" fmla="*/ 0 60000 65536"/>
                <a:gd name="T5" fmla="*/ 0 60000 65536"/>
                <a:gd name="T6" fmla="*/ 0 w 260"/>
                <a:gd name="T7" fmla="*/ 0 h 358"/>
                <a:gd name="T8" fmla="*/ 260 w 260"/>
                <a:gd name="T9" fmla="*/ 358 h 3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0" h="358">
                  <a:moveTo>
                    <a:pt x="0" y="358"/>
                  </a:moveTo>
                  <a:lnTo>
                    <a:pt x="260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38"/>
            <p:cNvSpPr>
              <a:spLocks noChangeShapeType="1"/>
            </p:cNvSpPr>
            <p:nvPr/>
          </p:nvSpPr>
          <p:spPr bwMode="auto">
            <a:xfrm>
              <a:off x="1825" y="244"/>
              <a:ext cx="95" cy="9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39"/>
            <p:cNvSpPr>
              <a:spLocks/>
            </p:cNvSpPr>
            <p:nvPr/>
          </p:nvSpPr>
          <p:spPr bwMode="auto">
            <a:xfrm>
              <a:off x="1920" y="333"/>
              <a:ext cx="120" cy="6"/>
            </a:xfrm>
            <a:custGeom>
              <a:avLst/>
              <a:gdLst>
                <a:gd name="T0" fmla="*/ 0 w 230"/>
                <a:gd name="T1" fmla="*/ 1 h 12"/>
                <a:gd name="T2" fmla="*/ 1 w 230"/>
                <a:gd name="T3" fmla="*/ 0 h 12"/>
                <a:gd name="T4" fmla="*/ 0 60000 65536"/>
                <a:gd name="T5" fmla="*/ 0 60000 65536"/>
                <a:gd name="T6" fmla="*/ 0 w 230"/>
                <a:gd name="T7" fmla="*/ 0 h 12"/>
                <a:gd name="T8" fmla="*/ 230 w 230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0" h="12">
                  <a:moveTo>
                    <a:pt x="0" y="12"/>
                  </a:moveTo>
                  <a:lnTo>
                    <a:pt x="230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43563" y="850900"/>
            <a:ext cx="2003425" cy="520700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" name="Picture 6" descr="http://ayannamitchell.com/wp-content/uploads/2011/01/Forrest_Running1-150x150.jpg"/>
          <p:cNvPicPr>
            <a:picLocks noChangeAspect="1" noChangeArrowheads="1"/>
          </p:cNvPicPr>
          <p:nvPr/>
        </p:nvPicPr>
        <p:blipFill>
          <a:blip r:embed="rId2" cstate="print"/>
          <a:srcRect l="19382" r="23152"/>
          <a:stretch>
            <a:fillRect/>
          </a:stretch>
        </p:blipFill>
        <p:spPr bwMode="auto">
          <a:xfrm>
            <a:off x="7929563" y="174625"/>
            <a:ext cx="10366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http://mail.colonial.net/~hkaiter/miscimages/therm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5925" y="2568575"/>
            <a:ext cx="6175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3" grpId="0" animBg="1"/>
      <p:bldP spid="175123" grpId="1" animBg="1"/>
      <p:bldP spid="175108" grpId="0"/>
      <p:bldP spid="175111" grpId="0"/>
      <p:bldP spid="175112" grpId="0"/>
      <p:bldP spid="175113" grpId="0"/>
      <p:bldP spid="175114" grpId="0"/>
      <p:bldP spid="175115" grpId="0"/>
      <p:bldP spid="175116" grpId="0"/>
      <p:bldP spid="175119" grpId="0" animBg="1"/>
      <p:bldP spid="175120" grpId="0" animBg="1"/>
      <p:bldP spid="175121" grpId="0"/>
      <p:bldP spid="175121" grpId="1"/>
      <p:bldP spid="175122" grpId="0"/>
      <p:bldP spid="175122" grpId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284163" y="333375"/>
            <a:ext cx="53117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To go further, we must introduce</a:t>
            </a:r>
          </a:p>
          <a:p>
            <a:pPr algn="l"/>
            <a:r>
              <a:rPr lang="en-US"/>
              <a:t>the concept of </a:t>
            </a:r>
            <a:r>
              <a:rPr lang="en-US" u="sng"/>
              <a:t>enthalpy (H)</a:t>
            </a:r>
            <a:r>
              <a:rPr lang="en-US"/>
              <a:t>. 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1011238" y="1560513"/>
            <a:ext cx="7618412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Enthalpy (H) is defined as...	H = E + PV 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2290763" y="2085975"/>
            <a:ext cx="65944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where	E = system’s internal energy </a:t>
            </a: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4138613" y="2593975"/>
            <a:ext cx="45259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P = pressure of the system </a:t>
            </a:r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4129088" y="3109913"/>
            <a:ext cx="42878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V = volume of the system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4500" y="3043238"/>
            <a:ext cx="8794750" cy="3802062"/>
            <a:chOff x="444192" y="3043449"/>
            <a:chExt cx="8795350" cy="3801746"/>
          </a:xfrm>
        </p:grpSpPr>
        <p:pic>
          <p:nvPicPr>
            <p:cNvPr id="17416" name="Picture 22" descr="File:Kamerlingh portret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2154" y="3043449"/>
              <a:ext cx="2177671" cy="2903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44192" y="5958763"/>
              <a:ext cx="3500011" cy="83099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Arial Narrow" pitchFamily="34" charset="0"/>
                </a:rPr>
                <a:t>Heike Kamerlingh Onnes</a:t>
              </a:r>
            </a:p>
            <a:p>
              <a:r>
                <a:rPr lang="en-US" sz="2400">
                  <a:solidFill>
                    <a:schemeClr val="tx1"/>
                  </a:solidFill>
                  <a:latin typeface="Arial Narrow" pitchFamily="34" charset="0"/>
                </a:rPr>
                <a:t>1853–1926</a:t>
              </a:r>
            </a:p>
          </p:txBody>
        </p:sp>
        <p:sp>
          <p:nvSpPr>
            <p:cNvPr id="17418" name="Rectangle 9"/>
            <p:cNvSpPr>
              <a:spLocks noChangeArrowheads="1"/>
            </p:cNvSpPr>
            <p:nvPr/>
          </p:nvSpPr>
          <p:spPr bwMode="auto">
            <a:xfrm>
              <a:off x="4197336" y="5275535"/>
              <a:ext cx="5042206" cy="156966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US" sz="2400" b="1">
                  <a:solidFill>
                    <a:schemeClr val="tx1"/>
                  </a:solidFill>
                  <a:latin typeface="Arial Narrow" pitchFamily="34" charset="0"/>
                </a:rPr>
                <a:t>The Dutch physicist and Nobel laureate H.K. Onnes coined the term </a:t>
              </a:r>
              <a:r>
                <a:rPr lang="en-US" sz="2400" b="1" i="1">
                  <a:solidFill>
                    <a:schemeClr val="tx1"/>
                  </a:solidFill>
                  <a:latin typeface="Arial Narrow" pitchFamily="34" charset="0"/>
                </a:rPr>
                <a:t>enthalpy</a:t>
              </a:r>
              <a:r>
                <a:rPr lang="en-US" sz="2400" b="1">
                  <a:solidFill>
                    <a:schemeClr val="tx1"/>
                  </a:solidFill>
                  <a:latin typeface="Arial Narrow" pitchFamily="34" charset="0"/>
                </a:rPr>
                <a:t>, basing it on the Greek term </a:t>
              </a:r>
              <a:r>
                <a:rPr lang="en-US" sz="2400" b="1" i="1">
                  <a:solidFill>
                    <a:schemeClr val="tx1"/>
                  </a:solidFill>
                  <a:latin typeface="Arial Narrow" pitchFamily="34" charset="0"/>
                </a:rPr>
                <a:t>enthalpein</a:t>
              </a:r>
              <a:r>
                <a:rPr lang="en-US" sz="2400" b="1">
                  <a:solidFill>
                    <a:schemeClr val="tx1"/>
                  </a:solidFill>
                  <a:latin typeface="Arial Narrow" pitchFamily="34" charset="0"/>
                </a:rPr>
                <a:t>, which means “to warm.”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/>
      <p:bldP spid="186375" grpId="0"/>
      <p:bldP spid="186376" grpId="0"/>
      <p:bldP spid="1863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197807" y="2661070"/>
            <a:ext cx="4023360" cy="7315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4" name="Rectangle 20"/>
          <p:cNvSpPr>
            <a:spLocks noChangeArrowheads="1"/>
          </p:cNvSpPr>
          <p:nvPr/>
        </p:nvSpPr>
        <p:spPr bwMode="auto">
          <a:xfrm>
            <a:off x="2263775" y="2727039"/>
            <a:ext cx="3875088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20700" y="2752439"/>
            <a:ext cx="56610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i.e.,		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H = </a:t>
            </a:r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baseline="-25000" dirty="0" err="1">
                <a:solidFill>
                  <a:schemeClr val="tx1"/>
                </a:solidFill>
              </a:rPr>
              <a:t>final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baseline="-25000" dirty="0" err="1">
                <a:solidFill>
                  <a:schemeClr val="tx1"/>
                </a:solidFill>
              </a:rPr>
              <a:t>initial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q</a:t>
            </a:r>
            <a:r>
              <a:rPr lang="en-US" baseline="-25000" dirty="0" err="1">
                <a:solidFill>
                  <a:schemeClr val="tx1"/>
                </a:solidFill>
              </a:rPr>
              <a:t>P</a:t>
            </a:r>
            <a:r>
              <a:rPr lang="en-US" dirty="0"/>
              <a:t> 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2181225" y="3530600"/>
            <a:ext cx="66802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aseline="-25000"/>
              <a:t>P</a:t>
            </a:r>
            <a:r>
              <a:rPr lang="en-US"/>
              <a:t> indicates constant pressure conditions. 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169863" y="4257675"/>
            <a:ext cx="46609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When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is +, the system... 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4605338" y="4257675"/>
            <a:ext cx="29178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has gained heat. 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569913" y="4881563"/>
            <a:ext cx="46513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When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is –, the system... 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5005388" y="4881563"/>
            <a:ext cx="24003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has lost heat. </a:t>
            </a:r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544513" y="5540375"/>
            <a:ext cx="8094662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Enthalpy is an extensive property, meaning that…</a:t>
            </a: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7440613" y="4257675"/>
            <a:ext cx="14493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(ENDO)</a:t>
            </a:r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7312025" y="4881563"/>
            <a:ext cx="11715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(EXO)</a:t>
            </a:r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2152650" y="2661070"/>
            <a:ext cx="4213225" cy="7635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1127125" y="201613"/>
            <a:ext cx="69119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 There is much that could be said about</a:t>
            </a:r>
          </a:p>
          <a:p>
            <a:pPr algn="l"/>
            <a:r>
              <a:rPr lang="en-US" dirty="0"/>
              <a:t>    enthalpy, but what you need to know is: 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31813" y="1171575"/>
            <a:ext cx="8058150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/>
            <a:r>
              <a:rPr lang="en-US" b="1" i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If a process occurs at constant pressure,</a:t>
            </a:r>
          </a:p>
          <a:p>
            <a:pPr indent="274638"/>
            <a:r>
              <a:rPr lang="en-US" b="1" i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the change in enthalpy of the system</a:t>
            </a:r>
          </a:p>
          <a:p>
            <a:pPr indent="274638"/>
            <a:r>
              <a:rPr lang="en-US" b="1" i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equals the heat lost or gained by the system.</a:t>
            </a:r>
            <a:endParaRPr lang="en-US" b="1" dirty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252538" y="6110288"/>
            <a:ext cx="6434137" cy="5222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the amount of material affects its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7398" grpId="0"/>
      <p:bldP spid="187399" grpId="0"/>
      <p:bldP spid="187400" grpId="0"/>
      <p:bldP spid="187402" grpId="0"/>
      <p:bldP spid="187403" grpId="0"/>
      <p:bldP spid="187405" grpId="0"/>
      <p:bldP spid="187407" grpId="0"/>
      <p:bldP spid="187408" grpId="0"/>
      <p:bldP spid="187415" grpId="0" animBg="1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67100" y="498475"/>
            <a:ext cx="4481513" cy="825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3587750" y="633413"/>
            <a:ext cx="4246563" cy="588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822325" y="2132013"/>
            <a:ext cx="7496175" cy="9540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For exothermic rxns, the </a:t>
            </a:r>
            <a:r>
              <a:rPr lang="en-US" u="sng"/>
              <a:t>heat content</a:t>
            </a:r>
            <a:r>
              <a:rPr lang="en-US"/>
              <a:t> of the</a:t>
            </a:r>
          </a:p>
          <a:p>
            <a:r>
              <a:rPr lang="en-US"/>
              <a:t>reactants is  </a:t>
            </a:r>
            <a:r>
              <a:rPr lang="en-US" b="1">
                <a:solidFill>
                  <a:schemeClr val="tx1"/>
                </a:solidFill>
              </a:rPr>
              <a:t>larger</a:t>
            </a:r>
            <a:r>
              <a:rPr lang="en-US"/>
              <a:t>  than that of the products. </a:t>
            </a:r>
          </a:p>
        </p:txBody>
      </p:sp>
      <p:sp>
        <p:nvSpPr>
          <p:cNvPr id="20485" name="Rectangle 17"/>
          <p:cNvSpPr>
            <a:spLocks noChangeArrowheads="1"/>
          </p:cNvSpPr>
          <p:nvPr/>
        </p:nvSpPr>
        <p:spPr bwMode="auto">
          <a:xfrm>
            <a:off x="1466850" y="407988"/>
            <a:ext cx="20447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/>
              <a:t>enthalpy</a:t>
            </a:r>
          </a:p>
          <a:p>
            <a:r>
              <a:rPr lang="en-US" u="sng"/>
              <a:t>of reaction</a:t>
            </a:r>
            <a:r>
              <a:rPr lang="en-US"/>
              <a:t>: </a:t>
            </a:r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3587750" y="650875"/>
            <a:ext cx="43322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rxn</a:t>
            </a:r>
            <a:r>
              <a:rPr lang="en-US">
                <a:solidFill>
                  <a:schemeClr val="tx1"/>
                </a:solidFill>
              </a:rPr>
              <a:t> = H</a:t>
            </a:r>
            <a:r>
              <a:rPr lang="en-US" baseline="-25000">
                <a:solidFill>
                  <a:schemeClr val="tx1"/>
                </a:solidFill>
              </a:rPr>
              <a:t>products</a:t>
            </a:r>
            <a:r>
              <a:rPr lang="en-US">
                <a:solidFill>
                  <a:schemeClr val="tx1"/>
                </a:solidFill>
              </a:rPr>
              <a:t> – H</a:t>
            </a:r>
            <a:r>
              <a:rPr lang="en-US" baseline="-25000">
                <a:solidFill>
                  <a:schemeClr val="tx1"/>
                </a:solidFill>
              </a:rPr>
              <a:t>reactants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2328863" y="1506538"/>
            <a:ext cx="48990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(also called “heat of reaction”)</a:t>
            </a:r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2886075" y="2586038"/>
            <a:ext cx="1171575" cy="5143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8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7413" grpId="0" animBg="1"/>
      <p:bldP spid="187406" grpId="0"/>
      <p:bldP spid="187410" grpId="0"/>
      <p:bldP spid="187411" grpId="0"/>
      <p:bldP spid="187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1836738" y="4614863"/>
            <a:ext cx="2655887" cy="6175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1912938" y="4646613"/>
            <a:ext cx="2509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 = –2390 kJ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73075" y="579438"/>
            <a:ext cx="81930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2 H</a:t>
            </a:r>
            <a:r>
              <a:rPr lang="en-US" baseline="-25000"/>
              <a:t>2</a:t>
            </a:r>
            <a:r>
              <a:rPr lang="en-US"/>
              <a:t>(g)  +  O</a:t>
            </a:r>
            <a:r>
              <a:rPr lang="en-US" baseline="-25000"/>
              <a:t>2</a:t>
            </a:r>
            <a:r>
              <a:rPr lang="en-US"/>
              <a:t>(g) 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 2 H</a:t>
            </a:r>
            <a:r>
              <a:rPr lang="en-US" baseline="-25000"/>
              <a:t>2</a:t>
            </a:r>
            <a:r>
              <a:rPr lang="en-US"/>
              <a:t>O(g)	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–483.6 kJ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770063" y="1509713"/>
            <a:ext cx="5629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 is the enthalpy change when</a:t>
            </a:r>
          </a:p>
          <a:p>
            <a:r>
              <a:rPr lang="en-US"/>
              <a:t>178 g of H</a:t>
            </a:r>
            <a:r>
              <a:rPr lang="en-US" baseline="-25000"/>
              <a:t>2</a:t>
            </a:r>
            <a:r>
              <a:rPr lang="en-US"/>
              <a:t>O are produced?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128588" y="3124200"/>
            <a:ext cx="1843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178 g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</a:t>
            </a:r>
          </a:p>
        </p:txBody>
      </p:sp>
      <p:graphicFrame>
        <p:nvGraphicFramePr>
          <p:cNvPr id="188424" name="Object 8"/>
          <p:cNvGraphicFramePr>
            <a:graphicFrameLocks noChangeAspect="1"/>
          </p:cNvGraphicFramePr>
          <p:nvPr/>
        </p:nvGraphicFramePr>
        <p:xfrm>
          <a:off x="1939925" y="2940050"/>
          <a:ext cx="19812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942920" imgH="990360" progId="Equation.3">
                  <p:embed/>
                </p:oleObj>
              </mc:Choice>
              <mc:Fallback>
                <p:oleObj name="Equation" r:id="rId3" imgW="194292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2940050"/>
                        <a:ext cx="198120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7" name="Object 11"/>
          <p:cNvGraphicFramePr>
            <a:graphicFrameLocks noChangeAspect="1"/>
          </p:cNvGraphicFramePr>
          <p:nvPr/>
        </p:nvGraphicFramePr>
        <p:xfrm>
          <a:off x="3941763" y="2940050"/>
          <a:ext cx="19558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917360" imgH="990360" progId="Equation.3">
                  <p:embed/>
                </p:oleObj>
              </mc:Choice>
              <mc:Fallback>
                <p:oleObj name="Equation" r:id="rId5" imgW="19173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2940050"/>
                        <a:ext cx="195580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842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0438" y="2930525"/>
            <a:ext cx="2873375" cy="37306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900113" y="3362325"/>
            <a:ext cx="957262" cy="1603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2700338" y="3621088"/>
            <a:ext cx="928687" cy="219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H="1">
            <a:off x="2379663" y="3059113"/>
            <a:ext cx="1393825" cy="290512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 flipH="1">
            <a:off x="4368800" y="3535363"/>
            <a:ext cx="1393825" cy="306387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385888" y="5816600"/>
            <a:ext cx="4595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The space shuttle was powered</a:t>
            </a:r>
          </a:p>
          <a:p>
            <a:pPr algn="r"/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by the reaction above.</a:t>
            </a:r>
          </a:p>
        </p:txBody>
      </p:sp>
    </p:spTree>
    <p:extLst>
      <p:ext uri="{BB962C8B-B14F-4D97-AF65-F5344CB8AC3E}">
        <p14:creationId xmlns:p14="http://schemas.microsoft.com/office/powerpoint/2010/main" val="39252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nimBg="1"/>
      <p:bldP spid="188420" grpId="0"/>
      <p:bldP spid="188430" grpId="0" animBg="1"/>
      <p:bldP spid="188431" grpId="0" animBg="1"/>
      <p:bldP spid="188432" grpId="0" animBg="1"/>
      <p:bldP spid="18843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19088" y="330200"/>
            <a:ext cx="527208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Symbol" pitchFamily="18" charset="2"/>
              </a:rPr>
              <a:t>D</a:t>
            </a:r>
            <a:r>
              <a:rPr lang="en-US"/>
              <a:t>H for a reaction and its reverse</a:t>
            </a:r>
          </a:p>
          <a:p>
            <a:pPr algn="l"/>
            <a:r>
              <a:rPr lang="en-US"/>
              <a:t>are the opposites of each other.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284163" y="3422650"/>
            <a:ext cx="54483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Enthalpy change depends on the</a:t>
            </a:r>
          </a:p>
          <a:p>
            <a:pPr algn="l"/>
            <a:r>
              <a:rPr lang="en-US"/>
              <a:t>states of reactants and products. 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339725" y="1685925"/>
            <a:ext cx="84312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2 H</a:t>
            </a:r>
            <a:r>
              <a:rPr lang="en-US" baseline="-25000"/>
              <a:t>2</a:t>
            </a:r>
            <a:r>
              <a:rPr lang="en-US"/>
              <a:t>(g)  +  O</a:t>
            </a:r>
            <a:r>
              <a:rPr lang="en-US" baseline="-25000"/>
              <a:t>2</a:t>
            </a:r>
            <a:r>
              <a:rPr lang="en-US"/>
              <a:t>(g)		2 H</a:t>
            </a:r>
            <a:r>
              <a:rPr lang="en-US" baseline="-25000"/>
              <a:t>2</a:t>
            </a:r>
            <a:r>
              <a:rPr lang="en-US"/>
              <a:t>O(g)	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</a:t>
            </a:r>
            <a:r>
              <a:rPr lang="en-US">
                <a:solidFill>
                  <a:schemeClr val="tx1"/>
                </a:solidFill>
              </a:rPr>
              <a:t>–483.6 kJ</a:t>
            </a:r>
            <a:r>
              <a:rPr lang="en-US"/>
              <a:t>) 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339725" y="2527300"/>
            <a:ext cx="84407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2 H</a:t>
            </a:r>
            <a:r>
              <a:rPr lang="en-US" baseline="-25000"/>
              <a:t>2</a:t>
            </a:r>
            <a:r>
              <a:rPr lang="en-US"/>
              <a:t>O(g)           2 H</a:t>
            </a:r>
            <a:r>
              <a:rPr lang="en-US" baseline="-25000"/>
              <a:t>2</a:t>
            </a:r>
            <a:r>
              <a:rPr lang="en-US"/>
              <a:t>(g)  +  O</a:t>
            </a:r>
            <a:r>
              <a:rPr lang="en-US" baseline="-25000"/>
              <a:t>2</a:t>
            </a:r>
            <a:r>
              <a:rPr lang="en-US"/>
              <a:t>(g)	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</a:t>
            </a:r>
            <a:r>
              <a:rPr lang="en-US">
                <a:solidFill>
                  <a:schemeClr val="tx1"/>
                </a:solidFill>
              </a:rPr>
              <a:t>+483.6 kJ</a:t>
            </a:r>
            <a:r>
              <a:rPr lang="en-US"/>
              <a:t>) 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>
            <a:off x="3208338" y="1989138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2063750" y="2832100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5884863" y="381000"/>
            <a:ext cx="2954337" cy="9461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Enthalpy/energy</a:t>
            </a:r>
          </a:p>
          <a:p>
            <a:r>
              <a:rPr lang="en-US" b="1">
                <a:solidFill>
                  <a:schemeClr val="tx1"/>
                </a:solidFill>
              </a:rPr>
              <a:t>is a reactant.</a:t>
            </a: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39725" y="4775200"/>
            <a:ext cx="84312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2 H</a:t>
            </a:r>
            <a:r>
              <a:rPr lang="en-US" baseline="-25000"/>
              <a:t>2</a:t>
            </a:r>
            <a:r>
              <a:rPr lang="en-US"/>
              <a:t>(g)  +  O</a:t>
            </a:r>
            <a:r>
              <a:rPr lang="en-US" baseline="-25000"/>
              <a:t>2</a:t>
            </a:r>
            <a:r>
              <a:rPr lang="en-US"/>
              <a:t>(g)		2 H</a:t>
            </a:r>
            <a:r>
              <a:rPr lang="en-US" baseline="-25000"/>
              <a:t>2</a:t>
            </a:r>
            <a:r>
              <a:rPr lang="en-US"/>
              <a:t>O(g)	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–483.6 kJ) </a:t>
            </a:r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>
            <a:off x="3208338" y="5078413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54" name="Rectangle 14"/>
          <p:cNvSpPr>
            <a:spLocks noChangeArrowheads="1"/>
          </p:cNvSpPr>
          <p:nvPr/>
        </p:nvSpPr>
        <p:spPr bwMode="auto">
          <a:xfrm>
            <a:off x="339725" y="5703888"/>
            <a:ext cx="84312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2 H</a:t>
            </a:r>
            <a:r>
              <a:rPr lang="en-US" baseline="-25000"/>
              <a:t>2</a:t>
            </a:r>
            <a:r>
              <a:rPr lang="en-US"/>
              <a:t>(g)  +  O</a:t>
            </a:r>
            <a:r>
              <a:rPr lang="en-US" baseline="-25000"/>
              <a:t>2</a:t>
            </a:r>
            <a:r>
              <a:rPr lang="en-US"/>
              <a:t>(g)		2 H</a:t>
            </a:r>
            <a:r>
              <a:rPr lang="en-US" baseline="-25000"/>
              <a:t>2</a:t>
            </a:r>
            <a:r>
              <a:rPr lang="en-US"/>
              <a:t>O(l)	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 = –571.6 kJ)</a:t>
            </a:r>
            <a:r>
              <a:rPr lang="en-US"/>
              <a:t> </a:t>
            </a:r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>
            <a:off x="3208338" y="6007100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56" name="Rectangle 16"/>
          <p:cNvSpPr>
            <a:spLocks noChangeArrowheads="1"/>
          </p:cNvSpPr>
          <p:nvPr/>
        </p:nvSpPr>
        <p:spPr bwMode="auto">
          <a:xfrm>
            <a:off x="5675313" y="5545138"/>
            <a:ext cx="3294062" cy="85566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57" name="Rectangle 17"/>
          <p:cNvSpPr>
            <a:spLocks noChangeArrowheads="1"/>
          </p:cNvSpPr>
          <p:nvPr/>
        </p:nvSpPr>
        <p:spPr bwMode="auto">
          <a:xfrm>
            <a:off x="6840538" y="1690688"/>
            <a:ext cx="1863725" cy="56673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6840538" y="2500313"/>
            <a:ext cx="1863725" cy="56673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894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  <p:bldP spid="189447" grpId="0"/>
      <p:bldP spid="189448" grpId="0"/>
      <p:bldP spid="189449" grpId="0" animBg="1"/>
      <p:bldP spid="189450" grpId="0" animBg="1"/>
      <p:bldP spid="189451" grpId="0" animBg="1"/>
      <p:bldP spid="189452" grpId="0"/>
      <p:bldP spid="189453" grpId="0" animBg="1"/>
      <p:bldP spid="189454" grpId="0"/>
      <p:bldP spid="189455" grpId="0" animBg="1"/>
      <p:bldP spid="189456" grpId="0" animBg="1"/>
      <p:bldP spid="189456" grpId="1" animBg="1"/>
      <p:bldP spid="189457" grpId="0" animBg="1"/>
      <p:bldP spid="1894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206500" y="355600"/>
            <a:ext cx="70516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Calorimetry</a:t>
            </a:r>
            <a:r>
              <a:rPr lang="en-US"/>
              <a:t>: the measurement of heat flow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1235075" y="1050925"/>
            <a:ext cx="44989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device used is called a... 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5530850" y="1050925"/>
            <a:ext cx="19478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calorimeter</a:t>
            </a: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263525" y="1816100"/>
            <a:ext cx="84804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heat capacity</a:t>
            </a:r>
            <a:r>
              <a:rPr lang="en-US"/>
              <a:t> of an object: amount of heat needed to</a:t>
            </a:r>
          </a:p>
          <a:p>
            <a:pPr algn="l"/>
            <a:r>
              <a:rPr lang="en-US"/>
              <a:t>		    raise object’s temp. 1 K = 1</a:t>
            </a:r>
            <a:r>
              <a:rPr lang="en-US" baseline="30000"/>
              <a:t>o</a:t>
            </a:r>
            <a:r>
              <a:rPr lang="en-US"/>
              <a:t>C </a:t>
            </a: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274638" y="2903538"/>
            <a:ext cx="882015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molar heat capacity</a:t>
            </a:r>
            <a:r>
              <a:rPr lang="en-US"/>
              <a:t>: amt. of heat needed to raise</a:t>
            </a:r>
          </a:p>
          <a:p>
            <a:pPr algn="l"/>
            <a:r>
              <a:rPr lang="en-US"/>
              <a:t>			     temp. of 1 mol of a substance 1 K </a:t>
            </a: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246063" y="4052888"/>
            <a:ext cx="886618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specific heat (capacity)</a:t>
            </a:r>
            <a:r>
              <a:rPr lang="en-US"/>
              <a:t>: amt. of heat needed to raise</a:t>
            </a:r>
          </a:p>
          <a:p>
            <a:pPr algn="l"/>
            <a:r>
              <a:rPr lang="en-US"/>
              <a:t>				temp. of 1 g of a substance 1 K </a:t>
            </a:r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431800" y="5084763"/>
            <a:ext cx="8228013" cy="1373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i.e.,</a:t>
            </a:r>
          </a:p>
          <a:p>
            <a:pPr algn="l"/>
            <a:endParaRPr lang="en-US"/>
          </a:p>
          <a:p>
            <a:pPr algn="l"/>
            <a:r>
              <a:rPr lang="en-US"/>
              <a:t>  molar heat capacity = molar mass X specific heat </a:t>
            </a:r>
          </a:p>
        </p:txBody>
      </p:sp>
    </p:spTree>
    <p:extLst>
      <p:ext uri="{BB962C8B-B14F-4D97-AF65-F5344CB8AC3E}">
        <p14:creationId xmlns:p14="http://schemas.microsoft.com/office/powerpoint/2010/main" val="10060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904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  <p:bldP spid="190471" grpId="0"/>
      <p:bldP spid="190472" grpId="0"/>
      <p:bldP spid="190473" grpId="0"/>
      <p:bldP spid="190474" grpId="0"/>
      <p:bldP spid="1904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77913" y="908050"/>
            <a:ext cx="2538412" cy="825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502275" y="909638"/>
            <a:ext cx="2514600" cy="8270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5605463" y="1006475"/>
            <a:ext cx="2301875" cy="630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1168400" y="990600"/>
            <a:ext cx="2335213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787650" y="5318125"/>
            <a:ext cx="52593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</a:t>
            </a:r>
            <a:r>
              <a:rPr lang="en-US" baseline="-25000"/>
              <a:t>X</a:t>
            </a:r>
            <a:r>
              <a:rPr lang="en-US"/>
              <a:t> = heat of fusion (s/l)</a:t>
            </a:r>
          </a:p>
          <a:p>
            <a:pPr algn="l"/>
            <a:r>
              <a:rPr lang="en-US"/>
              <a:t>       or heat of vaporization (l/g)</a:t>
            </a: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106363" y="217488"/>
            <a:ext cx="9153525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We calculate the heat a substance loses or gains using: </a:t>
            </a: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1692275" y="3006725"/>
            <a:ext cx="28463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where   q = heat 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2859088" y="3586163"/>
            <a:ext cx="42910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m</a:t>
            </a:r>
            <a:r>
              <a:rPr lang="en-US"/>
              <a:t> = amount of substance 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2827338" y="4152900"/>
            <a:ext cx="51038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</a:t>
            </a:r>
            <a:r>
              <a:rPr lang="en-US" baseline="-25000"/>
              <a:t>P</a:t>
            </a:r>
            <a:r>
              <a:rPr lang="en-US"/>
              <a:t> = substance’s heat capacity </a:t>
            </a: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2722563" y="4708525"/>
            <a:ext cx="43132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Symbol" pitchFamily="18" charset="2"/>
              </a:rPr>
              <a:t>D</a:t>
            </a:r>
            <a:r>
              <a:rPr lang="en-US"/>
              <a:t>T = temperature change </a:t>
            </a: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1244600" y="1038225"/>
            <a:ext cx="221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q  =  </a:t>
            </a:r>
            <a:r>
              <a:rPr lang="en-US" u="sng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 c</a:t>
            </a:r>
            <a:r>
              <a:rPr lang="en-US" baseline="-25000">
                <a:solidFill>
                  <a:schemeClr val="tx1"/>
                </a:solidFill>
              </a:rPr>
              <a:t>P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865188" y="1766888"/>
            <a:ext cx="2976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(for </a:t>
            </a:r>
            <a:r>
              <a:rPr lang="en-US" u="sng">
                <a:solidFill>
                  <a:schemeClr val="tx1"/>
                </a:solidFill>
              </a:rPr>
              <a:t>within</a:t>
            </a:r>
            <a:r>
              <a:rPr lang="en-US">
                <a:solidFill>
                  <a:schemeClr val="tx1"/>
                </a:solidFill>
              </a:rPr>
              <a:t> a given</a:t>
            </a:r>
          </a:p>
          <a:p>
            <a:r>
              <a:rPr lang="en-US">
                <a:solidFill>
                  <a:schemeClr val="tx1"/>
                </a:solidFill>
              </a:rPr>
              <a:t>state of matter)</a:t>
            </a: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4014788" y="1074738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5641975" y="102393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q  =  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/</a:t>
            </a:r>
            <a:r>
              <a:rPr lang="en-US" baseline="-25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u="sng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 c</a:t>
            </a:r>
            <a:r>
              <a:rPr lang="en-US" baseline="-25000">
                <a:solidFill>
                  <a:schemeClr val="tx1"/>
                </a:solidFill>
              </a:rPr>
              <a:t>X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5375275" y="1785938"/>
            <a:ext cx="2817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(for </a:t>
            </a:r>
            <a:r>
              <a:rPr lang="en-US" u="sng">
                <a:solidFill>
                  <a:schemeClr val="tx1"/>
                </a:solidFill>
              </a:rPr>
              <a:t>between</a:t>
            </a:r>
            <a:r>
              <a:rPr lang="en-US">
                <a:solidFill>
                  <a:schemeClr val="tx1"/>
                </a:solidFill>
              </a:rPr>
              <a:t> two</a:t>
            </a:r>
          </a:p>
          <a:p>
            <a:r>
              <a:rPr lang="en-US">
                <a:solidFill>
                  <a:schemeClr val="tx1"/>
                </a:solidFill>
              </a:rPr>
              <a:t>states of matter)</a:t>
            </a:r>
          </a:p>
        </p:txBody>
      </p:sp>
    </p:spTree>
    <p:extLst>
      <p:ext uri="{BB962C8B-B14F-4D97-AF65-F5344CB8AC3E}">
        <p14:creationId xmlns:p14="http://schemas.microsoft.com/office/powerpoint/2010/main" val="37835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915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1503" grpId="0" animBg="1"/>
      <p:bldP spid="191490" grpId="0" animBg="1"/>
      <p:bldP spid="191492" grpId="0"/>
      <p:bldP spid="191494" grpId="0"/>
      <p:bldP spid="191495" grpId="0"/>
      <p:bldP spid="191496" grpId="0"/>
      <p:bldP spid="191497" grpId="0"/>
      <p:bldP spid="191498" grpId="0"/>
      <p:bldP spid="191499" grpId="0"/>
      <p:bldP spid="191500" grpId="0"/>
      <p:bldP spid="191501" grpId="0"/>
      <p:bldP spid="1915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9"/>
          <p:cNvGrpSpPr>
            <a:grpSpLocks/>
          </p:cNvGrpSpPr>
          <p:nvPr/>
        </p:nvGrpSpPr>
        <p:grpSpPr bwMode="auto">
          <a:xfrm>
            <a:off x="1244600" y="2017713"/>
            <a:ext cx="7016750" cy="3398837"/>
            <a:chOff x="4249738" y="3538538"/>
            <a:chExt cx="4137025" cy="2003425"/>
          </a:xfrm>
        </p:grpSpPr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>
              <a:off x="4249738" y="5541963"/>
              <a:ext cx="413702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590" name="Line 18"/>
            <p:cNvSpPr>
              <a:spLocks noChangeShapeType="1"/>
            </p:cNvSpPr>
            <p:nvPr/>
          </p:nvSpPr>
          <p:spPr bwMode="auto">
            <a:xfrm flipV="1">
              <a:off x="4249738" y="3538538"/>
              <a:ext cx="0" cy="20034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591" name="Line 19"/>
            <p:cNvSpPr>
              <a:spLocks noChangeShapeType="1"/>
            </p:cNvSpPr>
            <p:nvPr/>
          </p:nvSpPr>
          <p:spPr bwMode="auto">
            <a:xfrm>
              <a:off x="5092700" y="4816475"/>
              <a:ext cx="5508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>
              <a:off x="6777038" y="4133850"/>
              <a:ext cx="5508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593" name="Line 21"/>
            <p:cNvSpPr>
              <a:spLocks noChangeShapeType="1"/>
            </p:cNvSpPr>
            <p:nvPr/>
          </p:nvSpPr>
          <p:spPr bwMode="auto">
            <a:xfrm flipH="1">
              <a:off x="5640388" y="4130675"/>
              <a:ext cx="1138238" cy="6810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594" name="Line 22"/>
            <p:cNvSpPr>
              <a:spLocks noChangeShapeType="1"/>
            </p:cNvSpPr>
            <p:nvPr/>
          </p:nvSpPr>
          <p:spPr bwMode="auto">
            <a:xfrm flipV="1">
              <a:off x="7323138" y="3670300"/>
              <a:ext cx="352425" cy="4635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 flipH="1">
              <a:off x="4729163" y="4821238"/>
              <a:ext cx="365125" cy="4746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575" name="Rectangle 24"/>
          <p:cNvSpPr>
            <a:spLocks noChangeArrowheads="1"/>
          </p:cNvSpPr>
          <p:nvPr/>
        </p:nvSpPr>
        <p:spPr bwMode="auto">
          <a:xfrm>
            <a:off x="4075113" y="5468938"/>
            <a:ext cx="1116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HEAT</a:t>
            </a:r>
          </a:p>
        </p:txBody>
      </p:sp>
      <p:sp>
        <p:nvSpPr>
          <p:cNvPr id="23576" name="Rectangle 25"/>
          <p:cNvSpPr>
            <a:spLocks noChangeArrowheads="1"/>
          </p:cNvSpPr>
          <p:nvPr/>
        </p:nvSpPr>
        <p:spPr bwMode="auto">
          <a:xfrm rot="-5400000">
            <a:off x="345282" y="3377406"/>
            <a:ext cx="1163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Temp.</a:t>
            </a:r>
          </a:p>
        </p:txBody>
      </p:sp>
      <p:sp>
        <p:nvSpPr>
          <p:cNvPr id="23577" name="Rectangle 26"/>
          <p:cNvSpPr>
            <a:spLocks noChangeArrowheads="1"/>
          </p:cNvSpPr>
          <p:nvPr/>
        </p:nvSpPr>
        <p:spPr bwMode="auto">
          <a:xfrm>
            <a:off x="2074863" y="4124325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578" name="Rectangle 27"/>
          <p:cNvSpPr>
            <a:spLocks noChangeArrowheads="1"/>
          </p:cNvSpPr>
          <p:nvPr/>
        </p:nvSpPr>
        <p:spPr bwMode="auto">
          <a:xfrm>
            <a:off x="2886075" y="3656013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s/l</a:t>
            </a:r>
          </a:p>
        </p:txBody>
      </p:sp>
      <p:sp>
        <p:nvSpPr>
          <p:cNvPr id="23579" name="Rectangle 28"/>
          <p:cNvSpPr>
            <a:spLocks noChangeArrowheads="1"/>
          </p:cNvSpPr>
          <p:nvPr/>
        </p:nvSpPr>
        <p:spPr bwMode="auto">
          <a:xfrm>
            <a:off x="4373563" y="3132138"/>
            <a:ext cx="265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3580" name="Rectangle 29"/>
          <p:cNvSpPr>
            <a:spLocks noChangeArrowheads="1"/>
          </p:cNvSpPr>
          <p:nvPr/>
        </p:nvSpPr>
        <p:spPr bwMode="auto">
          <a:xfrm>
            <a:off x="5741988" y="2487613"/>
            <a:ext cx="565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l/g</a:t>
            </a:r>
          </a:p>
        </p:txBody>
      </p:sp>
      <p:sp>
        <p:nvSpPr>
          <p:cNvPr id="23581" name="Rectangle 30"/>
          <p:cNvSpPr>
            <a:spLocks noChangeArrowheads="1"/>
          </p:cNvSpPr>
          <p:nvPr/>
        </p:nvSpPr>
        <p:spPr bwMode="auto">
          <a:xfrm>
            <a:off x="6457950" y="220503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 rot="-1417354">
            <a:off x="3654425" y="3830638"/>
            <a:ext cx="3187700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heat added (+q)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 rot="-1417354">
            <a:off x="2527300" y="2474913"/>
            <a:ext cx="3676650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sym typeface="Wingdings" pitchFamily="2" charset="2"/>
              </a:rPr>
              <a:t>  </a:t>
            </a:r>
            <a:r>
              <a:rPr lang="en-US">
                <a:solidFill>
                  <a:schemeClr val="tx1"/>
                </a:solidFill>
              </a:rPr>
              <a:t>heat removed (–q)</a:t>
            </a:r>
          </a:p>
        </p:txBody>
      </p:sp>
      <p:sp>
        <p:nvSpPr>
          <p:cNvPr id="24588" name="Rectangle 24"/>
          <p:cNvSpPr>
            <a:spLocks noChangeArrowheads="1"/>
          </p:cNvSpPr>
          <p:nvPr/>
        </p:nvSpPr>
        <p:spPr bwMode="auto">
          <a:xfrm>
            <a:off x="2701925" y="881063"/>
            <a:ext cx="370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Typical Heating Curve</a:t>
            </a:r>
          </a:p>
        </p:txBody>
      </p:sp>
    </p:spTree>
    <p:extLst>
      <p:ext uri="{BB962C8B-B14F-4D97-AF65-F5344CB8AC3E}">
        <p14:creationId xmlns:p14="http://schemas.microsoft.com/office/powerpoint/2010/main" val="34162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6445250" y="6111875"/>
            <a:ext cx="2379663" cy="530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168275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What is the enthalpy change when 679 g of water at</a:t>
            </a:r>
          </a:p>
          <a:p>
            <a:pPr algn="l"/>
            <a:r>
              <a:rPr lang="en-US" sz="2400"/>
              <a:t>27.4</a:t>
            </a:r>
            <a:r>
              <a:rPr lang="en-US" sz="2400" baseline="30000"/>
              <a:t>o</a:t>
            </a:r>
            <a:r>
              <a:rPr lang="en-US" sz="2400"/>
              <a:t>C are converted into water vapor at 121.2</a:t>
            </a:r>
            <a:r>
              <a:rPr lang="en-US" sz="2400" baseline="30000"/>
              <a:t>o</a:t>
            </a:r>
            <a:r>
              <a:rPr lang="en-US" sz="2400"/>
              <a:t>C?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041775" y="944563"/>
            <a:ext cx="4614863" cy="2589212"/>
            <a:chOff x="2600" y="1000"/>
            <a:chExt cx="2907" cy="1631"/>
          </a:xfrm>
        </p:grpSpPr>
        <p:sp>
          <p:nvSpPr>
            <p:cNvPr id="25627" name="Line 6"/>
            <p:cNvSpPr>
              <a:spLocks noChangeShapeType="1"/>
            </p:cNvSpPr>
            <p:nvPr/>
          </p:nvSpPr>
          <p:spPr bwMode="auto">
            <a:xfrm>
              <a:off x="2901" y="2367"/>
              <a:ext cx="260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28" name="Line 7"/>
            <p:cNvSpPr>
              <a:spLocks noChangeShapeType="1"/>
            </p:cNvSpPr>
            <p:nvPr/>
          </p:nvSpPr>
          <p:spPr bwMode="auto">
            <a:xfrm flipV="1">
              <a:off x="2901" y="1105"/>
              <a:ext cx="0" cy="12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29" name="Line 8"/>
            <p:cNvSpPr>
              <a:spLocks noChangeShapeType="1"/>
            </p:cNvSpPr>
            <p:nvPr/>
          </p:nvSpPr>
          <p:spPr bwMode="auto">
            <a:xfrm>
              <a:off x="3432" y="1910"/>
              <a:ext cx="34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30" name="Line 9"/>
            <p:cNvSpPr>
              <a:spLocks noChangeShapeType="1"/>
            </p:cNvSpPr>
            <p:nvPr/>
          </p:nvSpPr>
          <p:spPr bwMode="auto">
            <a:xfrm>
              <a:off x="4493" y="1480"/>
              <a:ext cx="34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31" name="Line 10"/>
            <p:cNvSpPr>
              <a:spLocks noChangeShapeType="1"/>
            </p:cNvSpPr>
            <p:nvPr/>
          </p:nvSpPr>
          <p:spPr bwMode="auto">
            <a:xfrm flipH="1">
              <a:off x="3777" y="1478"/>
              <a:ext cx="717" cy="42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2" name="Line 11"/>
            <p:cNvSpPr>
              <a:spLocks noChangeShapeType="1"/>
            </p:cNvSpPr>
            <p:nvPr/>
          </p:nvSpPr>
          <p:spPr bwMode="auto">
            <a:xfrm flipV="1">
              <a:off x="4837" y="1188"/>
              <a:ext cx="222" cy="2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3" name="Line 12"/>
            <p:cNvSpPr>
              <a:spLocks noChangeShapeType="1"/>
            </p:cNvSpPr>
            <p:nvPr/>
          </p:nvSpPr>
          <p:spPr bwMode="auto">
            <a:xfrm flipH="1">
              <a:off x="3203" y="1913"/>
              <a:ext cx="230" cy="29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4" name="Rectangle 13"/>
            <p:cNvSpPr>
              <a:spLocks noChangeArrowheads="1"/>
            </p:cNvSpPr>
            <p:nvPr/>
          </p:nvSpPr>
          <p:spPr bwMode="auto">
            <a:xfrm>
              <a:off x="3814" y="2381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HEAT</a:t>
              </a:r>
            </a:p>
          </p:txBody>
        </p:sp>
        <p:sp>
          <p:nvSpPr>
            <p:cNvPr id="25635" name="Rectangle 14"/>
            <p:cNvSpPr>
              <a:spLocks noChangeArrowheads="1"/>
            </p:cNvSpPr>
            <p:nvPr/>
          </p:nvSpPr>
          <p:spPr bwMode="auto">
            <a:xfrm rot="-5400000">
              <a:off x="2440" y="1441"/>
              <a:ext cx="5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Temp.</a:t>
              </a:r>
            </a:p>
          </p:txBody>
        </p:sp>
        <p:sp>
          <p:nvSpPr>
            <p:cNvPr id="25636" name="Rectangle 15"/>
            <p:cNvSpPr>
              <a:spLocks noChangeArrowheads="1"/>
            </p:cNvSpPr>
            <p:nvPr/>
          </p:nvSpPr>
          <p:spPr bwMode="auto">
            <a:xfrm>
              <a:off x="3037" y="207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25637" name="Rectangle 16"/>
            <p:cNvSpPr>
              <a:spLocks noChangeArrowheads="1"/>
            </p:cNvSpPr>
            <p:nvPr/>
          </p:nvSpPr>
          <p:spPr bwMode="auto">
            <a:xfrm>
              <a:off x="3446" y="1676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s/l</a:t>
              </a:r>
            </a:p>
          </p:txBody>
        </p:sp>
        <p:sp>
          <p:nvSpPr>
            <p:cNvPr id="25638" name="Rectangle 17"/>
            <p:cNvSpPr>
              <a:spLocks noChangeArrowheads="1"/>
            </p:cNvSpPr>
            <p:nvPr/>
          </p:nvSpPr>
          <p:spPr bwMode="auto">
            <a:xfrm>
              <a:off x="4029" y="1485"/>
              <a:ext cx="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25639" name="Rectangle 18"/>
            <p:cNvSpPr>
              <a:spLocks noChangeArrowheads="1"/>
            </p:cNvSpPr>
            <p:nvPr/>
          </p:nvSpPr>
          <p:spPr bwMode="auto">
            <a:xfrm>
              <a:off x="4522" y="1247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l/g</a:t>
              </a:r>
            </a:p>
          </p:txBody>
        </p:sp>
        <p:sp>
          <p:nvSpPr>
            <p:cNvPr id="25640" name="Rectangle 19"/>
            <p:cNvSpPr>
              <a:spLocks noChangeArrowheads="1"/>
            </p:cNvSpPr>
            <p:nvPr/>
          </p:nvSpPr>
          <p:spPr bwMode="auto">
            <a:xfrm>
              <a:off x="5036" y="100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g</a:t>
              </a:r>
            </a:p>
          </p:txBody>
        </p:sp>
      </p:grp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6169025" y="2098675"/>
            <a:ext cx="146050" cy="146050"/>
          </a:xfrm>
          <a:prstGeom prst="ellipse">
            <a:avLst/>
          </a:prstGeom>
          <a:solidFill>
            <a:srgbClr val="009900"/>
          </a:solidFill>
          <a:ln w="25400" algn="ctr">
            <a:solidFill>
              <a:srgbClr val="0099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7694613" y="1400175"/>
            <a:ext cx="146050" cy="14605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35" name="Rectangle 23"/>
          <p:cNvSpPr>
            <a:spLocks noChangeArrowheads="1"/>
          </p:cNvSpPr>
          <p:nvPr/>
        </p:nvSpPr>
        <p:spPr bwMode="auto">
          <a:xfrm>
            <a:off x="2073275" y="3446463"/>
            <a:ext cx="192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q  =  </a:t>
            </a:r>
            <a:r>
              <a:rPr lang="en-US" sz="2400" u="sng">
                <a:solidFill>
                  <a:schemeClr val="tx1"/>
                </a:solidFill>
              </a:rPr>
              <a:t>m</a:t>
            </a:r>
            <a:r>
              <a:rPr lang="en-US" sz="2400">
                <a:solidFill>
                  <a:schemeClr val="tx1"/>
                </a:solidFill>
              </a:rPr>
              <a:t> c</a:t>
            </a:r>
            <a:r>
              <a:rPr lang="en-US" sz="2400" baseline="-25000">
                <a:solidFill>
                  <a:schemeClr val="tx1"/>
                </a:solidFill>
              </a:rPr>
              <a:t>P 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>
                <a:solidFill>
                  <a:schemeClr val="tx1"/>
                </a:solidFill>
              </a:rPr>
              <a:t>T</a:t>
            </a:r>
          </a:p>
        </p:txBody>
      </p:sp>
      <p:grpSp>
        <p:nvGrpSpPr>
          <p:cNvPr id="25608" name="Group 43"/>
          <p:cNvGrpSpPr>
            <a:grpSpLocks/>
          </p:cNvGrpSpPr>
          <p:nvPr/>
        </p:nvGrpSpPr>
        <p:grpSpPr bwMode="auto">
          <a:xfrm>
            <a:off x="839788" y="1089025"/>
            <a:ext cx="2868612" cy="2119313"/>
            <a:chOff x="529" y="686"/>
            <a:chExt cx="1807" cy="1335"/>
          </a:xfrm>
        </p:grpSpPr>
        <p:sp>
          <p:nvSpPr>
            <p:cNvPr id="25622" name="Rectangle 25"/>
            <p:cNvSpPr>
              <a:spLocks noChangeArrowheads="1"/>
            </p:cNvSpPr>
            <p:nvPr/>
          </p:nvSpPr>
          <p:spPr bwMode="auto">
            <a:xfrm>
              <a:off x="718" y="686"/>
              <a:ext cx="10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</a:t>
              </a:r>
              <a:r>
                <a:rPr lang="en-US" sz="2400" baseline="-25000"/>
                <a:t>f</a:t>
              </a:r>
              <a:r>
                <a:rPr lang="en-US" sz="2400"/>
                <a:t> = 333 J/g</a:t>
              </a:r>
            </a:p>
          </p:txBody>
        </p:sp>
        <p:sp>
          <p:nvSpPr>
            <p:cNvPr id="25623" name="Rectangle 26"/>
            <p:cNvSpPr>
              <a:spLocks noChangeArrowheads="1"/>
            </p:cNvSpPr>
            <p:nvPr/>
          </p:nvSpPr>
          <p:spPr bwMode="auto">
            <a:xfrm>
              <a:off x="682" y="933"/>
              <a:ext cx="15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</a:t>
              </a:r>
              <a:r>
                <a:rPr lang="en-US" sz="2400" baseline="-25000"/>
                <a:t>v</a:t>
              </a:r>
              <a:r>
                <a:rPr lang="en-US" sz="2400"/>
                <a:t> = 40.61 kJ/mol</a:t>
              </a:r>
            </a:p>
          </p:txBody>
        </p:sp>
        <p:sp>
          <p:nvSpPr>
            <p:cNvPr id="25624" name="Rectangle 27"/>
            <p:cNvSpPr>
              <a:spLocks noChangeArrowheads="1"/>
            </p:cNvSpPr>
            <p:nvPr/>
          </p:nvSpPr>
          <p:spPr bwMode="auto">
            <a:xfrm>
              <a:off x="592" y="1182"/>
              <a:ext cx="1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</a:t>
              </a:r>
              <a:r>
                <a:rPr lang="en-US" sz="2400" baseline="-25000"/>
                <a:t>P,l</a:t>
              </a:r>
              <a:r>
                <a:rPr lang="en-US" sz="2400"/>
                <a:t> = 4.18 J/g-K</a:t>
              </a:r>
            </a:p>
          </p:txBody>
        </p:sp>
        <p:sp>
          <p:nvSpPr>
            <p:cNvPr id="25625" name="Rectangle 28"/>
            <p:cNvSpPr>
              <a:spLocks noChangeArrowheads="1"/>
            </p:cNvSpPr>
            <p:nvPr/>
          </p:nvSpPr>
          <p:spPr bwMode="auto">
            <a:xfrm>
              <a:off x="547" y="1439"/>
              <a:ext cx="1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</a:t>
              </a:r>
              <a:r>
                <a:rPr lang="en-US" sz="2400" baseline="-25000"/>
                <a:t>P,s</a:t>
              </a:r>
              <a:r>
                <a:rPr lang="en-US" sz="2400"/>
                <a:t> = 2.077 J/g-K</a:t>
              </a:r>
            </a:p>
          </p:txBody>
        </p:sp>
        <p:sp>
          <p:nvSpPr>
            <p:cNvPr id="25626" name="Rectangle 29"/>
            <p:cNvSpPr>
              <a:spLocks noChangeArrowheads="1"/>
            </p:cNvSpPr>
            <p:nvPr/>
          </p:nvSpPr>
          <p:spPr bwMode="auto">
            <a:xfrm>
              <a:off x="529" y="1733"/>
              <a:ext cx="18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</a:t>
              </a:r>
              <a:r>
                <a:rPr lang="en-US" sz="2400" baseline="-25000"/>
                <a:t>P,g</a:t>
              </a:r>
              <a:r>
                <a:rPr lang="en-US" sz="2400"/>
                <a:t> = 36.76 J/mol-K</a:t>
              </a:r>
            </a:p>
          </p:txBody>
        </p:sp>
      </p:grpSp>
      <p:sp>
        <p:nvSpPr>
          <p:cNvPr id="192542" name="Rectangle 30"/>
          <p:cNvSpPr>
            <a:spLocks noChangeArrowheads="1"/>
          </p:cNvSpPr>
          <p:nvPr/>
        </p:nvSpPr>
        <p:spPr bwMode="auto">
          <a:xfrm>
            <a:off x="192088" y="3463925"/>
            <a:ext cx="193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Heat liquid…</a:t>
            </a:r>
          </a:p>
        </p:txBody>
      </p:sp>
      <p:sp>
        <p:nvSpPr>
          <p:cNvPr id="192543" name="Rectangle 31"/>
          <p:cNvSpPr>
            <a:spLocks noChangeArrowheads="1"/>
          </p:cNvSpPr>
          <p:nvPr/>
        </p:nvSpPr>
        <p:spPr bwMode="auto">
          <a:xfrm>
            <a:off x="2395538" y="3957638"/>
            <a:ext cx="440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679 g (4.18 </a:t>
            </a:r>
            <a:r>
              <a:rPr lang="en-US" sz="2400" baseline="30000">
                <a:solidFill>
                  <a:schemeClr val="tx1"/>
                </a:solidFill>
              </a:rPr>
              <a:t>J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g-K</a:t>
            </a:r>
            <a:r>
              <a:rPr lang="en-US" sz="2400">
                <a:solidFill>
                  <a:schemeClr val="tx1"/>
                </a:solidFill>
              </a:rPr>
              <a:t>) (100 – 27.4)</a:t>
            </a:r>
          </a:p>
        </p:txBody>
      </p:sp>
      <p:sp>
        <p:nvSpPr>
          <p:cNvPr id="192544" name="Rectangle 32"/>
          <p:cNvSpPr>
            <a:spLocks noChangeArrowheads="1"/>
          </p:cNvSpPr>
          <p:nvPr/>
        </p:nvSpPr>
        <p:spPr bwMode="auto">
          <a:xfrm>
            <a:off x="7191375" y="3957638"/>
            <a:ext cx="135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206 kJ</a:t>
            </a:r>
          </a:p>
        </p:txBody>
      </p:sp>
      <p:sp>
        <p:nvSpPr>
          <p:cNvPr id="192545" name="Rectangle 33"/>
          <p:cNvSpPr>
            <a:spLocks noChangeArrowheads="1"/>
          </p:cNvSpPr>
          <p:nvPr/>
        </p:nvSpPr>
        <p:spPr bwMode="auto">
          <a:xfrm>
            <a:off x="2058988" y="448310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q  = +</a:t>
            </a:r>
            <a:r>
              <a:rPr lang="en-US" sz="2400" u="sng">
                <a:solidFill>
                  <a:schemeClr val="tx1"/>
                </a:solidFill>
              </a:rPr>
              <a:t>m</a:t>
            </a:r>
            <a:r>
              <a:rPr lang="en-US" sz="2400">
                <a:solidFill>
                  <a:schemeClr val="tx1"/>
                </a:solidFill>
              </a:rPr>
              <a:t> c</a:t>
            </a:r>
            <a:r>
              <a:rPr lang="en-US" sz="2400" baseline="-25000">
                <a:solidFill>
                  <a:schemeClr val="tx1"/>
                </a:solidFill>
              </a:rPr>
              <a:t>X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2546" name="Rectangle 34"/>
          <p:cNvSpPr>
            <a:spLocks noChangeArrowheads="1"/>
          </p:cNvSpPr>
          <p:nvPr/>
        </p:nvSpPr>
        <p:spPr bwMode="auto">
          <a:xfrm>
            <a:off x="277813" y="4500563"/>
            <a:ext cx="179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Boil liquid…</a:t>
            </a:r>
          </a:p>
        </p:txBody>
      </p:sp>
      <p:sp>
        <p:nvSpPr>
          <p:cNvPr id="192547" name="Rectangle 35"/>
          <p:cNvSpPr>
            <a:spLocks noChangeArrowheads="1"/>
          </p:cNvSpPr>
          <p:nvPr/>
        </p:nvSpPr>
        <p:spPr bwMode="auto">
          <a:xfrm>
            <a:off x="3570288" y="4483100"/>
            <a:ext cx="3713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+37.72 mol (40.61 </a:t>
            </a:r>
            <a:r>
              <a:rPr lang="en-US" sz="2400" baseline="30000">
                <a:solidFill>
                  <a:schemeClr val="tx1"/>
                </a:solidFill>
              </a:rPr>
              <a:t>kJ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mol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2548" name="Rectangle 36"/>
          <p:cNvSpPr>
            <a:spLocks noChangeArrowheads="1"/>
          </p:cNvSpPr>
          <p:nvPr/>
        </p:nvSpPr>
        <p:spPr bwMode="auto">
          <a:xfrm>
            <a:off x="7199313" y="4481513"/>
            <a:ext cx="152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1532 kJ</a:t>
            </a:r>
          </a:p>
        </p:txBody>
      </p:sp>
      <p:sp>
        <p:nvSpPr>
          <p:cNvPr id="192549" name="Rectangle 37"/>
          <p:cNvSpPr>
            <a:spLocks noChangeArrowheads="1"/>
          </p:cNvSpPr>
          <p:nvPr/>
        </p:nvSpPr>
        <p:spPr bwMode="auto">
          <a:xfrm>
            <a:off x="2073275" y="5014913"/>
            <a:ext cx="192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q  =  </a:t>
            </a:r>
            <a:r>
              <a:rPr lang="en-US" sz="2400" u="sng">
                <a:solidFill>
                  <a:schemeClr val="tx1"/>
                </a:solidFill>
              </a:rPr>
              <a:t>m</a:t>
            </a:r>
            <a:r>
              <a:rPr lang="en-US" sz="2400">
                <a:solidFill>
                  <a:schemeClr val="tx1"/>
                </a:solidFill>
              </a:rPr>
              <a:t> c</a:t>
            </a:r>
            <a:r>
              <a:rPr lang="en-US" sz="2400" baseline="-25000">
                <a:solidFill>
                  <a:schemeClr val="tx1"/>
                </a:solidFill>
              </a:rPr>
              <a:t>P 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2550" name="Rectangle 38"/>
          <p:cNvSpPr>
            <a:spLocks noChangeArrowheads="1"/>
          </p:cNvSpPr>
          <p:nvPr/>
        </p:nvSpPr>
        <p:spPr bwMode="auto">
          <a:xfrm>
            <a:off x="377825" y="5032375"/>
            <a:ext cx="170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Heat gas…</a:t>
            </a:r>
          </a:p>
        </p:txBody>
      </p:sp>
      <p:sp>
        <p:nvSpPr>
          <p:cNvPr id="192551" name="Rectangle 39"/>
          <p:cNvSpPr>
            <a:spLocks noChangeArrowheads="1"/>
          </p:cNvSpPr>
          <p:nvPr/>
        </p:nvSpPr>
        <p:spPr bwMode="auto">
          <a:xfrm>
            <a:off x="2390775" y="5526088"/>
            <a:ext cx="536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37.72 mol (36.76 </a:t>
            </a:r>
            <a:r>
              <a:rPr lang="en-US" sz="2400" baseline="30000">
                <a:solidFill>
                  <a:schemeClr val="tx1"/>
                </a:solidFill>
              </a:rPr>
              <a:t>J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mol-K</a:t>
            </a:r>
            <a:r>
              <a:rPr lang="en-US" sz="2400">
                <a:solidFill>
                  <a:schemeClr val="tx1"/>
                </a:solidFill>
              </a:rPr>
              <a:t>) (121.2–100)</a:t>
            </a:r>
          </a:p>
        </p:txBody>
      </p:sp>
      <p:sp>
        <p:nvSpPr>
          <p:cNvPr id="192552" name="Rectangle 40"/>
          <p:cNvSpPr>
            <a:spLocks noChangeArrowheads="1"/>
          </p:cNvSpPr>
          <p:nvPr/>
        </p:nvSpPr>
        <p:spPr bwMode="auto">
          <a:xfrm>
            <a:off x="7672388" y="5526088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= 29.4 kJ</a:t>
            </a:r>
          </a:p>
        </p:txBody>
      </p:sp>
      <p:sp>
        <p:nvSpPr>
          <p:cNvPr id="192553" name="Rectangle 41"/>
          <p:cNvSpPr>
            <a:spLocks noChangeArrowheads="1"/>
          </p:cNvSpPr>
          <p:nvPr/>
        </p:nvSpPr>
        <p:spPr bwMode="auto">
          <a:xfrm>
            <a:off x="6510338" y="6164263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>
                <a:solidFill>
                  <a:schemeClr val="tx1"/>
                </a:solidFill>
              </a:rPr>
              <a:t>H =    1767 kJ</a:t>
            </a:r>
          </a:p>
        </p:txBody>
      </p:sp>
      <p:sp>
        <p:nvSpPr>
          <p:cNvPr id="192554" name="Rectangle 42"/>
          <p:cNvSpPr>
            <a:spLocks noChangeArrowheads="1"/>
          </p:cNvSpPr>
          <p:nvPr/>
        </p:nvSpPr>
        <p:spPr bwMode="auto">
          <a:xfrm>
            <a:off x="7305675" y="61642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589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9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9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9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  <p:bldP spid="192533" grpId="0" animBg="1"/>
      <p:bldP spid="192534" grpId="0" animBg="1"/>
      <p:bldP spid="192535" grpId="0"/>
      <p:bldP spid="192542" grpId="0"/>
      <p:bldP spid="192543" grpId="0"/>
      <p:bldP spid="192544" grpId="0"/>
      <p:bldP spid="192545" grpId="0"/>
      <p:bldP spid="192546" grpId="0"/>
      <p:bldP spid="192547" grpId="0"/>
      <p:bldP spid="192548" grpId="0"/>
      <p:bldP spid="192549" grpId="0"/>
      <p:bldP spid="192550" grpId="0"/>
      <p:bldP spid="192551" grpId="0"/>
      <p:bldP spid="192552" grpId="0"/>
      <p:bldP spid="192553" grpId="0"/>
      <p:bldP spid="1925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43163" y="4470400"/>
            <a:ext cx="3438525" cy="825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2557463" y="4556125"/>
            <a:ext cx="32258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47650" y="169863"/>
            <a:ext cx="761206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With a </a:t>
            </a:r>
            <a:r>
              <a:rPr lang="en-US" u="sng"/>
              <a:t>coffee-cup calorimeter</a:t>
            </a:r>
            <a:r>
              <a:rPr lang="en-US"/>
              <a:t>, a reaction is</a:t>
            </a:r>
          </a:p>
          <a:p>
            <a:pPr algn="l"/>
            <a:r>
              <a:rPr lang="en-US"/>
              <a:t>carried out under constant pressure conditions.</a:t>
            </a:r>
          </a:p>
        </p:txBody>
      </p:sp>
      <p:pic>
        <p:nvPicPr>
          <p:cNvPr id="26629" name="Picture 7" descr="coffee_c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738" y="169863"/>
            <a:ext cx="1423987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341313" y="1201738"/>
            <a:ext cx="54086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Why is the pressure constant? 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1141413" y="1736725"/>
            <a:ext cx="551021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calorimeter isn’t sealed,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atmospheric pressure is constant 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346075" y="2724150"/>
            <a:ext cx="8083550" cy="1800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If we assume that no heat is exchanged</a:t>
            </a:r>
          </a:p>
          <a:p>
            <a:pPr algn="l"/>
            <a:r>
              <a:rPr lang="en-US"/>
              <a:t>    between the system and the surroundings, then</a:t>
            </a:r>
          </a:p>
          <a:p>
            <a:pPr algn="l"/>
            <a:r>
              <a:rPr lang="en-US"/>
              <a:t>    the solution must absorb any heat given off by</a:t>
            </a:r>
          </a:p>
          <a:p>
            <a:pPr algn="l"/>
            <a:r>
              <a:rPr lang="en-US"/>
              <a:t>    the reaction.</a:t>
            </a:r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257175" y="5508625"/>
            <a:ext cx="54514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For dilute aqueous solutions, it </a:t>
            </a:r>
          </a:p>
          <a:p>
            <a:pPr algn="l"/>
            <a:r>
              <a:rPr lang="en-US"/>
              <a:t>   is a safe assumption that c</a:t>
            </a:r>
            <a:r>
              <a:rPr lang="en-US" baseline="-25000"/>
              <a:t>P</a:t>
            </a:r>
            <a:r>
              <a:rPr lang="en-US"/>
              <a:t> = </a:t>
            </a: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5368925" y="5937250"/>
            <a:ext cx="180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4.18 J/g-K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276975" y="4572000"/>
            <a:ext cx="2757488" cy="1417638"/>
            <a:chOff x="3851" y="2755"/>
            <a:chExt cx="1737" cy="893"/>
          </a:xfrm>
        </p:grpSpPr>
        <p:sp>
          <p:nvSpPr>
            <p:cNvPr id="26637" name="Rectangle 14"/>
            <p:cNvSpPr>
              <a:spLocks noChangeArrowheads="1"/>
            </p:cNvSpPr>
            <p:nvPr/>
          </p:nvSpPr>
          <p:spPr bwMode="auto">
            <a:xfrm>
              <a:off x="3851" y="2755"/>
              <a:ext cx="173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the specific heat</a:t>
              </a:r>
            </a:p>
            <a:p>
              <a:r>
                <a:rPr lang="en-US">
                  <a:solidFill>
                    <a:schemeClr val="tx1"/>
                  </a:solidFill>
                </a:rPr>
                <a:t>of water</a:t>
              </a:r>
            </a:p>
          </p:txBody>
        </p:sp>
        <p:sp>
          <p:nvSpPr>
            <p:cNvPr id="26638" name="Line 15"/>
            <p:cNvSpPr>
              <a:spLocks noChangeShapeType="1"/>
            </p:cNvSpPr>
            <p:nvPr/>
          </p:nvSpPr>
          <p:spPr bwMode="auto">
            <a:xfrm flipH="1">
              <a:off x="4041" y="3319"/>
              <a:ext cx="293" cy="3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1720850" y="4598988"/>
            <a:ext cx="408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i.e.,    </a:t>
            </a:r>
            <a:r>
              <a:rPr lang="en-US">
                <a:solidFill>
                  <a:schemeClr val="tx1"/>
                </a:solidFill>
              </a:rPr>
              <a:t>q</a:t>
            </a:r>
            <a:r>
              <a:rPr lang="en-US" baseline="-25000">
                <a:solidFill>
                  <a:schemeClr val="tx1"/>
                </a:solidFill>
              </a:rPr>
              <a:t>absorbed</a:t>
            </a:r>
            <a:r>
              <a:rPr lang="en-US">
                <a:solidFill>
                  <a:schemeClr val="tx1"/>
                </a:solidFill>
              </a:rPr>
              <a:t> = –q</a:t>
            </a:r>
            <a:r>
              <a:rPr lang="en-US" baseline="-25000">
                <a:solidFill>
                  <a:schemeClr val="tx1"/>
                </a:solidFill>
              </a:rPr>
              <a:t>released</a:t>
            </a:r>
          </a:p>
        </p:txBody>
      </p:sp>
    </p:spTree>
    <p:extLst>
      <p:ext uri="{BB962C8B-B14F-4D97-AF65-F5344CB8AC3E}">
        <p14:creationId xmlns:p14="http://schemas.microsoft.com/office/powerpoint/2010/main" val="35770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3554" grpId="0" animBg="1"/>
      <p:bldP spid="193545" grpId="0"/>
      <p:bldP spid="193546" grpId="0"/>
      <p:bldP spid="193548" grpId="0"/>
      <p:bldP spid="193549" grpId="0"/>
      <p:bldP spid="1935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312738" y="2046288"/>
            <a:ext cx="6089650" cy="2227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Units of energy are</a:t>
            </a:r>
          </a:p>
          <a:p>
            <a:pPr algn="l"/>
            <a:r>
              <a:rPr lang="en-US"/>
              <a:t>	joules (J),</a:t>
            </a:r>
          </a:p>
          <a:p>
            <a:pPr algn="l"/>
            <a:r>
              <a:rPr lang="en-US"/>
              <a:t>	kilojoules (kJ),</a:t>
            </a:r>
          </a:p>
          <a:p>
            <a:pPr algn="l"/>
            <a:r>
              <a:rPr lang="en-US"/>
              <a:t>	calories (cal), or</a:t>
            </a:r>
          </a:p>
          <a:p>
            <a:pPr algn="l"/>
            <a:r>
              <a:rPr lang="en-US"/>
              <a:t>	nutritional calories (Cal or kcal).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417513" y="5218113"/>
            <a:ext cx="26193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conversions: </a:t>
            </a:r>
          </a:p>
        </p:txBody>
      </p:sp>
      <p:pic>
        <p:nvPicPr>
          <p:cNvPr id="176136" name="Picture 8" descr="350px-SS-jo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2100" y="304800"/>
            <a:ext cx="21018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6748463" y="3475038"/>
            <a:ext cx="184785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James</a:t>
            </a:r>
          </a:p>
          <a:p>
            <a:r>
              <a:rPr lang="en-US">
                <a:solidFill>
                  <a:schemeClr val="tx1"/>
                </a:solidFill>
              </a:rPr>
              <a:t>Prescott</a:t>
            </a:r>
          </a:p>
          <a:p>
            <a:r>
              <a:rPr lang="en-US">
                <a:solidFill>
                  <a:schemeClr val="tx1"/>
                </a:solidFill>
              </a:rPr>
              <a:t>Joule</a:t>
            </a:r>
          </a:p>
          <a:p>
            <a:r>
              <a:rPr lang="en-US" sz="2400">
                <a:solidFill>
                  <a:schemeClr val="tx1"/>
                </a:solidFill>
              </a:rPr>
              <a:t>(1818-1889)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73375" y="1878013"/>
            <a:ext cx="3211513" cy="820737"/>
            <a:chOff x="1810" y="1183"/>
            <a:chExt cx="2023" cy="517"/>
          </a:xfrm>
        </p:grpSpPr>
        <p:sp>
          <p:nvSpPr>
            <p:cNvPr id="9224" name="Rectangle 4"/>
            <p:cNvSpPr>
              <a:spLocks noChangeArrowheads="1"/>
            </p:cNvSpPr>
            <p:nvPr/>
          </p:nvSpPr>
          <p:spPr bwMode="auto">
            <a:xfrm>
              <a:off x="3082" y="1183"/>
              <a:ext cx="7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SI unit</a:t>
              </a:r>
            </a:p>
          </p:txBody>
        </p:sp>
        <p:sp>
          <p:nvSpPr>
            <p:cNvPr id="9225" name="Line 10"/>
            <p:cNvSpPr>
              <a:spLocks noChangeShapeType="1"/>
            </p:cNvSpPr>
            <p:nvPr/>
          </p:nvSpPr>
          <p:spPr bwMode="auto">
            <a:xfrm flipH="1">
              <a:off x="1810" y="1371"/>
              <a:ext cx="1262" cy="3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877888" y="5813425"/>
            <a:ext cx="74279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4184 J = 4.184 kJ = 1000 cal = 1 Cal = 1 kcal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/>
      <p:bldP spid="176137" grpId="0"/>
      <p:bldP spid="1761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5921375" y="2133600"/>
            <a:ext cx="2990850" cy="1320800"/>
          </a:xfrm>
          <a:prstGeom prst="rect">
            <a:avLst/>
          </a:prstGeom>
          <a:solidFill>
            <a:srgbClr val="99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5664200" y="4894263"/>
            <a:ext cx="3140075" cy="10001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306388" y="2601913"/>
            <a:ext cx="3027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AgNO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  +  HCl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58775" y="258763"/>
            <a:ext cx="8437563" cy="2227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When 50.0 mL of 0.100 M AgNO</a:t>
            </a:r>
            <a:r>
              <a:rPr lang="en-US" baseline="-25000"/>
              <a:t>3</a:t>
            </a:r>
            <a:r>
              <a:rPr lang="en-US"/>
              <a:t> and 50.0 mL of</a:t>
            </a:r>
          </a:p>
          <a:p>
            <a:pPr algn="l"/>
            <a:r>
              <a:rPr lang="en-US"/>
              <a:t>0.100 M HCl are mixed in a coffee-cup calorimeter,</a:t>
            </a:r>
          </a:p>
          <a:p>
            <a:pPr algn="l"/>
            <a:r>
              <a:rPr lang="en-US"/>
              <a:t>the mixture’s temperature increases from 22.30</a:t>
            </a:r>
            <a:r>
              <a:rPr lang="en-US" baseline="30000"/>
              <a:t>o</a:t>
            </a:r>
            <a:r>
              <a:rPr lang="en-US"/>
              <a:t>C to</a:t>
            </a:r>
          </a:p>
          <a:p>
            <a:pPr algn="l"/>
            <a:r>
              <a:rPr lang="en-US"/>
              <a:t>23.11</a:t>
            </a:r>
            <a:r>
              <a:rPr lang="en-US" baseline="30000"/>
              <a:t>o</a:t>
            </a:r>
            <a:r>
              <a:rPr lang="en-US"/>
              <a:t>C. Calculate the enthalpy change for the</a:t>
            </a:r>
          </a:p>
          <a:p>
            <a:pPr algn="l"/>
            <a:r>
              <a:rPr lang="en-US"/>
              <a:t>reaction, per mole of AgNO</a:t>
            </a:r>
            <a:r>
              <a:rPr lang="en-US" baseline="-25000"/>
              <a:t>3</a:t>
            </a:r>
            <a:r>
              <a:rPr lang="en-US"/>
              <a:t>. 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3400425" y="2601913"/>
            <a:ext cx="2482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AgCl  +  HNO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306388" y="3240088"/>
            <a:ext cx="127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0.05 L,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0.1 M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830388" y="3240088"/>
            <a:ext cx="127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0.05 L,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0.1 M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1630363" y="4140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0.005 mol</a:t>
            </a: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57150" y="4140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0.005 mol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6772275" y="2195513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Assume:</a:t>
            </a: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5981700" y="2993575"/>
            <a:ext cx="285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-- mixture mass = 100 g</a:t>
            </a: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5981700" y="2612466"/>
            <a:ext cx="290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-- mixture </a:t>
            </a:r>
            <a:r>
              <a:rPr lang="en-US" sz="2000" dirty="0" err="1">
                <a:solidFill>
                  <a:schemeClr val="tx1"/>
                </a:solidFill>
              </a:rPr>
              <a:t>c</a:t>
            </a:r>
            <a:r>
              <a:rPr lang="en-US" sz="2000" baseline="-25000" dirty="0" err="1">
                <a:solidFill>
                  <a:schemeClr val="tx1"/>
                </a:solidFill>
              </a:rPr>
              <a:t>P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err="1">
                <a:solidFill>
                  <a:schemeClr val="tx1"/>
                </a:solidFill>
              </a:rPr>
              <a:t>c</a:t>
            </a:r>
            <a:r>
              <a:rPr lang="en-US" sz="2000" baseline="-25000" dirty="0" err="1">
                <a:solidFill>
                  <a:schemeClr val="tx1"/>
                </a:solidFill>
              </a:rPr>
              <a:t>P</a:t>
            </a:r>
            <a:r>
              <a:rPr lang="en-US" sz="2000" dirty="0">
                <a:solidFill>
                  <a:schemeClr val="tx1"/>
                </a:solidFill>
              </a:rPr>
              <a:t> of 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139700" y="4846638"/>
            <a:ext cx="221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q  =  </a:t>
            </a:r>
            <a:r>
              <a:rPr lang="en-US" u="sng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 c</a:t>
            </a:r>
            <a:r>
              <a:rPr lang="en-US" baseline="-25000">
                <a:solidFill>
                  <a:schemeClr val="tx1"/>
                </a:solidFill>
              </a:rPr>
              <a:t>P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554038" y="5470525"/>
            <a:ext cx="4551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=  100 (4.18) (23.11–22.30)</a:t>
            </a:r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554038" y="6048375"/>
            <a:ext cx="195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=  338.58 J</a:t>
            </a: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2433638" y="6048375"/>
            <a:ext cx="3783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(for 0.005 mol AgNO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4581" name="Rectangle 21"/>
          <p:cNvSpPr>
            <a:spLocks noChangeArrowheads="1"/>
          </p:cNvSpPr>
          <p:nvPr/>
        </p:nvSpPr>
        <p:spPr bwMode="auto">
          <a:xfrm>
            <a:off x="5697538" y="50768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018088" y="3779838"/>
            <a:ext cx="3937000" cy="1011237"/>
            <a:chOff x="5963856" y="4015773"/>
            <a:chExt cx="3937383" cy="1011949"/>
          </a:xfrm>
        </p:grpSpPr>
        <p:sp>
          <p:nvSpPr>
            <p:cNvPr id="27673" name="Rectangle 18"/>
            <p:cNvSpPr>
              <a:spLocks noChangeArrowheads="1"/>
            </p:cNvSpPr>
            <p:nvPr/>
          </p:nvSpPr>
          <p:spPr bwMode="auto">
            <a:xfrm>
              <a:off x="5963856" y="4236490"/>
              <a:ext cx="106362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en-US">
                  <a:solidFill>
                    <a:schemeClr val="tx1"/>
                  </a:solidFill>
                </a:rPr>
                <a:t>H = 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7619779" y="4015773"/>
              <a:ext cx="1663862" cy="52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338.58 J</a:t>
              </a: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6878345" y="4505067"/>
              <a:ext cx="3022894" cy="52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0.005 mol AgNO</a:t>
              </a:r>
              <a:r>
                <a:rPr lang="en-US" baseline="-25000" dirty="0">
                  <a:solidFill>
                    <a:schemeClr val="tx1"/>
                  </a:solidFill>
                  <a:latin typeface="+mn-lt"/>
                </a:rPr>
                <a:t>3</a:t>
              </a:r>
              <a:endParaRPr lang="en-US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27676" name="Straight Connector 24"/>
            <p:cNvCxnSpPr>
              <a:cxnSpLocks noChangeShapeType="1"/>
            </p:cNvCxnSpPr>
            <p:nvPr/>
          </p:nvCxnSpPr>
          <p:spPr bwMode="auto">
            <a:xfrm>
              <a:off x="6921062" y="4508938"/>
              <a:ext cx="2790497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980113" y="4872038"/>
            <a:ext cx="2774950" cy="1011237"/>
            <a:chOff x="6058452" y="4015773"/>
            <a:chExt cx="2775187" cy="1011949"/>
          </a:xfrm>
        </p:grpSpPr>
        <p:sp>
          <p:nvSpPr>
            <p:cNvPr id="27669" name="Rectangle 18"/>
            <p:cNvSpPr>
              <a:spLocks noChangeArrowheads="1"/>
            </p:cNvSpPr>
            <p:nvPr/>
          </p:nvSpPr>
          <p:spPr bwMode="auto">
            <a:xfrm>
              <a:off x="6058452" y="4236490"/>
              <a:ext cx="88517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67.7</a:t>
              </a: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7509551" y="4015773"/>
              <a:ext cx="642992" cy="52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kJ</a:t>
              </a: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877672" y="4505067"/>
              <a:ext cx="1955967" cy="52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mol AgNO</a:t>
              </a:r>
              <a:r>
                <a:rPr lang="en-US" baseline="-25000" dirty="0">
                  <a:solidFill>
                    <a:schemeClr val="tx1"/>
                  </a:solidFill>
                  <a:latin typeface="+mn-lt"/>
                </a:rPr>
                <a:t>3</a:t>
              </a:r>
              <a:endParaRPr lang="en-US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27672" name="Straight Connector 31"/>
            <p:cNvCxnSpPr>
              <a:cxnSpLocks noChangeShapeType="1"/>
            </p:cNvCxnSpPr>
            <p:nvPr/>
          </p:nvCxnSpPr>
          <p:spPr bwMode="auto">
            <a:xfrm>
              <a:off x="6921062" y="4508938"/>
              <a:ext cx="182880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6550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945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94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945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9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2" grpId="0" animBg="1"/>
      <p:bldP spid="194562" grpId="0" animBg="1"/>
      <p:bldP spid="194564" grpId="0"/>
      <p:bldP spid="194566" grpId="0"/>
      <p:bldP spid="194567" grpId="0"/>
      <p:bldP spid="194568" grpId="0"/>
      <p:bldP spid="194569" grpId="0"/>
      <p:bldP spid="194570" grpId="0"/>
      <p:bldP spid="194571" grpId="0"/>
      <p:bldP spid="194572" grpId="0"/>
      <p:bldP spid="194573" grpId="0"/>
      <p:bldP spid="194574" grpId="0"/>
      <p:bldP spid="194575" grpId="0"/>
      <p:bldP spid="194576" grpId="0"/>
      <p:bldP spid="194577" grpId="0"/>
      <p:bldP spid="1945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536575" y="266700"/>
            <a:ext cx="800735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Combustion reactions are studied using constant-</a:t>
            </a:r>
          </a:p>
          <a:p>
            <a:pPr algn="l"/>
            <a:r>
              <a:rPr lang="en-US"/>
              <a:t>volume calorimetry. 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76213" y="1860550"/>
            <a:ext cx="38893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This technique requires</a:t>
            </a:r>
          </a:p>
          <a:p>
            <a:pPr algn="l"/>
            <a:r>
              <a:rPr lang="en-US"/>
              <a:t>a </a:t>
            </a:r>
            <a:r>
              <a:rPr lang="en-US" u="sng"/>
              <a:t>bomb calorimeter</a:t>
            </a:r>
            <a:r>
              <a:rPr lang="en-US"/>
              <a:t>.</a:t>
            </a: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254000" y="3389313"/>
            <a:ext cx="3906838" cy="1385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The heat capacity of</a:t>
            </a:r>
          </a:p>
          <a:p>
            <a:pPr algn="l"/>
            <a:r>
              <a:rPr lang="en-US"/>
              <a:t>   the bomb calorimeter</a:t>
            </a:r>
          </a:p>
          <a:p>
            <a:pPr algn="l"/>
            <a:r>
              <a:rPr lang="en-US"/>
              <a:t>   (C</a:t>
            </a:r>
            <a:r>
              <a:rPr lang="en-US" baseline="-25000"/>
              <a:t>cal</a:t>
            </a:r>
            <a:r>
              <a:rPr lang="en-US"/>
              <a:t>) must be known.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64013" y="868363"/>
            <a:ext cx="4762500" cy="5721350"/>
            <a:chOff x="2623" y="547"/>
            <a:chExt cx="3000" cy="3604"/>
          </a:xfrm>
        </p:grpSpPr>
        <p:pic>
          <p:nvPicPr>
            <p:cNvPr id="28681" name="Picture 8" descr="bom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3" y="547"/>
              <a:ext cx="3000" cy="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Rectangle 14"/>
            <p:cNvSpPr>
              <a:spLocks noChangeArrowheads="1"/>
            </p:cNvSpPr>
            <p:nvPr/>
          </p:nvSpPr>
          <p:spPr bwMode="auto">
            <a:xfrm>
              <a:off x="3292" y="3824"/>
              <a:ext cx="1851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Arial" charset="0"/>
                </a:rPr>
                <a:t>bomb calorimeter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5638" y="4818063"/>
            <a:ext cx="3057525" cy="1697037"/>
            <a:chOff x="294" y="3035"/>
            <a:chExt cx="1926" cy="1069"/>
          </a:xfrm>
        </p:grpSpPr>
        <p:sp>
          <p:nvSpPr>
            <p:cNvPr id="28679" name="Rectangle 15"/>
            <p:cNvSpPr>
              <a:spLocks noChangeArrowheads="1"/>
            </p:cNvSpPr>
            <p:nvPr/>
          </p:nvSpPr>
          <p:spPr bwMode="auto">
            <a:xfrm>
              <a:off x="294" y="3508"/>
              <a:ext cx="1926" cy="5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unit is J/K</a:t>
              </a:r>
            </a:p>
            <a:p>
              <a:r>
                <a:rPr lang="en-US">
                  <a:solidFill>
                    <a:schemeClr val="tx1"/>
                  </a:solidFill>
                </a:rPr>
                <a:t>(or the equivalent)</a:t>
              </a:r>
            </a:p>
          </p:txBody>
        </p:sp>
        <p:sp>
          <p:nvSpPr>
            <p:cNvPr id="28680" name="Line 16"/>
            <p:cNvSpPr>
              <a:spLocks noChangeShapeType="1"/>
            </p:cNvSpPr>
            <p:nvPr/>
          </p:nvSpPr>
          <p:spPr bwMode="auto">
            <a:xfrm flipH="1" flipV="1">
              <a:off x="594" y="3035"/>
              <a:ext cx="348" cy="5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0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/>
      <p:bldP spid="1955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263650" y="5637213"/>
            <a:ext cx="2384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another bomb</a:t>
            </a:r>
          </a:p>
          <a:p>
            <a:pPr>
              <a:defRPr/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calorimeter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57163" y="203200"/>
            <a:ext cx="8855075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ea typeface="Times New Roman" pitchFamily="18" charset="0"/>
                <a:cs typeface="Arial" pitchFamily="34" charset="0"/>
              </a:rPr>
              <a:t>-- Again, we assume that no energy escapes into the</a:t>
            </a:r>
          </a:p>
          <a:p>
            <a:pPr algn="l"/>
            <a:r>
              <a:rPr lang="en-US">
                <a:ea typeface="Times New Roman" pitchFamily="18" charset="0"/>
                <a:cs typeface="Arial" pitchFamily="34" charset="0"/>
              </a:rPr>
              <a:t>   surroundings, so that the heat absorbed by the bomb</a:t>
            </a:r>
          </a:p>
          <a:p>
            <a:pPr algn="l"/>
            <a:r>
              <a:rPr lang="en-US">
                <a:ea typeface="Times New Roman" pitchFamily="18" charset="0"/>
                <a:cs typeface="Arial" pitchFamily="34" charset="0"/>
              </a:rPr>
              <a:t>   calorimeter equals the heat given off by the reaction. </a:t>
            </a:r>
          </a:p>
        </p:txBody>
      </p:sp>
      <p:pic>
        <p:nvPicPr>
          <p:cNvPr id="197641" name="Picture 9" descr="bomb_calori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088" y="2854325"/>
            <a:ext cx="49593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663700"/>
            <a:ext cx="602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Solve bomb calorimeter problems by</a:t>
            </a:r>
          </a:p>
          <a:p>
            <a:r>
              <a:rPr lang="en-US" u="sng">
                <a:solidFill>
                  <a:schemeClr val="tx1"/>
                </a:solidFill>
              </a:rPr>
              <a:t>unit cancellation</a:t>
            </a:r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4395788" y="5622925"/>
            <a:ext cx="2408237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00025" y="203200"/>
            <a:ext cx="8472488" cy="22463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A 0.343-g sample of propane, C</a:t>
            </a:r>
            <a:r>
              <a:rPr lang="en-US" baseline="-25000"/>
              <a:t>3</a:t>
            </a:r>
            <a:r>
              <a:rPr lang="en-US"/>
              <a:t>H</a:t>
            </a:r>
            <a:r>
              <a:rPr lang="en-US" baseline="-25000"/>
              <a:t>8</a:t>
            </a:r>
            <a:r>
              <a:rPr lang="en-US"/>
              <a:t>, is burned in a</a:t>
            </a:r>
          </a:p>
          <a:p>
            <a:pPr algn="l"/>
            <a:r>
              <a:rPr lang="en-US"/>
              <a:t>bomb calorimeter with a heat capacity of 3.75 kJ/</a:t>
            </a:r>
            <a:r>
              <a:rPr lang="en-US" baseline="30000"/>
              <a:t>o</a:t>
            </a:r>
            <a:r>
              <a:rPr lang="en-US"/>
              <a:t>C.</a:t>
            </a:r>
          </a:p>
          <a:p>
            <a:pPr algn="l"/>
            <a:r>
              <a:rPr lang="en-US"/>
              <a:t>The temperature of the material in the calorimeter</a:t>
            </a:r>
          </a:p>
          <a:p>
            <a:pPr algn="l"/>
            <a:r>
              <a:rPr lang="en-US"/>
              <a:t>increases from 23.22</a:t>
            </a:r>
            <a:r>
              <a:rPr lang="en-US" baseline="30000"/>
              <a:t>o</a:t>
            </a:r>
            <a:r>
              <a:rPr lang="en-US"/>
              <a:t>C to 27.83</a:t>
            </a:r>
            <a:r>
              <a:rPr lang="en-US" baseline="30000"/>
              <a:t>o</a:t>
            </a:r>
            <a:r>
              <a:rPr lang="en-US"/>
              <a:t>C. Calculate the</a:t>
            </a:r>
          </a:p>
          <a:p>
            <a:pPr algn="l"/>
            <a:r>
              <a:rPr lang="en-US"/>
              <a:t>molar heat of combustion of propane.</a:t>
            </a:r>
          </a:p>
        </p:txBody>
      </p:sp>
      <p:graphicFrame>
        <p:nvGraphicFramePr>
          <p:cNvPr id="198670" name="Object 14"/>
          <p:cNvGraphicFramePr>
            <a:graphicFrameLocks noChangeAspect="1"/>
          </p:cNvGraphicFramePr>
          <p:nvPr/>
        </p:nvGraphicFramePr>
        <p:xfrm>
          <a:off x="5672138" y="4005263"/>
          <a:ext cx="23272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901440" imgH="482400" progId="Equation.3">
                  <p:embed/>
                </p:oleObj>
              </mc:Choice>
              <mc:Fallback>
                <p:oleObj name="Equation" r:id="rId3" imgW="901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4005263"/>
                        <a:ext cx="232727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4386263" y="5641975"/>
            <a:ext cx="2624137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 –2220 kJ/mol </a:t>
            </a:r>
          </a:p>
        </p:txBody>
      </p:sp>
      <p:pic>
        <p:nvPicPr>
          <p:cNvPr id="198676" name="Picture 20" descr="grill-ta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88" y="3275013"/>
            <a:ext cx="28162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475288" y="2795588"/>
            <a:ext cx="3378200" cy="5222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(27.83</a:t>
            </a:r>
            <a:r>
              <a:rPr lang="en-US" baseline="30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C–23.22</a:t>
            </a:r>
            <a:r>
              <a:rPr lang="en-US" baseline="30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C) 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5111750" y="4773613"/>
            <a:ext cx="493713" cy="2619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6815138" y="4284663"/>
            <a:ext cx="493712" cy="2619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040188" y="4098925"/>
            <a:ext cx="1643062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17.29 kJ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098925" y="4632325"/>
            <a:ext cx="1512888" cy="522288"/>
            <a:chOff x="4099030" y="4632105"/>
            <a:chExt cx="1513490" cy="523220"/>
          </a:xfrm>
        </p:grpSpPr>
        <p:sp>
          <p:nvSpPr>
            <p:cNvPr id="3089" name="Rectangle 18"/>
            <p:cNvSpPr>
              <a:spLocks noChangeArrowheads="1"/>
            </p:cNvSpPr>
            <p:nvPr/>
          </p:nvSpPr>
          <p:spPr bwMode="auto">
            <a:xfrm>
              <a:off x="4118247" y="4632105"/>
              <a:ext cx="1385316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0.343 g</a:t>
              </a:r>
            </a:p>
          </p:txBody>
        </p:sp>
        <p:cxnSp>
          <p:nvCxnSpPr>
            <p:cNvPr id="3090" name="Straight Connector 25"/>
            <p:cNvCxnSpPr>
              <a:cxnSpLocks noChangeShapeType="1"/>
            </p:cNvCxnSpPr>
            <p:nvPr/>
          </p:nvCxnSpPr>
          <p:spPr bwMode="auto">
            <a:xfrm>
              <a:off x="4099030" y="4635063"/>
              <a:ext cx="151349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006850" y="2522538"/>
            <a:ext cx="1627188" cy="1055687"/>
            <a:chOff x="4007580" y="2522808"/>
            <a:chExt cx="1625692" cy="1055963"/>
          </a:xfrm>
        </p:grpSpPr>
        <p:sp>
          <p:nvSpPr>
            <p:cNvPr id="3085" name="Rectangle 7"/>
            <p:cNvSpPr>
              <a:spLocks noChangeArrowheads="1"/>
            </p:cNvSpPr>
            <p:nvPr/>
          </p:nvSpPr>
          <p:spPr bwMode="auto">
            <a:xfrm>
              <a:off x="4007580" y="2794965"/>
              <a:ext cx="885179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3.75</a:t>
              </a:r>
            </a:p>
          </p:txBody>
        </p:sp>
        <p:sp>
          <p:nvSpPr>
            <p:cNvPr id="3086" name="Rectangle 18"/>
            <p:cNvSpPr>
              <a:spLocks noChangeArrowheads="1"/>
            </p:cNvSpPr>
            <p:nvPr/>
          </p:nvSpPr>
          <p:spPr bwMode="auto">
            <a:xfrm>
              <a:off x="4890761" y="2522808"/>
              <a:ext cx="742511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 kJ </a:t>
              </a:r>
            </a:p>
          </p:txBody>
        </p:sp>
        <p:sp>
          <p:nvSpPr>
            <p:cNvPr id="3087" name="Rectangle 18"/>
            <p:cNvSpPr>
              <a:spLocks noChangeArrowheads="1"/>
            </p:cNvSpPr>
            <p:nvPr/>
          </p:nvSpPr>
          <p:spPr bwMode="auto">
            <a:xfrm>
              <a:off x="4811930" y="3055551"/>
              <a:ext cx="643125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aseline="30000">
                  <a:solidFill>
                    <a:schemeClr val="tx1"/>
                  </a:solidFill>
                </a:rPr>
                <a:t> o</a:t>
              </a:r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088" name="Straight Connector 28"/>
            <p:cNvCxnSpPr>
              <a:cxnSpLocks noChangeShapeType="1"/>
            </p:cNvCxnSpPr>
            <p:nvPr/>
          </p:nvCxnSpPr>
          <p:spPr bwMode="auto">
            <a:xfrm>
              <a:off x="4950373" y="3058509"/>
              <a:ext cx="504496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615425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/>
      <p:bldP spid="198674" grpId="0"/>
      <p:bldP spid="16" grpId="0"/>
      <p:bldP spid="20" grpId="0" animBg="1"/>
      <p:bldP spid="21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3316288" y="382588"/>
            <a:ext cx="22225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Hess’s Law</a:t>
            </a:r>
            <a:r>
              <a:rPr lang="en-US"/>
              <a:t> 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66700" y="909638"/>
            <a:ext cx="8737600" cy="30813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</a:t>
            </a:r>
            <a:r>
              <a:rPr lang="en-US" baseline="-25000"/>
              <a:t>rxn</a:t>
            </a:r>
            <a:r>
              <a:rPr lang="en-US"/>
              <a:t>s have been calculated and tabulated for</a:t>
            </a:r>
          </a:p>
          <a:p>
            <a:pPr algn="l"/>
            <a:r>
              <a:rPr lang="en-US"/>
              <a:t>many basic reactions. Hess’s law allows us to put</a:t>
            </a:r>
          </a:p>
          <a:p>
            <a:pPr algn="l"/>
            <a:r>
              <a:rPr lang="en-US"/>
              <a:t>these simple reactions together like puzzle pieces</a:t>
            </a:r>
          </a:p>
          <a:p>
            <a:pPr algn="l"/>
            <a:r>
              <a:rPr lang="en-US"/>
              <a:t>such that they add up to a more complicated</a:t>
            </a:r>
          </a:p>
          <a:p>
            <a:pPr algn="l"/>
            <a:r>
              <a:rPr lang="en-US"/>
              <a:t>reaction that we are interested in. By adding or</a:t>
            </a:r>
          </a:p>
          <a:p>
            <a:pPr algn="l"/>
            <a:r>
              <a:rPr lang="en-US"/>
              <a:t>subtracting the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</a:t>
            </a:r>
            <a:r>
              <a:rPr lang="en-US" baseline="-25000"/>
              <a:t>rxn</a:t>
            </a:r>
            <a:r>
              <a:rPr lang="en-US"/>
              <a:t>s as appropriate, we can</a:t>
            </a:r>
          </a:p>
          <a:p>
            <a:pPr algn="l"/>
            <a:r>
              <a:rPr lang="en-US"/>
              <a:t>determine the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</a:t>
            </a:r>
            <a:r>
              <a:rPr lang="en-US" baseline="-25000"/>
              <a:t>rxn</a:t>
            </a:r>
            <a:r>
              <a:rPr lang="en-US"/>
              <a:t> of the more complicated reaction.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66813" y="4217988"/>
            <a:ext cx="3067050" cy="2360612"/>
            <a:chOff x="735" y="2657"/>
            <a:chExt cx="1932" cy="1487"/>
          </a:xfrm>
        </p:grpSpPr>
        <p:sp>
          <p:nvSpPr>
            <p:cNvPr id="30726" name="Rectangle 9"/>
            <p:cNvSpPr>
              <a:spLocks noChangeArrowheads="1"/>
            </p:cNvSpPr>
            <p:nvPr/>
          </p:nvSpPr>
          <p:spPr bwMode="auto">
            <a:xfrm rot="5400000">
              <a:off x="534" y="2966"/>
              <a:ext cx="1052" cy="649"/>
            </a:xfrm>
            <a:prstGeom prst="rect">
              <a:avLst/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27" name="Oval 10"/>
            <p:cNvSpPr>
              <a:spLocks noChangeArrowheads="1"/>
            </p:cNvSpPr>
            <p:nvPr/>
          </p:nvSpPr>
          <p:spPr bwMode="auto">
            <a:xfrm rot="5400000">
              <a:off x="739" y="3500"/>
              <a:ext cx="640" cy="648"/>
            </a:xfrm>
            <a:prstGeom prst="ellipse">
              <a:avLst/>
            </a:prstGeom>
            <a:solidFill>
              <a:srgbClr val="0000FF"/>
            </a:solidFill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 rot="5400000">
              <a:off x="1355" y="2809"/>
              <a:ext cx="548" cy="47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29" name="AutoShape 13"/>
            <p:cNvSpPr>
              <a:spLocks noChangeArrowheads="1"/>
            </p:cNvSpPr>
            <p:nvPr/>
          </p:nvSpPr>
          <p:spPr bwMode="auto">
            <a:xfrm rot="10800000">
              <a:off x="1881" y="2657"/>
              <a:ext cx="786" cy="7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0 h 21600"/>
                <a:gd name="T26" fmla="*/ 18440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/>
            </a:solidFill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0720" name="Rectangle 16"/>
          <p:cNvSpPr>
            <a:spLocks noChangeArrowheads="1"/>
          </p:cNvSpPr>
          <p:nvPr/>
        </p:nvSpPr>
        <p:spPr bwMode="auto">
          <a:xfrm>
            <a:off x="4579938" y="4881563"/>
            <a:ext cx="4171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The area of a composite shape</a:t>
            </a:r>
          </a:p>
          <a:p>
            <a:r>
              <a:rPr lang="en-US" sz="2000">
                <a:solidFill>
                  <a:srgbClr val="0000FF"/>
                </a:solidFill>
              </a:rPr>
              <a:t>can be found by adding/subtracting</a:t>
            </a:r>
          </a:p>
          <a:p>
            <a:r>
              <a:rPr lang="en-US" sz="2000">
                <a:solidFill>
                  <a:srgbClr val="0000FF"/>
                </a:solidFill>
              </a:rPr>
              <a:t>the areas of simpler shapes.</a:t>
            </a:r>
          </a:p>
        </p:txBody>
      </p:sp>
    </p:spTree>
    <p:extLst>
      <p:ext uri="{BB962C8B-B14F-4D97-AF65-F5344CB8AC3E}">
        <p14:creationId xmlns:p14="http://schemas.microsoft.com/office/powerpoint/2010/main" val="16376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67" name="Rectangle 39"/>
          <p:cNvSpPr>
            <a:spLocks noChangeArrowheads="1"/>
          </p:cNvSpPr>
          <p:nvPr/>
        </p:nvSpPr>
        <p:spPr bwMode="auto">
          <a:xfrm>
            <a:off x="1363663" y="3163888"/>
            <a:ext cx="7272337" cy="144462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5872680" y="5092045"/>
            <a:ext cx="2989262" cy="558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024570" y="5127625"/>
            <a:ext cx="1328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8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49250" y="328613"/>
            <a:ext cx="82423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Calculate the heat of reaction for the combustion of</a:t>
            </a:r>
          </a:p>
          <a:p>
            <a:pPr algn="l"/>
            <a:r>
              <a:rPr lang="en-US"/>
              <a:t>sulfur to form sulfur dioxide.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96863" y="1344613"/>
            <a:ext cx="84312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2 SO</a:t>
            </a:r>
            <a:r>
              <a:rPr lang="en-US" baseline="-25000"/>
              <a:t>2</a:t>
            </a:r>
            <a:r>
              <a:rPr lang="en-US"/>
              <a:t>(g)  +  O</a:t>
            </a:r>
            <a:r>
              <a:rPr lang="en-US" baseline="-25000"/>
              <a:t>2</a:t>
            </a:r>
            <a:r>
              <a:rPr lang="en-US"/>
              <a:t>(g)	2 SO</a:t>
            </a:r>
            <a:r>
              <a:rPr lang="en-US" baseline="-25000"/>
              <a:t>3</a:t>
            </a:r>
            <a:r>
              <a:rPr lang="en-US"/>
              <a:t>(g)	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–198.2 kJ) 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3379788" y="1647825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25438" y="2012950"/>
            <a:ext cx="86296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S</a:t>
            </a:r>
            <a:r>
              <a:rPr lang="en-US" baseline="-25000"/>
              <a:t>8</a:t>
            </a:r>
            <a:r>
              <a:rPr lang="en-US"/>
              <a:t>(s)  +  12 O</a:t>
            </a:r>
            <a:r>
              <a:rPr lang="en-US" baseline="-25000"/>
              <a:t>2</a:t>
            </a:r>
            <a:r>
              <a:rPr lang="en-US"/>
              <a:t>(g)		8 SO</a:t>
            </a:r>
            <a:r>
              <a:rPr lang="en-US" baseline="-25000"/>
              <a:t>3</a:t>
            </a:r>
            <a:r>
              <a:rPr lang="en-US"/>
              <a:t>(g)	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–3161.6 kJ) </a:t>
            </a: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3365500" y="2316163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1457325" y="2641600"/>
            <a:ext cx="49974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</a:t>
            </a:r>
            <a:r>
              <a:rPr lang="en-US" baseline="-25000">
                <a:solidFill>
                  <a:schemeClr val="tx1"/>
                </a:solidFill>
              </a:rPr>
              <a:t>8</a:t>
            </a:r>
            <a:r>
              <a:rPr lang="en-US">
                <a:solidFill>
                  <a:schemeClr val="tx1"/>
                </a:solidFill>
              </a:rPr>
              <a:t>(s)  +  8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(g)	       8 SO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4297363" y="2930525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309644" y="3426947"/>
            <a:ext cx="8645444" cy="523220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baseline="-25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(s)  +  12 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(g)		8 SO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(g)   </a:t>
            </a:r>
            <a:r>
              <a:rPr lang="en-US" dirty="0" smtClean="0">
                <a:solidFill>
                  <a:schemeClr val="bg1"/>
                </a:solidFill>
              </a:rPr>
              <a:t>  (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H = –3161.6 kJ)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3349706" y="3732213"/>
            <a:ext cx="508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6731000" y="2641600"/>
            <a:ext cx="18637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(TARGET)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2126" y="4237373"/>
            <a:ext cx="8758014" cy="523220"/>
            <a:chOff x="622300" y="7843707"/>
            <a:chExt cx="8963460" cy="523220"/>
          </a:xfrm>
        </p:grpSpPr>
        <p:sp>
          <p:nvSpPr>
            <p:cNvPr id="201745" name="Rectangle 17"/>
            <p:cNvSpPr>
              <a:spLocks noChangeArrowheads="1"/>
            </p:cNvSpPr>
            <p:nvPr/>
          </p:nvSpPr>
          <p:spPr bwMode="auto">
            <a:xfrm>
              <a:off x="622300" y="7843707"/>
              <a:ext cx="8963460" cy="52322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2 SO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  <a:r>
                <a:rPr lang="en-US" dirty="0">
                  <a:solidFill>
                    <a:schemeClr val="bg1"/>
                  </a:solidFill>
                </a:rPr>
                <a:t>(g)  </a:t>
              </a:r>
              <a:r>
                <a:rPr lang="en-US" dirty="0" smtClean="0">
                  <a:solidFill>
                    <a:schemeClr val="bg1"/>
                  </a:solidFill>
                </a:rPr>
                <a:t>        </a:t>
              </a:r>
              <a:r>
                <a:rPr lang="en-US" dirty="0">
                  <a:solidFill>
                    <a:schemeClr val="bg1"/>
                  </a:solidFill>
                </a:rPr>
                <a:t>2 SO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(g)  </a:t>
              </a:r>
              <a:r>
                <a:rPr lang="en-US" dirty="0" smtClean="0">
                  <a:solidFill>
                    <a:schemeClr val="bg1"/>
                  </a:solidFill>
                </a:rPr>
                <a:t>+   </a:t>
              </a:r>
              <a:r>
                <a:rPr lang="en-US" dirty="0">
                  <a:solidFill>
                    <a:schemeClr val="bg1"/>
                  </a:solidFill>
                </a:rPr>
                <a:t>O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(g</a:t>
              </a:r>
              <a:r>
                <a:rPr lang="en-US" dirty="0" smtClean="0">
                  <a:solidFill>
                    <a:schemeClr val="bg1"/>
                  </a:solidFill>
                </a:rPr>
                <a:t>)     (</a:t>
              </a:r>
              <a:r>
                <a:rPr lang="en-US" dirty="0" smtClean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dirty="0" smtClean="0">
                  <a:solidFill>
                    <a:schemeClr val="bg1"/>
                  </a:solidFill>
                </a:rPr>
                <a:t>H = +198.2 kJ)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>
              <a:off x="2326285" y="8104665"/>
              <a:ext cx="5080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1749" name="Oval 21"/>
          <p:cNvSpPr>
            <a:spLocks noChangeArrowheads="1"/>
          </p:cNvSpPr>
          <p:nvPr/>
        </p:nvSpPr>
        <p:spPr bwMode="auto">
          <a:xfrm>
            <a:off x="1406525" y="2584450"/>
            <a:ext cx="1046163" cy="608013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50" name="Oval 22"/>
          <p:cNvSpPr>
            <a:spLocks noChangeArrowheads="1"/>
          </p:cNvSpPr>
          <p:nvPr/>
        </p:nvSpPr>
        <p:spPr bwMode="auto">
          <a:xfrm>
            <a:off x="255669" y="3381375"/>
            <a:ext cx="1046162" cy="608013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772215" y="4003675"/>
            <a:ext cx="3151188" cy="1514475"/>
            <a:chOff x="3602" y="2450"/>
            <a:chExt cx="1985" cy="954"/>
          </a:xfrm>
        </p:grpSpPr>
        <p:sp>
          <p:nvSpPr>
            <p:cNvPr id="31778" name="Rectangle 25"/>
            <p:cNvSpPr>
              <a:spLocks noChangeArrowheads="1"/>
            </p:cNvSpPr>
            <p:nvPr/>
          </p:nvSpPr>
          <p:spPr bwMode="auto">
            <a:xfrm>
              <a:off x="3787" y="3077"/>
              <a:ext cx="18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need to cancel…</a:t>
              </a:r>
            </a:p>
          </p:txBody>
        </p:sp>
        <p:sp>
          <p:nvSpPr>
            <p:cNvPr id="31779" name="Line 26"/>
            <p:cNvSpPr>
              <a:spLocks noChangeShapeType="1"/>
            </p:cNvSpPr>
            <p:nvPr/>
          </p:nvSpPr>
          <p:spPr bwMode="auto">
            <a:xfrm flipH="1" flipV="1">
              <a:off x="3602" y="2450"/>
              <a:ext cx="247" cy="7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1757" name="Line 29"/>
          <p:cNvSpPr>
            <a:spLocks noChangeShapeType="1"/>
          </p:cNvSpPr>
          <p:nvPr/>
        </p:nvSpPr>
        <p:spPr bwMode="auto">
          <a:xfrm>
            <a:off x="3903744" y="3541713"/>
            <a:ext cx="1263650" cy="29051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58" name="Line 30"/>
          <p:cNvSpPr>
            <a:spLocks noChangeShapeType="1"/>
          </p:cNvSpPr>
          <p:nvPr/>
        </p:nvSpPr>
        <p:spPr bwMode="auto">
          <a:xfrm flipH="1">
            <a:off x="1690769" y="3548063"/>
            <a:ext cx="1263650" cy="29051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60" name="Rectangle 32"/>
          <p:cNvSpPr>
            <a:spLocks noChangeArrowheads="1"/>
          </p:cNvSpPr>
          <p:nvPr/>
        </p:nvSpPr>
        <p:spPr bwMode="auto">
          <a:xfrm>
            <a:off x="427545" y="5127625"/>
            <a:ext cx="971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</a:t>
            </a:r>
            <a:r>
              <a:rPr lang="en-US" baseline="-25000">
                <a:solidFill>
                  <a:schemeClr val="tx1"/>
                </a:solidFill>
              </a:rPr>
              <a:t>8</a:t>
            </a:r>
            <a:r>
              <a:rPr lang="en-US">
                <a:solidFill>
                  <a:schemeClr val="tx1"/>
                </a:solidFill>
              </a:rPr>
              <a:t>(s)</a:t>
            </a:r>
          </a:p>
        </p:txBody>
      </p:sp>
      <p:sp>
        <p:nvSpPr>
          <p:cNvPr id="201761" name="Rectangle 33"/>
          <p:cNvSpPr>
            <a:spLocks noChangeArrowheads="1"/>
          </p:cNvSpPr>
          <p:nvPr/>
        </p:nvSpPr>
        <p:spPr bwMode="auto">
          <a:xfrm>
            <a:off x="1497520" y="5127625"/>
            <a:ext cx="39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1762" name="Line 34"/>
          <p:cNvSpPr>
            <a:spLocks noChangeShapeType="1"/>
          </p:cNvSpPr>
          <p:nvPr/>
        </p:nvSpPr>
        <p:spPr bwMode="auto">
          <a:xfrm>
            <a:off x="3431095" y="538003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63" name="Rectangle 35"/>
          <p:cNvSpPr>
            <a:spLocks noChangeArrowheads="1"/>
          </p:cNvSpPr>
          <p:nvPr/>
        </p:nvSpPr>
        <p:spPr bwMode="auto">
          <a:xfrm>
            <a:off x="4054982" y="5127625"/>
            <a:ext cx="156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8 SO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201764" name="Rectangle 36"/>
          <p:cNvSpPr>
            <a:spLocks noChangeArrowheads="1"/>
          </p:cNvSpPr>
          <p:nvPr/>
        </p:nvSpPr>
        <p:spPr bwMode="auto">
          <a:xfrm>
            <a:off x="5998119" y="5127625"/>
            <a:ext cx="2832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H = –2368.8 kJ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1768" name="Oval 40"/>
          <p:cNvSpPr>
            <a:spLocks noChangeArrowheads="1"/>
          </p:cNvSpPr>
          <p:nvPr/>
        </p:nvSpPr>
        <p:spPr bwMode="auto">
          <a:xfrm>
            <a:off x="3916444" y="3392488"/>
            <a:ext cx="1393825" cy="608012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2319" y="4235450"/>
            <a:ext cx="8956298" cy="523220"/>
            <a:chOff x="10049149" y="4100047"/>
            <a:chExt cx="8956298" cy="523220"/>
          </a:xfrm>
        </p:grpSpPr>
        <p:sp>
          <p:nvSpPr>
            <p:cNvPr id="201747" name="Rectangle 19"/>
            <p:cNvSpPr>
              <a:spLocks noChangeArrowheads="1"/>
            </p:cNvSpPr>
            <p:nvPr/>
          </p:nvSpPr>
          <p:spPr bwMode="auto">
            <a:xfrm>
              <a:off x="10049149" y="4100047"/>
              <a:ext cx="8956298" cy="52322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8 SO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  <a:r>
                <a:rPr lang="en-US" dirty="0">
                  <a:solidFill>
                    <a:schemeClr val="bg1"/>
                  </a:solidFill>
                </a:rPr>
                <a:t>(g)  </a:t>
              </a:r>
              <a:r>
                <a:rPr lang="en-US" dirty="0" smtClean="0">
                  <a:solidFill>
                    <a:schemeClr val="bg1"/>
                  </a:solidFill>
                </a:rPr>
                <a:t>       </a:t>
              </a:r>
              <a:r>
                <a:rPr lang="en-US" dirty="0">
                  <a:solidFill>
                    <a:schemeClr val="bg1"/>
                  </a:solidFill>
                </a:rPr>
                <a:t>8 SO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(g)   +   4 O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(g</a:t>
              </a:r>
              <a:r>
                <a:rPr lang="en-US" dirty="0" smtClean="0">
                  <a:solidFill>
                    <a:schemeClr val="bg1"/>
                  </a:solidFill>
                </a:rPr>
                <a:t>)    (</a:t>
              </a:r>
              <a:r>
                <a:rPr lang="en-US" dirty="0" smtClean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dirty="0" smtClean="0">
                  <a:solidFill>
                    <a:schemeClr val="bg1"/>
                  </a:solidFill>
                </a:rPr>
                <a:t>H = +792.8 kJ)</a:t>
              </a: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11686853" y="4342750"/>
              <a:ext cx="5080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2132" y="4237365"/>
            <a:ext cx="8505855" cy="523220"/>
            <a:chOff x="398384" y="6858000"/>
            <a:chExt cx="8505855" cy="523220"/>
          </a:xfrm>
        </p:grpSpPr>
        <p:sp>
          <p:nvSpPr>
            <p:cNvPr id="201743" name="Rectangle 15"/>
            <p:cNvSpPr>
              <a:spLocks noChangeArrowheads="1"/>
            </p:cNvSpPr>
            <p:nvPr/>
          </p:nvSpPr>
          <p:spPr bwMode="auto">
            <a:xfrm>
              <a:off x="398384" y="6858000"/>
              <a:ext cx="8505855" cy="52322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2 SO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(g)  +  O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(g)	2 SO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  <a:r>
                <a:rPr lang="en-US" dirty="0">
                  <a:solidFill>
                    <a:schemeClr val="bg1"/>
                  </a:solidFill>
                </a:rPr>
                <a:t>(g)   </a:t>
              </a:r>
              <a:r>
                <a:rPr lang="en-US" dirty="0" smtClean="0">
                  <a:solidFill>
                    <a:schemeClr val="bg1"/>
                  </a:solidFill>
                </a:rPr>
                <a:t> (</a:t>
              </a:r>
              <a:r>
                <a:rPr lang="en-US" dirty="0" smtClean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dirty="0" smtClean="0">
                  <a:solidFill>
                    <a:schemeClr val="bg1"/>
                  </a:solidFill>
                </a:rPr>
                <a:t>H = –198.2 kJ)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3442109" y="7119610"/>
              <a:ext cx="5080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1756" name="Line 28"/>
          <p:cNvSpPr>
            <a:spLocks noChangeShapeType="1"/>
          </p:cNvSpPr>
          <p:nvPr/>
        </p:nvSpPr>
        <p:spPr bwMode="auto">
          <a:xfrm>
            <a:off x="151965" y="4332447"/>
            <a:ext cx="1263650" cy="29051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69" name="Oval 41"/>
          <p:cNvSpPr>
            <a:spLocks noChangeArrowheads="1"/>
          </p:cNvSpPr>
          <p:nvPr/>
        </p:nvSpPr>
        <p:spPr bwMode="auto">
          <a:xfrm>
            <a:off x="131328" y="4210209"/>
            <a:ext cx="1393825" cy="608013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59" name="Line 31"/>
          <p:cNvSpPr>
            <a:spLocks noChangeShapeType="1"/>
          </p:cNvSpPr>
          <p:nvPr/>
        </p:nvSpPr>
        <p:spPr bwMode="auto">
          <a:xfrm flipH="1">
            <a:off x="4588448" y="4341595"/>
            <a:ext cx="1263650" cy="29051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017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017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2017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2017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2017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2017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01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7" grpId="0" animBg="1"/>
      <p:bldP spid="201730" grpId="0" animBg="1"/>
      <p:bldP spid="201732" grpId="0"/>
      <p:bldP spid="201739" grpId="0"/>
      <p:bldP spid="201740" grpId="0" animBg="1"/>
      <p:bldP spid="201741" grpId="0" animBg="1"/>
      <p:bldP spid="201742" grpId="0" animBg="1"/>
      <p:bldP spid="201748" grpId="0"/>
      <p:bldP spid="201749" grpId="0" animBg="1"/>
      <p:bldP spid="201750" grpId="0" animBg="1"/>
      <p:bldP spid="201750" grpId="1" animBg="1"/>
      <p:bldP spid="201757" grpId="0" animBg="1"/>
      <p:bldP spid="201758" grpId="0" animBg="1"/>
      <p:bldP spid="201760" grpId="0"/>
      <p:bldP spid="201761" grpId="0"/>
      <p:bldP spid="201762" grpId="0" animBg="1"/>
      <p:bldP spid="201763" grpId="0"/>
      <p:bldP spid="201764" grpId="0"/>
      <p:bldP spid="201768" grpId="0" animBg="1"/>
      <p:bldP spid="201756" grpId="0" animBg="1"/>
      <p:bldP spid="201769" grpId="0" animBg="1"/>
      <p:bldP spid="2017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6110288" y="5404644"/>
            <a:ext cx="2743200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68275" y="185738"/>
            <a:ext cx="51720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Calculate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for the reaction… 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5145088" y="200025"/>
            <a:ext cx="38465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5 C  +  6 H</a:t>
            </a:r>
            <a:r>
              <a:rPr lang="en-US" baseline="-25000"/>
              <a:t>2</a:t>
            </a:r>
            <a:r>
              <a:rPr lang="en-US"/>
              <a:t>	C</a:t>
            </a:r>
            <a:r>
              <a:rPr lang="en-US" baseline="-25000"/>
              <a:t>5</a:t>
            </a:r>
            <a:r>
              <a:rPr lang="en-US"/>
              <a:t>H</a:t>
            </a:r>
            <a:r>
              <a:rPr lang="en-US" baseline="-25000"/>
              <a:t>12</a:t>
            </a:r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7261225" y="447675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604838" y="638175"/>
            <a:ext cx="33131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given the following: </a:t>
            </a: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155575" y="1236663"/>
            <a:ext cx="89106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</a:t>
            </a:r>
            <a:r>
              <a:rPr lang="en-US" baseline="-25000"/>
              <a:t>5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  +  8 O</a:t>
            </a:r>
            <a:r>
              <a:rPr lang="en-US" baseline="-25000"/>
              <a:t>2</a:t>
            </a:r>
            <a:r>
              <a:rPr lang="en-US"/>
              <a:t>	    5 CO</a:t>
            </a:r>
            <a:r>
              <a:rPr lang="en-US" baseline="-25000"/>
              <a:t>2</a:t>
            </a:r>
            <a:r>
              <a:rPr lang="en-US"/>
              <a:t>  +  6 H</a:t>
            </a:r>
            <a:r>
              <a:rPr lang="en-US" baseline="-25000"/>
              <a:t>2</a:t>
            </a:r>
            <a:r>
              <a:rPr lang="en-US"/>
              <a:t>O  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–3535.6 kJ)</a:t>
            </a:r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>
            <a:off x="2698750" y="1517650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1112838" y="1831975"/>
            <a:ext cx="77517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  +  O</a:t>
            </a:r>
            <a:r>
              <a:rPr lang="en-US" baseline="-25000"/>
              <a:t>2</a:t>
            </a:r>
            <a:r>
              <a:rPr lang="en-US"/>
              <a:t>	    CO</a:t>
            </a:r>
            <a:r>
              <a:rPr lang="en-US" baseline="-25000"/>
              <a:t>2    		     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–393.5 kJ)</a:t>
            </a:r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>
            <a:off x="2698750" y="2112963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598488" y="2400300"/>
            <a:ext cx="83327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 +  ½ O</a:t>
            </a:r>
            <a:r>
              <a:rPr lang="en-US" baseline="-25000"/>
              <a:t>2</a:t>
            </a:r>
            <a:r>
              <a:rPr lang="en-US"/>
              <a:t>	         H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    			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–285.8 kJ)</a:t>
            </a:r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>
            <a:off x="2698750" y="2681288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9375" y="3441697"/>
            <a:ext cx="9209090" cy="523874"/>
            <a:chOff x="278" y="2168"/>
            <a:chExt cx="5801" cy="330"/>
          </a:xfrm>
        </p:grpSpPr>
        <p:sp>
          <p:nvSpPr>
            <p:cNvPr id="32813" name="Rectangle 15"/>
            <p:cNvSpPr>
              <a:spLocks noChangeArrowheads="1"/>
            </p:cNvSpPr>
            <p:nvPr/>
          </p:nvSpPr>
          <p:spPr bwMode="auto">
            <a:xfrm>
              <a:off x="278" y="2168"/>
              <a:ext cx="5801" cy="33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5</a:t>
              </a: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  <a:r>
                <a:rPr lang="en-US" dirty="0">
                  <a:solidFill>
                    <a:schemeClr val="tx1"/>
                  </a:solidFill>
                </a:rPr>
                <a:t>  +  8 O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	    5 CO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  +  6 H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O  </a:t>
              </a:r>
              <a:r>
                <a:rPr lang="en-US" dirty="0" smtClean="0">
                  <a:solidFill>
                    <a:schemeClr val="tx1"/>
                  </a:solidFill>
                </a:rPr>
                <a:t> (</a:t>
              </a:r>
              <a:r>
                <a:rPr lang="en-US" dirty="0" smtClean="0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en-US" dirty="0" smtClean="0">
                  <a:solidFill>
                    <a:schemeClr val="tx1"/>
                  </a:solidFill>
                </a:rPr>
                <a:t>H = –3535.6 kJ)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814" name="Line 16"/>
            <p:cNvSpPr>
              <a:spLocks noChangeShapeType="1"/>
            </p:cNvSpPr>
            <p:nvPr/>
          </p:nvSpPr>
          <p:spPr bwMode="auto">
            <a:xfrm>
              <a:off x="1880" y="234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3658" y="3429001"/>
            <a:ext cx="9085267" cy="523874"/>
            <a:chOff x="278" y="2717"/>
            <a:chExt cx="5723" cy="330"/>
          </a:xfrm>
        </p:grpSpPr>
        <p:sp>
          <p:nvSpPr>
            <p:cNvPr id="32811" name="Rectangle 17"/>
            <p:cNvSpPr>
              <a:spLocks noChangeArrowheads="1"/>
            </p:cNvSpPr>
            <p:nvPr/>
          </p:nvSpPr>
          <p:spPr bwMode="auto">
            <a:xfrm>
              <a:off x="278" y="2717"/>
              <a:ext cx="5723" cy="33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5 CO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  +  6 H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O  	</a:t>
              </a:r>
              <a:r>
                <a:rPr lang="en-US" dirty="0" smtClean="0">
                  <a:solidFill>
                    <a:schemeClr val="tx1"/>
                  </a:solidFill>
                </a:rPr>
                <a:t>       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5</a:t>
              </a:r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12</a:t>
              </a:r>
              <a:r>
                <a:rPr lang="en-US" dirty="0" smtClean="0">
                  <a:solidFill>
                    <a:schemeClr val="tx1"/>
                  </a:solidFill>
                </a:rPr>
                <a:t>  </a:t>
              </a:r>
              <a:r>
                <a:rPr lang="en-US" dirty="0">
                  <a:solidFill>
                    <a:schemeClr val="tx1"/>
                  </a:solidFill>
                </a:rPr>
                <a:t>+  8 </a:t>
              </a:r>
              <a:r>
                <a:rPr lang="en-US" dirty="0" smtClean="0">
                  <a:solidFill>
                    <a:schemeClr val="tx1"/>
                  </a:solidFill>
                </a:rPr>
                <a:t>O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  (</a:t>
              </a:r>
              <a:r>
                <a:rPr lang="en-US" dirty="0" smtClean="0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en-US" dirty="0" smtClean="0">
                  <a:solidFill>
                    <a:schemeClr val="tx1"/>
                  </a:solidFill>
                </a:rPr>
                <a:t>H = +3535.6 kJ)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812" name="Line 18"/>
            <p:cNvSpPr>
              <a:spLocks noChangeShapeType="1"/>
            </p:cNvSpPr>
            <p:nvPr/>
          </p:nvSpPr>
          <p:spPr bwMode="auto">
            <a:xfrm>
              <a:off x="2039" y="2877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2079625" y="4066709"/>
            <a:ext cx="688201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  +    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	         </a:t>
            </a:r>
            <a:r>
              <a:rPr lang="en-US" dirty="0" smtClean="0">
                <a:solidFill>
                  <a:schemeClr val="tx1"/>
                </a:solidFill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     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H = –393.5 kJ)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3894138" y="434975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1741488" y="4066244"/>
            <a:ext cx="7430239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5 C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+  5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5 </a:t>
            </a:r>
            <a:r>
              <a:rPr lang="en-US" dirty="0" smtClean="0">
                <a:solidFill>
                  <a:schemeClr val="tx1"/>
                </a:solidFill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     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H = –1967.5 kJ)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1746250" y="4679484"/>
            <a:ext cx="7443063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+  ½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	            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      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H = –285.8 kJ)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3846513" y="4962525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1392238" y="4676309"/>
            <a:ext cx="790633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6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+   3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	   6 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      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H = –1714.8 kJ)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1619250" y="3562350"/>
            <a:ext cx="1263650" cy="29051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 flipH="1">
            <a:off x="4371975" y="4783138"/>
            <a:ext cx="1263650" cy="29051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83" name="Rectangle 31"/>
          <p:cNvSpPr>
            <a:spLocks noChangeArrowheads="1"/>
          </p:cNvSpPr>
          <p:nvPr/>
        </p:nvSpPr>
        <p:spPr bwMode="auto">
          <a:xfrm>
            <a:off x="1557338" y="5446713"/>
            <a:ext cx="738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5 C</a:t>
            </a:r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1555750" y="4014788"/>
            <a:ext cx="1073150" cy="608012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785" name="Oval 33"/>
          <p:cNvSpPr>
            <a:spLocks noChangeArrowheads="1"/>
          </p:cNvSpPr>
          <p:nvPr/>
        </p:nvSpPr>
        <p:spPr bwMode="auto">
          <a:xfrm>
            <a:off x="1389063" y="4652963"/>
            <a:ext cx="1073150" cy="608012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786" name="Rectangle 34"/>
          <p:cNvSpPr>
            <a:spLocks noChangeArrowheads="1"/>
          </p:cNvSpPr>
          <p:nvPr/>
        </p:nvSpPr>
        <p:spPr bwMode="auto">
          <a:xfrm>
            <a:off x="2386013" y="5446713"/>
            <a:ext cx="1277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  6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>
            <a:off x="3744913" y="5703888"/>
            <a:ext cx="449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>
            <a:off x="171450" y="3578225"/>
            <a:ext cx="1263650" cy="29051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89" name="Line 37"/>
          <p:cNvSpPr>
            <a:spLocks noChangeShapeType="1"/>
          </p:cNvSpPr>
          <p:nvPr/>
        </p:nvSpPr>
        <p:spPr bwMode="auto">
          <a:xfrm>
            <a:off x="4495800" y="4203700"/>
            <a:ext cx="1263650" cy="29051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957513" y="4183063"/>
            <a:ext cx="755650" cy="298450"/>
            <a:chOff x="2992" y="3631"/>
            <a:chExt cx="476" cy="188"/>
          </a:xfrm>
        </p:grpSpPr>
        <p:sp>
          <p:nvSpPr>
            <p:cNvPr id="32809" name="Line 38"/>
            <p:cNvSpPr>
              <a:spLocks noChangeShapeType="1"/>
            </p:cNvSpPr>
            <p:nvPr/>
          </p:nvSpPr>
          <p:spPr bwMode="auto">
            <a:xfrm>
              <a:off x="2992" y="3636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10" name="Line 39"/>
            <p:cNvSpPr>
              <a:spLocks noChangeShapeType="1"/>
            </p:cNvSpPr>
            <p:nvPr/>
          </p:nvSpPr>
          <p:spPr bwMode="auto">
            <a:xfrm flipH="1">
              <a:off x="2992" y="3631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817813" y="4821238"/>
            <a:ext cx="755650" cy="298450"/>
            <a:chOff x="2992" y="3631"/>
            <a:chExt cx="476" cy="188"/>
          </a:xfrm>
        </p:grpSpPr>
        <p:sp>
          <p:nvSpPr>
            <p:cNvPr id="32807" name="Line 42"/>
            <p:cNvSpPr>
              <a:spLocks noChangeShapeType="1"/>
            </p:cNvSpPr>
            <p:nvPr/>
          </p:nvSpPr>
          <p:spPr bwMode="auto">
            <a:xfrm>
              <a:off x="2992" y="3636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08" name="Line 43"/>
            <p:cNvSpPr>
              <a:spLocks noChangeShapeType="1"/>
            </p:cNvSpPr>
            <p:nvPr/>
          </p:nvSpPr>
          <p:spPr bwMode="auto">
            <a:xfrm flipH="1">
              <a:off x="2992" y="3631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156200" y="3543300"/>
            <a:ext cx="755650" cy="298450"/>
            <a:chOff x="2992" y="3631"/>
            <a:chExt cx="476" cy="188"/>
          </a:xfrm>
        </p:grpSpPr>
        <p:sp>
          <p:nvSpPr>
            <p:cNvPr id="32805" name="Line 45"/>
            <p:cNvSpPr>
              <a:spLocks noChangeShapeType="1"/>
            </p:cNvSpPr>
            <p:nvPr/>
          </p:nvSpPr>
          <p:spPr bwMode="auto">
            <a:xfrm>
              <a:off x="2992" y="3636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06" name="Line 46"/>
            <p:cNvSpPr>
              <a:spLocks noChangeShapeType="1"/>
            </p:cNvSpPr>
            <p:nvPr/>
          </p:nvSpPr>
          <p:spPr bwMode="auto">
            <a:xfrm flipH="1">
              <a:off x="2992" y="3631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2799" name="Oval 47"/>
          <p:cNvSpPr>
            <a:spLocks noChangeArrowheads="1"/>
          </p:cNvSpPr>
          <p:nvPr/>
        </p:nvSpPr>
        <p:spPr bwMode="auto">
          <a:xfrm>
            <a:off x="3462338" y="3419475"/>
            <a:ext cx="1320800" cy="608013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800" name="Rectangle 48"/>
          <p:cNvSpPr>
            <a:spLocks noChangeArrowheads="1"/>
          </p:cNvSpPr>
          <p:nvPr/>
        </p:nvSpPr>
        <p:spPr bwMode="auto">
          <a:xfrm>
            <a:off x="4446588" y="5446713"/>
            <a:ext cx="1103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</a:t>
            </a:r>
            <a:r>
              <a:rPr lang="en-US" baseline="-25000">
                <a:solidFill>
                  <a:schemeClr val="tx1"/>
                </a:solidFill>
              </a:rPr>
              <a:t>5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6173788" y="5425282"/>
            <a:ext cx="2608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 = –146.7 kJ</a:t>
            </a:r>
            <a:endParaRPr lang="en-US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02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02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nimBg="1"/>
      <p:bldP spid="202771" grpId="0"/>
      <p:bldP spid="202771" grpId="1"/>
      <p:bldP spid="202772" grpId="0" animBg="1"/>
      <p:bldP spid="202773" grpId="0"/>
      <p:bldP spid="202777" grpId="0"/>
      <p:bldP spid="202777" grpId="1"/>
      <p:bldP spid="202778" grpId="0" animBg="1"/>
      <p:bldP spid="202779" grpId="0"/>
      <p:bldP spid="202781" grpId="0" animBg="1"/>
      <p:bldP spid="202782" grpId="0" animBg="1"/>
      <p:bldP spid="202783" grpId="0"/>
      <p:bldP spid="202784" grpId="0" animBg="1"/>
      <p:bldP spid="202785" grpId="0" animBg="1"/>
      <p:bldP spid="202786" grpId="0"/>
      <p:bldP spid="202787" grpId="0" animBg="1"/>
      <p:bldP spid="202788" grpId="0" animBg="1"/>
      <p:bldP spid="202789" grpId="0" animBg="1"/>
      <p:bldP spid="202799" grpId="0" animBg="1"/>
      <p:bldP spid="202800" grpId="0"/>
      <p:bldP spid="2028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3200400" y="6108700"/>
            <a:ext cx="2743200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68275" y="185738"/>
            <a:ext cx="51720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Calculate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for the reaction… 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5145088" y="200025"/>
            <a:ext cx="38465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5 C  +  6 H</a:t>
            </a:r>
            <a:r>
              <a:rPr lang="en-US" baseline="-25000"/>
              <a:t>2</a:t>
            </a:r>
            <a:r>
              <a:rPr lang="en-US"/>
              <a:t>	C</a:t>
            </a:r>
            <a:r>
              <a:rPr lang="en-US" baseline="-25000"/>
              <a:t>5</a:t>
            </a:r>
            <a:r>
              <a:rPr lang="en-US"/>
              <a:t>H</a:t>
            </a:r>
            <a:r>
              <a:rPr lang="en-US" baseline="-25000"/>
              <a:t>12</a:t>
            </a:r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7261225" y="447675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604838" y="638175"/>
            <a:ext cx="33131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given the following: </a:t>
            </a: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155575" y="1236663"/>
            <a:ext cx="89106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</a:t>
            </a:r>
            <a:r>
              <a:rPr lang="en-US" baseline="-25000"/>
              <a:t>5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  +  8 O</a:t>
            </a:r>
            <a:r>
              <a:rPr lang="en-US" baseline="-25000"/>
              <a:t>2</a:t>
            </a:r>
            <a:r>
              <a:rPr lang="en-US"/>
              <a:t>	    5 CO</a:t>
            </a:r>
            <a:r>
              <a:rPr lang="en-US" baseline="-25000"/>
              <a:t>2</a:t>
            </a:r>
            <a:r>
              <a:rPr lang="en-US"/>
              <a:t>  +  6 H</a:t>
            </a:r>
            <a:r>
              <a:rPr lang="en-US" baseline="-25000"/>
              <a:t>2</a:t>
            </a:r>
            <a:r>
              <a:rPr lang="en-US"/>
              <a:t>O  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–3535.6 kJ)</a:t>
            </a:r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>
            <a:off x="2698750" y="1517650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1112838" y="1831975"/>
            <a:ext cx="77517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C  +  O</a:t>
            </a:r>
            <a:r>
              <a:rPr lang="en-US" baseline="-25000"/>
              <a:t>2</a:t>
            </a:r>
            <a:r>
              <a:rPr lang="en-US"/>
              <a:t>	    CO</a:t>
            </a:r>
            <a:r>
              <a:rPr lang="en-US" baseline="-25000"/>
              <a:t>2    		     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–393.5 kJ)</a:t>
            </a:r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>
            <a:off x="2698750" y="2112963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598488" y="2400300"/>
            <a:ext cx="83327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 +  ½ O</a:t>
            </a:r>
            <a:r>
              <a:rPr lang="en-US" baseline="-25000"/>
              <a:t>2</a:t>
            </a:r>
            <a:r>
              <a:rPr lang="en-US"/>
              <a:t>	         H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    			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= –285.8 kJ)</a:t>
            </a:r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>
            <a:off x="2698750" y="2681288"/>
            <a:ext cx="50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41325" y="3443288"/>
            <a:ext cx="7999413" cy="519112"/>
            <a:chOff x="278" y="2169"/>
            <a:chExt cx="5039" cy="327"/>
          </a:xfrm>
        </p:grpSpPr>
        <p:sp>
          <p:nvSpPr>
            <p:cNvPr id="32813" name="Rectangle 15"/>
            <p:cNvSpPr>
              <a:spLocks noChangeArrowheads="1"/>
            </p:cNvSpPr>
            <p:nvPr/>
          </p:nvSpPr>
          <p:spPr bwMode="auto">
            <a:xfrm>
              <a:off x="278" y="2169"/>
              <a:ext cx="5039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C</a:t>
              </a:r>
              <a:r>
                <a:rPr lang="en-US" baseline="-25000">
                  <a:solidFill>
                    <a:schemeClr val="tx1"/>
                  </a:solidFill>
                </a:rPr>
                <a:t>5</a:t>
              </a:r>
              <a:r>
                <a:rPr lang="en-US">
                  <a:solidFill>
                    <a:schemeClr val="tx1"/>
                  </a:solidFill>
                </a:rPr>
                <a:t>H</a:t>
              </a:r>
              <a:r>
                <a:rPr lang="en-US" baseline="-25000">
                  <a:solidFill>
                    <a:schemeClr val="tx1"/>
                  </a:solidFill>
                </a:rPr>
                <a:t>12</a:t>
              </a:r>
              <a:r>
                <a:rPr lang="en-US">
                  <a:solidFill>
                    <a:schemeClr val="tx1"/>
                  </a:solidFill>
                </a:rPr>
                <a:t>  +  8 O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	    5 CO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  +  6 H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O  +  3535.6 kJ</a:t>
              </a:r>
            </a:p>
          </p:txBody>
        </p:sp>
        <p:sp>
          <p:nvSpPr>
            <p:cNvPr id="32814" name="Line 16"/>
            <p:cNvSpPr>
              <a:spLocks noChangeShapeType="1"/>
            </p:cNvSpPr>
            <p:nvPr/>
          </p:nvSpPr>
          <p:spPr bwMode="auto">
            <a:xfrm>
              <a:off x="1880" y="234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41325" y="3443288"/>
            <a:ext cx="8413750" cy="519112"/>
            <a:chOff x="278" y="2718"/>
            <a:chExt cx="5300" cy="327"/>
          </a:xfrm>
        </p:grpSpPr>
        <p:sp>
          <p:nvSpPr>
            <p:cNvPr id="32811" name="Rectangle 17"/>
            <p:cNvSpPr>
              <a:spLocks noChangeArrowheads="1"/>
            </p:cNvSpPr>
            <p:nvPr/>
          </p:nvSpPr>
          <p:spPr bwMode="auto">
            <a:xfrm>
              <a:off x="278" y="2718"/>
              <a:ext cx="5300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5 CO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  +  6 H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O  +  3535.6 kJ	C</a:t>
              </a:r>
              <a:r>
                <a:rPr lang="en-US" baseline="-25000">
                  <a:solidFill>
                    <a:schemeClr val="tx1"/>
                  </a:solidFill>
                </a:rPr>
                <a:t>5</a:t>
              </a:r>
              <a:r>
                <a:rPr lang="en-US">
                  <a:solidFill>
                    <a:schemeClr val="tx1"/>
                  </a:solidFill>
                </a:rPr>
                <a:t>H</a:t>
              </a:r>
              <a:r>
                <a:rPr lang="en-US" baseline="-25000">
                  <a:solidFill>
                    <a:schemeClr val="tx1"/>
                  </a:solidFill>
                </a:rPr>
                <a:t>12</a:t>
              </a:r>
              <a:r>
                <a:rPr lang="en-US">
                  <a:solidFill>
                    <a:schemeClr val="tx1"/>
                  </a:solidFill>
                </a:rPr>
                <a:t>  +  8 O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	</a:t>
              </a:r>
            </a:p>
          </p:txBody>
        </p:sp>
        <p:sp>
          <p:nvSpPr>
            <p:cNvPr id="32812" name="Line 18"/>
            <p:cNvSpPr>
              <a:spLocks noChangeShapeType="1"/>
            </p:cNvSpPr>
            <p:nvPr/>
          </p:nvSpPr>
          <p:spPr bwMode="auto">
            <a:xfrm>
              <a:off x="3383" y="2877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1927225" y="4068763"/>
            <a:ext cx="57150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  +    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	         CO</a:t>
            </a:r>
            <a:r>
              <a:rPr lang="en-US" baseline="-25000">
                <a:solidFill>
                  <a:schemeClr val="tx1"/>
                </a:solidFill>
              </a:rPr>
              <a:t>2   </a:t>
            </a:r>
            <a:r>
              <a:rPr lang="en-US">
                <a:solidFill>
                  <a:schemeClr val="tx1"/>
                </a:solidFill>
              </a:rPr>
              <a:t>+    393.5 kJ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3741738" y="434975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1598613" y="4078288"/>
            <a:ext cx="60642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5 C 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+  5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      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 5 CO</a:t>
            </a:r>
            <a:r>
              <a:rPr lang="en-US" baseline="-25000">
                <a:solidFill>
                  <a:schemeClr val="tx1"/>
                </a:solidFill>
              </a:rPr>
              <a:t>2   </a:t>
            </a:r>
            <a:r>
              <a:rPr lang="en-US">
                <a:solidFill>
                  <a:schemeClr val="tx1"/>
                </a:solidFill>
              </a:rPr>
              <a:t>+  1967.5 kJ</a:t>
            </a: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1631950" y="4681538"/>
            <a:ext cx="61753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 +  ½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	           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    </a:t>
            </a:r>
            <a:r>
              <a:rPr lang="en-US">
                <a:solidFill>
                  <a:schemeClr val="tx1"/>
                </a:solidFill>
              </a:rPr>
              <a:t>+     285.8 kJ</a:t>
            </a:r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3732213" y="4962525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1316038" y="4679950"/>
            <a:ext cx="65024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6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 +   3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	   6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    </a:t>
            </a:r>
            <a:r>
              <a:rPr lang="en-US">
                <a:solidFill>
                  <a:schemeClr val="tx1"/>
                </a:solidFill>
              </a:rPr>
              <a:t>+   1714.8 kJ</a:t>
            </a:r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1981200" y="3562350"/>
            <a:ext cx="1263650" cy="29051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 flipH="1">
            <a:off x="4257675" y="4783138"/>
            <a:ext cx="1263650" cy="29051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83" name="Rectangle 31"/>
          <p:cNvSpPr>
            <a:spLocks noChangeArrowheads="1"/>
          </p:cNvSpPr>
          <p:nvPr/>
        </p:nvSpPr>
        <p:spPr bwMode="auto">
          <a:xfrm>
            <a:off x="1557338" y="5446713"/>
            <a:ext cx="738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5 C</a:t>
            </a:r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1403350" y="4014788"/>
            <a:ext cx="1073150" cy="608012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785" name="Oval 33"/>
          <p:cNvSpPr>
            <a:spLocks noChangeArrowheads="1"/>
          </p:cNvSpPr>
          <p:nvPr/>
        </p:nvSpPr>
        <p:spPr bwMode="auto">
          <a:xfrm>
            <a:off x="1274763" y="4652963"/>
            <a:ext cx="1073150" cy="608012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786" name="Rectangle 34"/>
          <p:cNvSpPr>
            <a:spLocks noChangeArrowheads="1"/>
          </p:cNvSpPr>
          <p:nvPr/>
        </p:nvSpPr>
        <p:spPr bwMode="auto">
          <a:xfrm>
            <a:off x="2386013" y="5446713"/>
            <a:ext cx="1277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  6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>
            <a:off x="3744913" y="5703888"/>
            <a:ext cx="449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>
            <a:off x="438150" y="3578225"/>
            <a:ext cx="1263650" cy="29051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89" name="Line 37"/>
          <p:cNvSpPr>
            <a:spLocks noChangeShapeType="1"/>
          </p:cNvSpPr>
          <p:nvPr/>
        </p:nvSpPr>
        <p:spPr bwMode="auto">
          <a:xfrm>
            <a:off x="4343400" y="4203700"/>
            <a:ext cx="1263650" cy="29051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805113" y="4183063"/>
            <a:ext cx="755650" cy="298450"/>
            <a:chOff x="2992" y="3631"/>
            <a:chExt cx="476" cy="188"/>
          </a:xfrm>
        </p:grpSpPr>
        <p:sp>
          <p:nvSpPr>
            <p:cNvPr id="32809" name="Line 38"/>
            <p:cNvSpPr>
              <a:spLocks noChangeShapeType="1"/>
            </p:cNvSpPr>
            <p:nvPr/>
          </p:nvSpPr>
          <p:spPr bwMode="auto">
            <a:xfrm>
              <a:off x="2992" y="3636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10" name="Line 39"/>
            <p:cNvSpPr>
              <a:spLocks noChangeShapeType="1"/>
            </p:cNvSpPr>
            <p:nvPr/>
          </p:nvSpPr>
          <p:spPr bwMode="auto">
            <a:xfrm flipH="1">
              <a:off x="2992" y="3631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703513" y="4821238"/>
            <a:ext cx="755650" cy="298450"/>
            <a:chOff x="2992" y="3631"/>
            <a:chExt cx="476" cy="188"/>
          </a:xfrm>
        </p:grpSpPr>
        <p:sp>
          <p:nvSpPr>
            <p:cNvPr id="32807" name="Line 42"/>
            <p:cNvSpPr>
              <a:spLocks noChangeShapeType="1"/>
            </p:cNvSpPr>
            <p:nvPr/>
          </p:nvSpPr>
          <p:spPr bwMode="auto">
            <a:xfrm>
              <a:off x="2992" y="3636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08" name="Line 43"/>
            <p:cNvSpPr>
              <a:spLocks noChangeShapeType="1"/>
            </p:cNvSpPr>
            <p:nvPr/>
          </p:nvSpPr>
          <p:spPr bwMode="auto">
            <a:xfrm flipH="1">
              <a:off x="2992" y="3631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537450" y="3543300"/>
            <a:ext cx="755650" cy="298450"/>
            <a:chOff x="2992" y="3631"/>
            <a:chExt cx="476" cy="188"/>
          </a:xfrm>
        </p:grpSpPr>
        <p:sp>
          <p:nvSpPr>
            <p:cNvPr id="32805" name="Line 45"/>
            <p:cNvSpPr>
              <a:spLocks noChangeShapeType="1"/>
            </p:cNvSpPr>
            <p:nvPr/>
          </p:nvSpPr>
          <p:spPr bwMode="auto">
            <a:xfrm>
              <a:off x="2992" y="3636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06" name="Line 46"/>
            <p:cNvSpPr>
              <a:spLocks noChangeShapeType="1"/>
            </p:cNvSpPr>
            <p:nvPr/>
          </p:nvSpPr>
          <p:spPr bwMode="auto">
            <a:xfrm flipH="1">
              <a:off x="2992" y="3631"/>
              <a:ext cx="476" cy="183"/>
            </a:xfrm>
            <a:prstGeom prst="line">
              <a:avLst/>
            </a:prstGeom>
            <a:noFill/>
            <a:ln w="4127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2799" name="Oval 47"/>
          <p:cNvSpPr>
            <a:spLocks noChangeArrowheads="1"/>
          </p:cNvSpPr>
          <p:nvPr/>
        </p:nvSpPr>
        <p:spPr bwMode="auto">
          <a:xfrm>
            <a:off x="5862638" y="3419475"/>
            <a:ext cx="1320800" cy="608013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800" name="Rectangle 48"/>
          <p:cNvSpPr>
            <a:spLocks noChangeArrowheads="1"/>
          </p:cNvSpPr>
          <p:nvPr/>
        </p:nvSpPr>
        <p:spPr bwMode="auto">
          <a:xfrm>
            <a:off x="4446588" y="5446713"/>
            <a:ext cx="1103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</a:t>
            </a:r>
            <a:r>
              <a:rPr lang="en-US" baseline="-25000">
                <a:solidFill>
                  <a:schemeClr val="tx1"/>
                </a:solidFill>
              </a:rPr>
              <a:t>5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5621338" y="5446713"/>
            <a:ext cx="1935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  146.7 kJ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3263900" y="6129338"/>
            <a:ext cx="2608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 = –146.7 kJ</a:t>
            </a:r>
            <a:endParaRPr lang="en-US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02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02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2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nimBg="1"/>
      <p:bldP spid="202771" grpId="0"/>
      <p:bldP spid="202771" grpId="1"/>
      <p:bldP spid="202772" grpId="0" animBg="1"/>
      <p:bldP spid="202773" grpId="0"/>
      <p:bldP spid="202777" grpId="0"/>
      <p:bldP spid="202777" grpId="1"/>
      <p:bldP spid="202778" grpId="0" animBg="1"/>
      <p:bldP spid="202779" grpId="0"/>
      <p:bldP spid="202781" grpId="0" animBg="1"/>
      <p:bldP spid="202782" grpId="0" animBg="1"/>
      <p:bldP spid="202783" grpId="0"/>
      <p:bldP spid="202784" grpId="0" animBg="1"/>
      <p:bldP spid="202785" grpId="0" animBg="1"/>
      <p:bldP spid="202786" grpId="0"/>
      <p:bldP spid="202787" grpId="0" animBg="1"/>
      <p:bldP spid="202788" grpId="0" animBg="1"/>
      <p:bldP spid="202789" grpId="0" animBg="1"/>
      <p:bldP spid="202799" grpId="0" animBg="1"/>
      <p:bldP spid="202800" grpId="0"/>
      <p:bldP spid="202801" grpId="0"/>
      <p:bldP spid="2028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428625" y="333375"/>
            <a:ext cx="8167688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6600CC"/>
                </a:solidFill>
              </a:rPr>
              <a:t>enthalpy of formation</a:t>
            </a:r>
            <a:r>
              <a:rPr lang="en-US">
                <a:solidFill>
                  <a:srgbClr val="6600CC"/>
                </a:solidFill>
              </a:rPr>
              <a:t> (</a:t>
            </a:r>
            <a:r>
              <a:rPr lang="en-US">
                <a:solidFill>
                  <a:srgbClr val="6600CC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6600CC"/>
                </a:solidFill>
              </a:rPr>
              <a:t>H</a:t>
            </a:r>
            <a:r>
              <a:rPr lang="en-US" baseline="-25000">
                <a:solidFill>
                  <a:srgbClr val="6600CC"/>
                </a:solidFill>
              </a:rPr>
              <a:t>f</a:t>
            </a:r>
            <a:r>
              <a:rPr lang="en-US">
                <a:solidFill>
                  <a:srgbClr val="6600CC"/>
                </a:solidFill>
              </a:rPr>
              <a:t>): the enthalpy change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	associated with the formation of a compound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	from its constituent elements </a:t>
            </a: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803275" y="1874838"/>
            <a:ext cx="54308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6600CC"/>
                </a:solidFill>
              </a:rPr>
              <a:t>-- also called… </a:t>
            </a:r>
            <a:r>
              <a:rPr lang="en-US" u="sng">
                <a:solidFill>
                  <a:schemeClr val="tx1"/>
                </a:solidFill>
              </a:rPr>
              <a:t>heat of formation</a:t>
            </a:r>
            <a:r>
              <a:rPr lang="en-US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136525" y="2649538"/>
            <a:ext cx="8880475" cy="39354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6600CC"/>
                </a:solidFill>
              </a:rPr>
              <a:t>When finding the </a:t>
            </a:r>
            <a:r>
              <a:rPr lang="en-US" u="sng">
                <a:solidFill>
                  <a:srgbClr val="6600CC"/>
                </a:solidFill>
              </a:rPr>
              <a:t>standard enthalpy of formation</a:t>
            </a:r>
            <a:r>
              <a:rPr lang="en-US">
                <a:solidFill>
                  <a:srgbClr val="6600CC"/>
                </a:solidFill>
              </a:rPr>
              <a:t> (</a:t>
            </a:r>
            <a:r>
              <a:rPr lang="en-US">
                <a:solidFill>
                  <a:srgbClr val="6600CC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6600CC"/>
                </a:solidFill>
              </a:rPr>
              <a:t>H</a:t>
            </a:r>
            <a:r>
              <a:rPr lang="en-US" baseline="-25000">
                <a:solidFill>
                  <a:srgbClr val="6600CC"/>
                </a:solidFill>
              </a:rPr>
              <a:t>f</a:t>
            </a:r>
            <a:r>
              <a:rPr lang="en-US" baseline="30000">
                <a:solidFill>
                  <a:srgbClr val="6600CC"/>
                </a:solidFill>
              </a:rPr>
              <a:t>o</a:t>
            </a:r>
            <a:r>
              <a:rPr lang="en-US">
                <a:solidFill>
                  <a:srgbClr val="6600CC"/>
                </a:solidFill>
              </a:rPr>
              <a:t>),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all substances must be in their standard states. The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“standard state” of a substance has arbitrarily been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chosen to be the state of the substance at 25</a:t>
            </a:r>
            <a:r>
              <a:rPr lang="en-US" baseline="30000">
                <a:solidFill>
                  <a:srgbClr val="6600CC"/>
                </a:solidFill>
              </a:rPr>
              <a:t>o</a:t>
            </a:r>
            <a:r>
              <a:rPr lang="en-US">
                <a:solidFill>
                  <a:srgbClr val="6600CC"/>
                </a:solidFill>
              </a:rPr>
              <a:t>C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(298 K). If more than one form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of the element exists at 298 K,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then the standard state is the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most stable form,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	e.g., 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rather than O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37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525" y="4486275"/>
            <a:ext cx="3321050" cy="2212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3275013" y="1804988"/>
            <a:ext cx="2847975" cy="6032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1885950" y="6099175"/>
            <a:ext cx="2974975" cy="6032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  <p:bldP spid="203783" grpId="0"/>
      <p:bldP spid="203785" grpId="0" animBg="1"/>
      <p:bldP spid="2037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89200" y="2949575"/>
            <a:ext cx="6697663" cy="3813175"/>
            <a:chOff x="1767" y="1779"/>
            <a:chExt cx="4219" cy="2402"/>
          </a:xfrm>
        </p:grpSpPr>
        <p:pic>
          <p:nvPicPr>
            <p:cNvPr id="34824" name="Picture 15" descr="matte-nickel-grommet-l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0" y="2368"/>
              <a:ext cx="1778" cy="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17" descr="f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5" y="1779"/>
              <a:ext cx="1642" cy="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Rectangle 18"/>
            <p:cNvSpPr>
              <a:spLocks noChangeArrowheads="1"/>
            </p:cNvSpPr>
            <p:nvPr/>
          </p:nvSpPr>
          <p:spPr bwMode="auto">
            <a:xfrm>
              <a:off x="1767" y="3851"/>
              <a:ext cx="4219" cy="33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en-US">
                  <a:solidFill>
                    <a:schemeClr val="tx1"/>
                  </a:solidFill>
                </a:rPr>
                <a:t>H</a:t>
              </a:r>
              <a:r>
                <a:rPr lang="en-US" baseline="-25000">
                  <a:solidFill>
                    <a:schemeClr val="tx1"/>
                  </a:solidFill>
                </a:rPr>
                <a:t>f</a:t>
              </a:r>
              <a:r>
                <a:rPr lang="en-US" baseline="30000">
                  <a:solidFill>
                    <a:schemeClr val="tx1"/>
                  </a:solidFill>
                </a:rPr>
                <a:t>o</a:t>
              </a:r>
              <a:r>
                <a:rPr lang="en-US">
                  <a:solidFill>
                    <a:schemeClr val="bg2"/>
                  </a:solidFill>
                </a:rPr>
                <a:t> for Ni(s) = 0,</a:t>
              </a:r>
              <a:r>
                <a:rPr lang="en-US">
                  <a:solidFill>
                    <a:srgbClr val="0000FF"/>
                  </a:solidFill>
                </a:rPr>
                <a:t>     </a:t>
              </a:r>
              <a:r>
                <a:rPr lang="en-US">
                  <a:solidFill>
                    <a:srgbClr val="CC6600"/>
                  </a:solidFill>
                </a:rPr>
                <a:t>but is = 0 for Fe</a:t>
              </a:r>
              <a:r>
                <a:rPr lang="en-US" baseline="-25000">
                  <a:solidFill>
                    <a:srgbClr val="CC6600"/>
                  </a:solidFill>
                </a:rPr>
                <a:t>2</a:t>
              </a:r>
              <a:r>
                <a:rPr lang="en-US">
                  <a:solidFill>
                    <a:srgbClr val="CC6600"/>
                  </a:solidFill>
                </a:rPr>
                <a:t>O</a:t>
              </a:r>
              <a:r>
                <a:rPr lang="en-US" baseline="-25000">
                  <a:solidFill>
                    <a:srgbClr val="CC6600"/>
                  </a:solidFill>
                </a:rPr>
                <a:t>3</a:t>
              </a:r>
              <a:r>
                <a:rPr lang="en-US">
                  <a:solidFill>
                    <a:srgbClr val="CC6600"/>
                  </a:solidFill>
                </a:rPr>
                <a:t>.</a:t>
              </a:r>
              <a:r>
                <a:rPr lang="en-US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34827" name="Line 19"/>
            <p:cNvSpPr>
              <a:spLocks noChangeShapeType="1"/>
            </p:cNvSpPr>
            <p:nvPr/>
          </p:nvSpPr>
          <p:spPr bwMode="auto">
            <a:xfrm flipV="1">
              <a:off x="4473" y="3933"/>
              <a:ext cx="75" cy="169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71463" y="315913"/>
            <a:ext cx="756761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By definition,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</a:t>
            </a:r>
            <a:r>
              <a:rPr lang="en-US" baseline="-25000"/>
              <a:t>f</a:t>
            </a:r>
            <a:r>
              <a:rPr lang="en-US" baseline="30000"/>
              <a:t>o</a:t>
            </a:r>
            <a:r>
              <a:rPr lang="en-US"/>
              <a:t> for the most stable form of</a:t>
            </a:r>
          </a:p>
          <a:p>
            <a:pPr algn="l"/>
            <a:r>
              <a:rPr lang="en-US"/>
              <a:t>   any element in its standard state is zero. 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860425" y="1355725"/>
            <a:ext cx="9747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e.g., 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1751013" y="1354138"/>
            <a:ext cx="7216775" cy="5222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f</a:t>
            </a:r>
            <a:r>
              <a:rPr lang="en-US" baseline="30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for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(g) or Al(s) or S</a:t>
            </a:r>
            <a:r>
              <a:rPr lang="en-US" baseline="-25000">
                <a:solidFill>
                  <a:schemeClr val="tx1"/>
                </a:solidFill>
              </a:rPr>
              <a:t>8</a:t>
            </a:r>
            <a:r>
              <a:rPr lang="en-US">
                <a:solidFill>
                  <a:schemeClr val="tx1"/>
                </a:solidFill>
              </a:rPr>
              <a:t>(s), etc. is ZERO 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276225" y="1987550"/>
            <a:ext cx="65055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</a:t>
            </a:r>
            <a:r>
              <a:rPr lang="en-US" baseline="-25000"/>
              <a:t>f</a:t>
            </a:r>
            <a:r>
              <a:rPr lang="en-US"/>
              <a:t> values are for 1 mol of substance,</a:t>
            </a:r>
          </a:p>
          <a:p>
            <a:pPr algn="l"/>
            <a:r>
              <a:rPr lang="en-US"/>
              <a:t>   so the units are typically kJ/mol. </a:t>
            </a: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279400" y="2986088"/>
            <a:ext cx="403225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Many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</a:t>
            </a:r>
            <a:r>
              <a:rPr lang="en-US" baseline="-25000"/>
              <a:t>f</a:t>
            </a:r>
            <a:r>
              <a:rPr lang="en-US"/>
              <a:t> values have</a:t>
            </a:r>
          </a:p>
          <a:p>
            <a:pPr algn="l"/>
            <a:r>
              <a:rPr lang="en-US"/>
              <a:t>   been tabulated. </a:t>
            </a:r>
          </a:p>
        </p:txBody>
      </p:sp>
    </p:spTree>
    <p:extLst>
      <p:ext uri="{BB962C8B-B14F-4D97-AF65-F5344CB8AC3E}">
        <p14:creationId xmlns:p14="http://schemas.microsoft.com/office/powerpoint/2010/main" val="41879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/>
      <p:bldP spid="204808" grpId="0"/>
      <p:bldP spid="2048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438150" y="411163"/>
            <a:ext cx="77454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system</a:t>
            </a:r>
            <a:r>
              <a:rPr lang="en-US"/>
              <a:t>: the part of the universe we are studying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69900" y="1095375"/>
            <a:ext cx="48402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surroundings</a:t>
            </a:r>
            <a:r>
              <a:rPr lang="en-US"/>
              <a:t>: everything else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608013" y="1914525"/>
            <a:ext cx="4024312" cy="22463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In chemistry, a</a:t>
            </a:r>
          </a:p>
          <a:p>
            <a:pPr algn="l"/>
            <a:r>
              <a:rPr lang="en-US"/>
              <a:t>    </a:t>
            </a:r>
            <a:r>
              <a:rPr lang="en-US" u="sng"/>
              <a:t>closed system</a:t>
            </a:r>
            <a:endParaRPr lang="en-US"/>
          </a:p>
          <a:p>
            <a:pPr algn="l"/>
            <a:r>
              <a:rPr lang="en-US"/>
              <a:t>    can exchange energy</a:t>
            </a:r>
          </a:p>
          <a:p>
            <a:pPr algn="l"/>
            <a:r>
              <a:rPr lang="en-US"/>
              <a:t>    but not matter with</a:t>
            </a:r>
          </a:p>
          <a:p>
            <a:pPr algn="l"/>
            <a:r>
              <a:rPr lang="en-US"/>
              <a:t>    its surroundings.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1338" y="4486275"/>
            <a:ext cx="59436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Usually, energy is transferred to... 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01800" y="5172075"/>
            <a:ext cx="10747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…(1) </a:t>
            </a: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1160463" y="5867400"/>
            <a:ext cx="16335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...or...	(2) </a:t>
            </a: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2636838" y="5172075"/>
            <a:ext cx="56880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change an object’s state of motion </a:t>
            </a:r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2616200" y="5867400"/>
            <a:ext cx="48196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cause a temperature change </a:t>
            </a:r>
          </a:p>
        </p:txBody>
      </p:sp>
      <p:pic>
        <p:nvPicPr>
          <p:cNvPr id="1025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938" y="1157288"/>
            <a:ext cx="21653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0" grpId="0"/>
      <p:bldP spid="177161" grpId="0"/>
      <p:bldP spid="177162" grpId="0"/>
      <p:bldP spid="177163" grpId="0"/>
      <p:bldP spid="1771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93713" y="4702175"/>
            <a:ext cx="8088312" cy="825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595313" y="4818063"/>
            <a:ext cx="7866062" cy="603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69875" y="184150"/>
            <a:ext cx="64579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standard enthalpy of a reaction</a:t>
            </a:r>
            <a:r>
              <a:rPr lang="en-US"/>
              <a:t> 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</a:t>
            </a:r>
            <a:r>
              <a:rPr lang="en-US" baseline="30000"/>
              <a:t>o</a:t>
            </a:r>
            <a:r>
              <a:rPr lang="en-US" baseline="-25000"/>
              <a:t>rxn</a:t>
            </a:r>
            <a:r>
              <a:rPr lang="en-US"/>
              <a:t>):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266700" y="803275"/>
            <a:ext cx="5451475" cy="1800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30000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rxn</a:t>
            </a:r>
            <a:r>
              <a:rPr lang="en-US">
                <a:solidFill>
                  <a:schemeClr val="tx1"/>
                </a:solidFill>
              </a:rPr>
              <a:t> is the change in enthalpy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of a reaction when all substances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are in their standard states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(i.e., at 25</a:t>
            </a:r>
            <a:r>
              <a:rPr lang="en-US" baseline="30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C).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293688" y="2674938"/>
            <a:ext cx="4751387" cy="1373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Using Hess’s law, we can</a:t>
            </a:r>
          </a:p>
          <a:p>
            <a:pPr algn="l"/>
            <a:r>
              <a:rPr lang="en-US"/>
              <a:t>   easily calculate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</a:t>
            </a:r>
            <a:r>
              <a:rPr lang="en-US" baseline="30000"/>
              <a:t>o</a:t>
            </a:r>
            <a:r>
              <a:rPr lang="en-US" baseline="-25000"/>
              <a:t>rxn</a:t>
            </a:r>
            <a:r>
              <a:rPr lang="en-US"/>
              <a:t> from</a:t>
            </a:r>
          </a:p>
          <a:p>
            <a:pPr algn="l"/>
            <a:r>
              <a:rPr lang="en-US"/>
              <a:t>   the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</a:t>
            </a:r>
            <a:r>
              <a:rPr lang="en-US" baseline="-25000"/>
              <a:t>f</a:t>
            </a:r>
            <a:r>
              <a:rPr lang="en-US" baseline="30000"/>
              <a:t>o</a:t>
            </a:r>
            <a:r>
              <a:rPr lang="en-US"/>
              <a:t> of all R and P.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49900" y="938213"/>
            <a:ext cx="3411538" cy="3760787"/>
            <a:chOff x="3496" y="591"/>
            <a:chExt cx="2149" cy="2369"/>
          </a:xfrm>
        </p:grpSpPr>
        <p:pic>
          <p:nvPicPr>
            <p:cNvPr id="35850" name="Picture 9" descr="Hes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9" y="591"/>
              <a:ext cx="1698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Rectangle 10"/>
            <p:cNvSpPr>
              <a:spLocks noChangeArrowheads="1"/>
            </p:cNvSpPr>
            <p:nvPr/>
          </p:nvSpPr>
          <p:spPr bwMode="auto">
            <a:xfrm>
              <a:off x="3496" y="2441"/>
              <a:ext cx="2149" cy="51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Germain Henri Hess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(1802 – 1850)</a:t>
              </a:r>
              <a:endParaRPr lang="en-US" sz="2000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301625" y="4171950"/>
            <a:ext cx="8197850" cy="11906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equation:	</a:t>
            </a:r>
          </a:p>
          <a:p>
            <a:pPr algn="l"/>
            <a:endParaRPr lang="en-US" sz="1600"/>
          </a:p>
          <a:p>
            <a:pPr algn="l"/>
            <a:r>
              <a:rPr lang="en-US"/>
              <a:t>   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30000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rxn</a:t>
            </a:r>
            <a:r>
              <a:rPr lang="en-US">
                <a:solidFill>
                  <a:schemeClr val="tx1"/>
                </a:solidFill>
              </a:rPr>
              <a:t> =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chemeClr val="tx1"/>
                </a:solidFill>
              </a:rPr>
              <a:t>n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f</a:t>
            </a:r>
            <a:r>
              <a:rPr lang="en-US" baseline="30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(products) –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chemeClr val="tx1"/>
                </a:solidFill>
              </a:rPr>
              <a:t>m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f</a:t>
            </a:r>
            <a:r>
              <a:rPr lang="en-US" baseline="30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(reactants) </a:t>
            </a:r>
          </a:p>
        </p:txBody>
      </p:sp>
      <p:sp>
        <p:nvSpPr>
          <p:cNvPr id="205836" name="Rectangle 12"/>
          <p:cNvSpPr>
            <a:spLocks noChangeArrowheads="1"/>
          </p:cNvSpPr>
          <p:nvPr/>
        </p:nvSpPr>
        <p:spPr bwMode="auto">
          <a:xfrm>
            <a:off x="1808163" y="5668963"/>
            <a:ext cx="56292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where n and m are the coefficients</a:t>
            </a:r>
          </a:p>
          <a:p>
            <a:r>
              <a:rPr lang="en-US"/>
              <a:t>in the balanced equation </a:t>
            </a:r>
          </a:p>
        </p:txBody>
      </p:sp>
    </p:spTree>
    <p:extLst>
      <p:ext uri="{BB962C8B-B14F-4D97-AF65-F5344CB8AC3E}">
        <p14:creationId xmlns:p14="http://schemas.microsoft.com/office/powerpoint/2010/main" val="38284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5826" grpId="0" animBg="1"/>
      <p:bldP spid="205830" grpId="0"/>
      <p:bldP spid="205831" grpId="0"/>
      <p:bldP spid="205835" grpId="0"/>
      <p:bldP spid="2058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1828800" y="5921375"/>
            <a:ext cx="3351213" cy="6461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514350" y="2119313"/>
            <a:ext cx="2103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–238.6 </a:t>
            </a:r>
            <a:r>
              <a:rPr lang="en-US" baseline="30000">
                <a:solidFill>
                  <a:schemeClr val="tx1"/>
                </a:solidFill>
              </a:rPr>
              <a:t>kJ</a:t>
            </a:r>
            <a:r>
              <a:rPr lang="en-US">
                <a:solidFill>
                  <a:schemeClr val="tx1"/>
                </a:solidFill>
              </a:rPr>
              <a:t>/</a:t>
            </a:r>
            <a:r>
              <a:rPr lang="en-US" baseline="-25000">
                <a:solidFill>
                  <a:schemeClr val="tx1"/>
                </a:solidFill>
              </a:rPr>
              <a:t>mol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93675" y="223838"/>
            <a:ext cx="6600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Approximate the enthalpy change for the</a:t>
            </a:r>
          </a:p>
          <a:p>
            <a:pPr algn="l"/>
            <a:r>
              <a:rPr lang="en-US"/>
              <a:t>combustion of 246 g of liquid methanol.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782638" y="1443038"/>
            <a:ext cx="1684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OH(l)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3073400" y="1443038"/>
            <a:ext cx="1031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5297488" y="1443038"/>
            <a:ext cx="1289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7254875" y="1443038"/>
            <a:ext cx="1289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O(g)</a:t>
            </a: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2438400" y="1443038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6561138" y="1443038"/>
            <a:ext cx="39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6859" name="Line 11"/>
          <p:cNvSpPr>
            <a:spLocks noChangeShapeType="1"/>
          </p:cNvSpPr>
          <p:nvPr/>
        </p:nvSpPr>
        <p:spPr bwMode="auto">
          <a:xfrm>
            <a:off x="4238625" y="1716088"/>
            <a:ext cx="595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433388" y="14430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884238" y="2565400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X 2</a:t>
            </a:r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4978400" y="14430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863" name="Rectangle 15"/>
          <p:cNvSpPr>
            <a:spLocks noChangeArrowheads="1"/>
          </p:cNvSpPr>
          <p:nvPr/>
        </p:nvSpPr>
        <p:spPr bwMode="auto">
          <a:xfrm>
            <a:off x="6951663" y="14430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4692650" y="2119313"/>
            <a:ext cx="2103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–393.5 </a:t>
            </a:r>
            <a:r>
              <a:rPr lang="en-US" baseline="30000">
                <a:solidFill>
                  <a:schemeClr val="tx1"/>
                </a:solidFill>
              </a:rPr>
              <a:t>kJ</a:t>
            </a:r>
            <a:r>
              <a:rPr lang="en-US">
                <a:solidFill>
                  <a:schemeClr val="tx1"/>
                </a:solidFill>
              </a:rPr>
              <a:t>/</a:t>
            </a:r>
            <a:r>
              <a:rPr lang="en-US" baseline="-25000">
                <a:solidFill>
                  <a:schemeClr val="tx1"/>
                </a:solidFill>
              </a:rPr>
              <a:t>mol</a:t>
            </a:r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6883400" y="2119313"/>
            <a:ext cx="2103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–241.8 </a:t>
            </a:r>
            <a:r>
              <a:rPr lang="en-US" baseline="30000">
                <a:solidFill>
                  <a:schemeClr val="tx1"/>
                </a:solidFill>
              </a:rPr>
              <a:t>kJ</a:t>
            </a:r>
            <a:r>
              <a:rPr lang="en-US">
                <a:solidFill>
                  <a:schemeClr val="tx1"/>
                </a:solidFill>
              </a:rPr>
              <a:t>/</a:t>
            </a:r>
            <a:r>
              <a:rPr lang="en-US" baseline="-25000">
                <a:solidFill>
                  <a:schemeClr val="tx1"/>
                </a:solidFill>
              </a:rPr>
              <a:t>mol</a:t>
            </a:r>
          </a:p>
        </p:txBody>
      </p:sp>
      <p:sp>
        <p:nvSpPr>
          <p:cNvPr id="206866" name="Rectangle 18"/>
          <p:cNvSpPr>
            <a:spLocks noChangeArrowheads="1"/>
          </p:cNvSpPr>
          <p:nvPr/>
        </p:nvSpPr>
        <p:spPr bwMode="auto">
          <a:xfrm>
            <a:off x="2757488" y="2119313"/>
            <a:ext cx="1211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0 </a:t>
            </a:r>
            <a:r>
              <a:rPr lang="en-US" baseline="30000">
                <a:solidFill>
                  <a:schemeClr val="tx1"/>
                </a:solidFill>
              </a:rPr>
              <a:t>kJ</a:t>
            </a:r>
            <a:r>
              <a:rPr lang="en-US">
                <a:solidFill>
                  <a:schemeClr val="tx1"/>
                </a:solidFill>
              </a:rPr>
              <a:t>/</a:t>
            </a:r>
            <a:r>
              <a:rPr lang="en-US" baseline="-25000">
                <a:solidFill>
                  <a:schemeClr val="tx1"/>
                </a:solidFill>
              </a:rPr>
              <a:t>mol</a:t>
            </a:r>
          </a:p>
        </p:txBody>
      </p:sp>
      <p:sp>
        <p:nvSpPr>
          <p:cNvPr id="206867" name="Rectangle 19"/>
          <p:cNvSpPr>
            <a:spLocks noChangeArrowheads="1"/>
          </p:cNvSpPr>
          <p:nvPr/>
        </p:nvSpPr>
        <p:spPr bwMode="auto">
          <a:xfrm>
            <a:off x="5080000" y="2565400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X 2</a:t>
            </a:r>
          </a:p>
        </p:txBody>
      </p:sp>
      <p:sp>
        <p:nvSpPr>
          <p:cNvPr id="206868" name="Rectangle 20"/>
          <p:cNvSpPr>
            <a:spLocks noChangeArrowheads="1"/>
          </p:cNvSpPr>
          <p:nvPr/>
        </p:nvSpPr>
        <p:spPr bwMode="auto">
          <a:xfrm>
            <a:off x="7272338" y="2565400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X 4</a:t>
            </a:r>
          </a:p>
        </p:txBody>
      </p:sp>
      <p:sp>
        <p:nvSpPr>
          <p:cNvPr id="206869" name="AutoShape 21"/>
          <p:cNvSpPr>
            <a:spLocks/>
          </p:cNvSpPr>
          <p:nvPr/>
        </p:nvSpPr>
        <p:spPr bwMode="auto">
          <a:xfrm rot="-5400000">
            <a:off x="2046288" y="1384300"/>
            <a:ext cx="463550" cy="3409950"/>
          </a:xfrm>
          <a:prstGeom prst="leftBrace">
            <a:avLst>
              <a:gd name="adj1" fmla="val 61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70" name="AutoShape 22"/>
          <p:cNvSpPr>
            <a:spLocks/>
          </p:cNvSpPr>
          <p:nvPr/>
        </p:nvSpPr>
        <p:spPr bwMode="auto">
          <a:xfrm rot="-5400000">
            <a:off x="6472238" y="1181100"/>
            <a:ext cx="463550" cy="3816350"/>
          </a:xfrm>
          <a:prstGeom prst="leftBrace">
            <a:avLst>
              <a:gd name="adj1" fmla="val 6860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72" name="Rectangle 24"/>
          <p:cNvSpPr>
            <a:spLocks noChangeArrowheads="1"/>
          </p:cNvSpPr>
          <p:nvPr/>
        </p:nvSpPr>
        <p:spPr bwMode="auto">
          <a:xfrm>
            <a:off x="1428750" y="3470275"/>
            <a:ext cx="1728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–477.2 kJ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06873" name="Rectangle 25"/>
          <p:cNvSpPr>
            <a:spLocks noChangeArrowheads="1"/>
          </p:cNvSpPr>
          <p:nvPr/>
        </p:nvSpPr>
        <p:spPr bwMode="auto">
          <a:xfrm>
            <a:off x="5811838" y="3470275"/>
            <a:ext cx="192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–1754.2 kJ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06874" name="Rectangle 26"/>
          <p:cNvSpPr>
            <a:spLocks noChangeArrowheads="1"/>
          </p:cNvSpPr>
          <p:nvPr/>
        </p:nvSpPr>
        <p:spPr bwMode="auto">
          <a:xfrm>
            <a:off x="795338" y="4103688"/>
            <a:ext cx="14366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30000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rxn</a:t>
            </a:r>
            <a:r>
              <a:rPr lang="en-US">
                <a:solidFill>
                  <a:schemeClr val="tx1"/>
                </a:solidFill>
              </a:rPr>
              <a:t> =</a:t>
            </a:r>
          </a:p>
        </p:txBody>
      </p:sp>
      <p:sp>
        <p:nvSpPr>
          <p:cNvPr id="206875" name="Rectangle 27"/>
          <p:cNvSpPr>
            <a:spLocks noChangeArrowheads="1"/>
          </p:cNvSpPr>
          <p:nvPr/>
        </p:nvSpPr>
        <p:spPr bwMode="auto">
          <a:xfrm>
            <a:off x="2281238" y="4108450"/>
            <a:ext cx="41052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–1754.2 kJ – (–477.2 kJ)</a:t>
            </a:r>
          </a:p>
        </p:txBody>
      </p:sp>
      <p:sp>
        <p:nvSpPr>
          <p:cNvPr id="206876" name="Rectangle 28"/>
          <p:cNvSpPr>
            <a:spLocks noChangeArrowheads="1"/>
          </p:cNvSpPr>
          <p:nvPr/>
        </p:nvSpPr>
        <p:spPr bwMode="auto">
          <a:xfrm>
            <a:off x="6307138" y="4108450"/>
            <a:ext cx="19367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–1277 kJ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370763" y="4603750"/>
            <a:ext cx="1555750" cy="1933575"/>
            <a:chOff x="4634" y="2927"/>
            <a:chExt cx="980" cy="1218"/>
          </a:xfrm>
        </p:grpSpPr>
        <p:sp>
          <p:nvSpPr>
            <p:cNvPr id="4135" name="Rectangle 30"/>
            <p:cNvSpPr>
              <a:spLocks noChangeArrowheads="1"/>
            </p:cNvSpPr>
            <p:nvPr/>
          </p:nvSpPr>
          <p:spPr bwMode="auto">
            <a:xfrm>
              <a:off x="4634" y="3397"/>
              <a:ext cx="980" cy="74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for 2 mol</a:t>
              </a:r>
            </a:p>
            <a:p>
              <a:r>
                <a:rPr lang="en-US" sz="2400">
                  <a:solidFill>
                    <a:schemeClr val="tx1"/>
                  </a:solidFill>
                </a:rPr>
                <a:t>(i.e., 64 g)</a:t>
              </a:r>
            </a:p>
            <a:p>
              <a:r>
                <a:rPr lang="en-US" sz="2400">
                  <a:solidFill>
                    <a:schemeClr val="tx1"/>
                  </a:solidFill>
                </a:rPr>
                <a:t>of CH</a:t>
              </a:r>
              <a:r>
                <a:rPr lang="en-US" sz="2400" baseline="-25000">
                  <a:solidFill>
                    <a:schemeClr val="tx1"/>
                  </a:solidFill>
                </a:rPr>
                <a:t>3</a:t>
              </a:r>
              <a:r>
                <a:rPr lang="en-US" sz="2400">
                  <a:solidFill>
                    <a:schemeClr val="tx1"/>
                  </a:solidFill>
                </a:rPr>
                <a:t>OH</a:t>
              </a:r>
            </a:p>
          </p:txBody>
        </p:sp>
        <p:sp>
          <p:nvSpPr>
            <p:cNvPr id="4136" name="Line 31"/>
            <p:cNvSpPr>
              <a:spLocks noChangeShapeType="1"/>
            </p:cNvSpPr>
            <p:nvPr/>
          </p:nvSpPr>
          <p:spPr bwMode="auto">
            <a:xfrm flipH="1" flipV="1">
              <a:off x="4661" y="2927"/>
              <a:ext cx="321" cy="4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6881" name="Object 33"/>
          <p:cNvGraphicFramePr>
            <a:graphicFrameLocks noChangeAspect="1"/>
          </p:cNvGraphicFramePr>
          <p:nvPr/>
        </p:nvGraphicFramePr>
        <p:xfrm>
          <a:off x="2354263" y="4914900"/>
          <a:ext cx="15430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511280" imgH="914400" progId="Equation.3">
                  <p:embed/>
                </p:oleObj>
              </mc:Choice>
              <mc:Fallback>
                <p:oleObj name="Equation" r:id="rId3" imgW="15112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4914900"/>
                        <a:ext cx="154305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82" name="Object 34"/>
          <p:cNvGraphicFramePr>
            <a:graphicFrameLocks noChangeAspect="1"/>
          </p:cNvGraphicFramePr>
          <p:nvPr/>
        </p:nvGraphicFramePr>
        <p:xfrm>
          <a:off x="4024313" y="4914900"/>
          <a:ext cx="12319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206360" imgH="914400" progId="Equation.3">
                  <p:embed/>
                </p:oleObj>
              </mc:Choice>
              <mc:Fallback>
                <p:oleObj name="Equation" r:id="rId5" imgW="12063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4914900"/>
                        <a:ext cx="12319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83" name="Rectangle 35"/>
          <p:cNvSpPr>
            <a:spLocks noChangeArrowheads="1"/>
          </p:cNvSpPr>
          <p:nvPr/>
        </p:nvSpPr>
        <p:spPr bwMode="auto">
          <a:xfrm>
            <a:off x="1236663" y="5046663"/>
            <a:ext cx="97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So…</a:t>
            </a:r>
          </a:p>
        </p:txBody>
      </p:sp>
      <p:sp>
        <p:nvSpPr>
          <p:cNvPr id="206884" name="Rectangle 36"/>
          <p:cNvSpPr>
            <a:spLocks noChangeArrowheads="1"/>
          </p:cNvSpPr>
          <p:nvPr/>
        </p:nvSpPr>
        <p:spPr bwMode="auto">
          <a:xfrm>
            <a:off x="1938338" y="6005513"/>
            <a:ext cx="3151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X =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H = –4910 kJ</a:t>
            </a:r>
          </a:p>
        </p:txBody>
      </p:sp>
      <p:sp>
        <p:nvSpPr>
          <p:cNvPr id="206885" name="Rectangle 37"/>
          <p:cNvSpPr>
            <a:spLocks noChangeArrowheads="1"/>
          </p:cNvSpPr>
          <p:nvPr/>
        </p:nvSpPr>
        <p:spPr bwMode="auto">
          <a:xfrm>
            <a:off x="2768600" y="14430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967538" y="101600"/>
            <a:ext cx="1949450" cy="1973263"/>
            <a:chOff x="6967538" y="100871"/>
            <a:chExt cx="1949573" cy="1973992"/>
          </a:xfrm>
        </p:grpSpPr>
        <p:grpSp>
          <p:nvGrpSpPr>
            <p:cNvPr id="4131" name="Group 40"/>
            <p:cNvGrpSpPr>
              <a:grpSpLocks/>
            </p:cNvGrpSpPr>
            <p:nvPr/>
          </p:nvGrpSpPr>
          <p:grpSpPr bwMode="auto">
            <a:xfrm>
              <a:off x="8491538" y="1074738"/>
              <a:ext cx="376238" cy="1000125"/>
              <a:chOff x="5349" y="677"/>
              <a:chExt cx="237" cy="630"/>
            </a:xfrm>
          </p:grpSpPr>
          <p:sp>
            <p:nvSpPr>
              <p:cNvPr id="4133" name="Line 38"/>
              <p:cNvSpPr>
                <a:spLocks noChangeShapeType="1"/>
              </p:cNvSpPr>
              <p:nvPr/>
            </p:nvSpPr>
            <p:spPr bwMode="auto">
              <a:xfrm flipH="1">
                <a:off x="5385" y="1097"/>
                <a:ext cx="201" cy="2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34" name="Line 39"/>
              <p:cNvSpPr>
                <a:spLocks noChangeShapeType="1"/>
              </p:cNvSpPr>
              <p:nvPr/>
            </p:nvSpPr>
            <p:spPr bwMode="auto">
              <a:xfrm flipH="1" flipV="1">
                <a:off x="5349" y="677"/>
                <a:ext cx="231" cy="4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32" name="Rectangle 41"/>
            <p:cNvSpPr>
              <a:spLocks noChangeArrowheads="1"/>
            </p:cNvSpPr>
            <p:nvPr/>
          </p:nvSpPr>
          <p:spPr bwMode="auto">
            <a:xfrm>
              <a:off x="6967538" y="100871"/>
              <a:ext cx="194957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</a:rPr>
                <a:t>(Look these up.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</a:rPr>
                <a:t>    See App. C, 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</a:rPr>
                <a:t>      p. 1112+.)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20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06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/>
      <p:bldP spid="206851" grpId="0"/>
      <p:bldP spid="206853" grpId="0"/>
      <p:bldP spid="206854" grpId="0"/>
      <p:bldP spid="206855" grpId="0"/>
      <p:bldP spid="206856" grpId="0"/>
      <p:bldP spid="206857" grpId="0"/>
      <p:bldP spid="206858" grpId="0"/>
      <p:bldP spid="206859" grpId="0" animBg="1"/>
      <p:bldP spid="206860" grpId="0"/>
      <p:bldP spid="206861" grpId="0"/>
      <p:bldP spid="206862" grpId="0"/>
      <p:bldP spid="206863" grpId="0"/>
      <p:bldP spid="206864" grpId="0"/>
      <p:bldP spid="206865" grpId="0"/>
      <p:bldP spid="206866" grpId="0"/>
      <p:bldP spid="206867" grpId="0"/>
      <p:bldP spid="206868" grpId="0"/>
      <p:bldP spid="206869" grpId="0" animBg="1"/>
      <p:bldP spid="206870" grpId="0" animBg="1"/>
      <p:bldP spid="206872" grpId="0"/>
      <p:bldP spid="206873" grpId="0"/>
      <p:bldP spid="206874" grpId="0"/>
      <p:bldP spid="206875" grpId="0"/>
      <p:bldP spid="206876" grpId="0"/>
      <p:bldP spid="206883" grpId="0"/>
      <p:bldP spid="206884" grpId="0"/>
      <p:bldP spid="2068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http://www.alamoparty.com/image/32588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913" y="212725"/>
            <a:ext cx="2400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66725" y="712788"/>
            <a:ext cx="6194425" cy="9540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Work</a:t>
            </a:r>
            <a:r>
              <a:rPr lang="en-US"/>
              <a:t> (w) is done when a force moves</a:t>
            </a:r>
          </a:p>
          <a:p>
            <a:pPr algn="l"/>
            <a:r>
              <a:rPr lang="en-US"/>
              <a:t>	through a distance. </a:t>
            </a: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4821238" y="1201738"/>
            <a:ext cx="15367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W = F d </a:t>
            </a: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433388" y="2860675"/>
            <a:ext cx="7904162" cy="9540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Heat</a:t>
            </a:r>
            <a:r>
              <a:rPr lang="en-US"/>
              <a:t> (q) is an amount of energy transferred from</a:t>
            </a:r>
          </a:p>
          <a:p>
            <a:pPr algn="l"/>
            <a:r>
              <a:rPr lang="en-US"/>
              <a:t>         a hotter object to a colder one.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2625" y="3998913"/>
            <a:ext cx="7793038" cy="2693987"/>
            <a:chOff x="682918" y="3999608"/>
            <a:chExt cx="7792346" cy="2692772"/>
          </a:xfrm>
        </p:grpSpPr>
        <p:pic>
          <p:nvPicPr>
            <p:cNvPr id="11271" name="Picture 12" descr="http://www.dynoswim.com/archives/Polar%20Plun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2918" y="4004344"/>
              <a:ext cx="3479658" cy="268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0" descr="http://badgerherald.com/news/2009/02/22/PolarPlunge_L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8749" y="3999608"/>
              <a:ext cx="3616515" cy="268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/>
      <p:bldP spid="178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494088" y="3914775"/>
            <a:ext cx="2925762" cy="10048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2263775" y="6137275"/>
            <a:ext cx="2206625" cy="5143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46063" y="493713"/>
            <a:ext cx="4816475" cy="1373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Find the kinetic energy of a</a:t>
            </a:r>
          </a:p>
          <a:p>
            <a:pPr algn="l"/>
            <a:r>
              <a:rPr lang="en-US"/>
              <a:t>single dinitrogen monoxide</a:t>
            </a:r>
          </a:p>
          <a:p>
            <a:pPr algn="l"/>
            <a:r>
              <a:rPr lang="en-US"/>
              <a:t>molecule moving at 650 m/s. 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976313" y="2047875"/>
            <a:ext cx="852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179208" name="Picture 8" descr="laughing%20gas-jj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950" y="306388"/>
            <a:ext cx="3587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1922463" y="2047875"/>
            <a:ext cx="2444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(laughing gas)</a:t>
            </a: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1446213" y="2768600"/>
            <a:ext cx="20669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KE = ½ mv</a:t>
            </a:r>
            <a:r>
              <a:rPr lang="en-US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1495425" y="4089400"/>
            <a:ext cx="207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 = 44 amu</a:t>
            </a:r>
          </a:p>
        </p:txBody>
      </p:sp>
      <p:graphicFrame>
        <p:nvGraphicFramePr>
          <p:cNvPr id="179213" name="Object 13"/>
          <p:cNvGraphicFramePr>
            <a:graphicFrameLocks noChangeAspect="1"/>
          </p:cNvGraphicFramePr>
          <p:nvPr/>
        </p:nvGraphicFramePr>
        <p:xfrm>
          <a:off x="3521075" y="3951288"/>
          <a:ext cx="28876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2831760" imgH="914400" progId="Equation.3">
                  <p:embed/>
                </p:oleObj>
              </mc:Choice>
              <mc:Fallback>
                <p:oleObj name="Equation" r:id="rId4" imgW="2831760" imgH="914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3951288"/>
                        <a:ext cx="2887663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6446838" y="3925888"/>
          <a:ext cx="14493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1422360" imgH="965160" progId="Equation.3">
                  <p:embed/>
                </p:oleObj>
              </mc:Choice>
              <mc:Fallback>
                <p:oleObj name="Equation" r:id="rId6" imgW="1422360" imgH="965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3925888"/>
                        <a:ext cx="144938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1895475" y="4933950"/>
            <a:ext cx="283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= 7.31 x 10</a:t>
            </a:r>
            <a:r>
              <a:rPr lang="en-US" baseline="30000">
                <a:solidFill>
                  <a:schemeClr val="tx1"/>
                </a:solidFill>
              </a:rPr>
              <a:t>–26</a:t>
            </a:r>
            <a:r>
              <a:rPr lang="en-US">
                <a:solidFill>
                  <a:schemeClr val="tx1"/>
                </a:solidFill>
              </a:rPr>
              <a:t> kg</a:t>
            </a:r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1327150" y="5481638"/>
            <a:ext cx="5778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KE = ½ (7.31 x 10</a:t>
            </a:r>
            <a:r>
              <a:rPr lang="en-US" baseline="30000">
                <a:solidFill>
                  <a:schemeClr val="tx1"/>
                </a:solidFill>
              </a:rPr>
              <a:t>–26</a:t>
            </a:r>
            <a:r>
              <a:rPr lang="en-US">
                <a:solidFill>
                  <a:schemeClr val="tx1"/>
                </a:solidFill>
              </a:rPr>
              <a:t> kg) (650 m/s)</a:t>
            </a:r>
            <a:r>
              <a:rPr lang="en-US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895475" y="6162675"/>
            <a:ext cx="226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=  1.5 x 10</a:t>
            </a:r>
            <a:r>
              <a:rPr lang="en-US" baseline="30000">
                <a:solidFill>
                  <a:schemeClr val="tx1"/>
                </a:solidFill>
              </a:rPr>
              <a:t>–20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4044950" y="61626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>
            <a:off x="2873375" y="4224338"/>
            <a:ext cx="493713" cy="2619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>
            <a:off x="5588000" y="4556125"/>
            <a:ext cx="493713" cy="2619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 flipH="1">
            <a:off x="4891088" y="4048125"/>
            <a:ext cx="493712" cy="2619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 flipH="1">
            <a:off x="7358063" y="4568825"/>
            <a:ext cx="493712" cy="2619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19425" y="3208338"/>
            <a:ext cx="390525" cy="906462"/>
            <a:chOff x="1902" y="2021"/>
            <a:chExt cx="246" cy="571"/>
          </a:xfrm>
        </p:grpSpPr>
        <p:sp>
          <p:nvSpPr>
            <p:cNvPr id="1045" name="Rectangle 23"/>
            <p:cNvSpPr>
              <a:spLocks noChangeArrowheads="1"/>
            </p:cNvSpPr>
            <p:nvPr/>
          </p:nvSpPr>
          <p:spPr bwMode="auto">
            <a:xfrm>
              <a:off x="1907" y="226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6" name="Line 24"/>
            <p:cNvSpPr>
              <a:spLocks noChangeShapeType="1"/>
            </p:cNvSpPr>
            <p:nvPr/>
          </p:nvSpPr>
          <p:spPr bwMode="auto">
            <a:xfrm flipH="1" flipV="1">
              <a:off x="1902" y="2021"/>
              <a:ext cx="82" cy="2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9202" grpId="0" animBg="1"/>
      <p:bldP spid="179206" grpId="0"/>
      <p:bldP spid="179209" grpId="0"/>
      <p:bldP spid="179210" grpId="0"/>
      <p:bldP spid="179212" grpId="0"/>
      <p:bldP spid="179215" grpId="0"/>
      <p:bldP spid="179216" grpId="0"/>
      <p:bldP spid="179217" grpId="0"/>
      <p:bldP spid="179218" grpId="0"/>
      <p:bldP spid="179219" grpId="0" animBg="1"/>
      <p:bldP spid="179220" grpId="0" animBg="1"/>
      <p:bldP spid="179221" grpId="0" animBg="1"/>
      <p:bldP spid="17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65163" y="498475"/>
            <a:ext cx="3160712" cy="955675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First Law of</a:t>
            </a:r>
          </a:p>
          <a:p>
            <a:r>
              <a:rPr lang="en-US" b="1"/>
              <a:t>Thermodynamics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587875" y="496888"/>
            <a:ext cx="3719513" cy="955675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Law of Conservation</a:t>
            </a:r>
          </a:p>
          <a:p>
            <a:r>
              <a:rPr lang="en-US" b="1">
                <a:solidFill>
                  <a:schemeClr val="tx1"/>
                </a:solidFill>
              </a:rPr>
              <a:t>of Energy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4001403" y="687388"/>
            <a:ext cx="3921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/>
              <a:t>=</a:t>
            </a: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925513" y="1792288"/>
            <a:ext cx="7439025" cy="955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Energy morphs between its various forms, </a:t>
            </a:r>
          </a:p>
          <a:p>
            <a:pPr algn="l"/>
            <a:r>
              <a:rPr lang="en-US"/>
              <a:t>    but the total amount remains the same. </a:t>
            </a: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6154738" y="2741613"/>
            <a:ext cx="1804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</a:rPr>
              <a:t>(pretty much)</a:t>
            </a:r>
          </a:p>
        </p:txBody>
      </p:sp>
      <p:pic>
        <p:nvPicPr>
          <p:cNvPr id="9" name="Picture 18" descr="http://cdn.venturebeat.com/wp-content/uploads/2009/10/dam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3449638"/>
            <a:ext cx="39782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http://www.greendiary.com/images/nuclear_power_plan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3452813"/>
            <a:ext cx="37846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802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/>
      <p:bldP spid="180232" grpId="0"/>
      <p:bldP spid="1802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376238" y="4287838"/>
            <a:ext cx="8345487" cy="10890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2713038" y="4333875"/>
            <a:ext cx="39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15913" y="200025"/>
            <a:ext cx="794226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internal energy (E)</a:t>
            </a:r>
            <a:r>
              <a:rPr lang="en-US"/>
              <a:t> of a system: the sum of all the</a:t>
            </a:r>
          </a:p>
          <a:p>
            <a:pPr algn="l"/>
            <a:r>
              <a:rPr lang="en-US"/>
              <a:t>	KE and PE of the components of a system</a:t>
            </a: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273050" y="1881188"/>
            <a:ext cx="6018213" cy="9540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The change in the internal energy</a:t>
            </a:r>
          </a:p>
          <a:p>
            <a:pPr algn="l"/>
            <a:r>
              <a:rPr lang="en-US"/>
              <a:t>   of a system would be found by: 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5891213" y="2314575"/>
            <a:ext cx="30067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E = E</a:t>
            </a:r>
            <a:r>
              <a:rPr lang="en-US" baseline="-25000">
                <a:solidFill>
                  <a:schemeClr val="tx1"/>
                </a:solidFill>
              </a:rPr>
              <a:t>final</a:t>
            </a:r>
            <a:r>
              <a:rPr lang="en-US">
                <a:solidFill>
                  <a:schemeClr val="tx1"/>
                </a:solidFill>
              </a:rPr>
              <a:t> – E</a:t>
            </a:r>
            <a:r>
              <a:rPr lang="en-US" baseline="-25000">
                <a:solidFill>
                  <a:schemeClr val="tx1"/>
                </a:solidFill>
              </a:rPr>
              <a:t>initial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628650" y="3022600"/>
            <a:ext cx="7993063" cy="5222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And for chemistry, this equation would become: 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601913" y="3568700"/>
            <a:ext cx="39338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E = E</a:t>
            </a:r>
            <a:r>
              <a:rPr lang="en-US" baseline="-25000">
                <a:solidFill>
                  <a:schemeClr val="tx1"/>
                </a:solidFill>
              </a:rPr>
              <a:t>products</a:t>
            </a:r>
            <a:r>
              <a:rPr lang="en-US">
                <a:solidFill>
                  <a:schemeClr val="tx1"/>
                </a:solidFill>
              </a:rPr>
              <a:t> – E</a:t>
            </a:r>
            <a:r>
              <a:rPr lang="en-US" baseline="-25000">
                <a:solidFill>
                  <a:schemeClr val="tx1"/>
                </a:solidFill>
              </a:rPr>
              <a:t>reactants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385763" y="4310063"/>
            <a:ext cx="83073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Symbol" pitchFamily="18" charset="2"/>
              </a:rPr>
              <a:t>D</a:t>
            </a:r>
            <a:r>
              <a:rPr lang="en-US"/>
              <a:t>E is + if E</a:t>
            </a:r>
            <a:r>
              <a:rPr lang="en-US" baseline="-25000"/>
              <a:t>final</a:t>
            </a:r>
            <a:r>
              <a:rPr lang="en-US"/>
              <a:t>	E</a:t>
            </a:r>
            <a:r>
              <a:rPr lang="en-US" baseline="-25000"/>
              <a:t>initial</a:t>
            </a:r>
            <a:r>
              <a:rPr lang="en-US"/>
              <a:t> (i.e., system...	 	       )</a:t>
            </a: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428625" y="5449888"/>
            <a:ext cx="82089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Symbol" pitchFamily="18" charset="2"/>
              </a:rPr>
              <a:t>D</a:t>
            </a:r>
            <a:r>
              <a:rPr lang="en-US"/>
              <a:t>E is – if E</a:t>
            </a:r>
            <a:r>
              <a:rPr lang="en-US" baseline="-25000"/>
              <a:t>final</a:t>
            </a:r>
            <a:r>
              <a:rPr lang="en-US"/>
              <a:t>	E</a:t>
            </a:r>
            <a:r>
              <a:rPr lang="en-US" baseline="-25000"/>
              <a:t>initial</a:t>
            </a:r>
            <a:r>
              <a:rPr lang="en-US"/>
              <a:t> (i.e., system...	 	      )</a:t>
            </a: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2755900" y="5502275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6327775" y="4322763"/>
            <a:ext cx="23241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gains energy </a:t>
            </a:r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6313488" y="5462588"/>
            <a:ext cx="23034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loses energy </a:t>
            </a:r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4956175" y="4872038"/>
            <a:ext cx="3508375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en-US">
                <a:solidFill>
                  <a:schemeClr val="tx1"/>
                </a:solidFill>
              </a:rPr>
              <a:t>ENDOTHERMIC </a:t>
            </a:r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4956175" y="5989638"/>
            <a:ext cx="3227388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en-US">
                <a:solidFill>
                  <a:schemeClr val="tx1"/>
                </a:solidFill>
              </a:rPr>
              <a:t>EXOTHERMIC </a:t>
            </a:r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376238" y="5462588"/>
            <a:ext cx="8345487" cy="10890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7173913" y="677863"/>
            <a:ext cx="441325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508125" y="1162050"/>
            <a:ext cx="5657850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(this is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impossible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for us to know)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5" grpId="0" animBg="1"/>
      <p:bldP spid="181252" grpId="0"/>
      <p:bldP spid="181254" grpId="0"/>
      <p:bldP spid="181255" grpId="0"/>
      <p:bldP spid="181256" grpId="0"/>
      <p:bldP spid="181257" grpId="0"/>
      <p:bldP spid="181258" grpId="0"/>
      <p:bldP spid="181259" grpId="0"/>
      <p:bldP spid="181260" grpId="0"/>
      <p:bldP spid="181261" grpId="0"/>
      <p:bldP spid="181262" grpId="0"/>
      <p:bldP spid="181263" grpId="0"/>
      <p:bldP spid="181264" grpId="0"/>
      <p:bldP spid="18126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167063" y="1290638"/>
            <a:ext cx="2371725" cy="825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262313" y="1397000"/>
            <a:ext cx="2193925" cy="617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955675" y="252413"/>
            <a:ext cx="7435850" cy="9540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But we ARE able to find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E by measuring two</a:t>
            </a:r>
          </a:p>
          <a:p>
            <a:pPr algn="l"/>
            <a:r>
              <a:rPr lang="en-US"/>
              <a:t>types of “energy” quantities: </a:t>
            </a: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3363913" y="1449388"/>
            <a:ext cx="20018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E = q + w </a:t>
            </a: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765175" y="2197100"/>
            <a:ext cx="16779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q = heat: </a:t>
            </a:r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2430463" y="2227263"/>
            <a:ext cx="6281737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+/– q = system absorbs/releases heat </a:t>
            </a:r>
          </a:p>
        </p:txBody>
      </p:sp>
      <p:sp>
        <p:nvSpPr>
          <p:cNvPr id="182284" name="Rectangle 12"/>
          <p:cNvSpPr>
            <a:spLocks noChangeArrowheads="1"/>
          </p:cNvSpPr>
          <p:nvPr/>
        </p:nvSpPr>
        <p:spPr bwMode="auto">
          <a:xfrm>
            <a:off x="685800" y="2801938"/>
            <a:ext cx="17954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w = work: </a:t>
            </a:r>
          </a:p>
        </p:txBody>
      </p:sp>
      <p:sp>
        <p:nvSpPr>
          <p:cNvPr id="182286" name="Rectangle 14"/>
          <p:cNvSpPr>
            <a:spLocks noChangeArrowheads="1"/>
          </p:cNvSpPr>
          <p:nvPr/>
        </p:nvSpPr>
        <p:spPr bwMode="auto">
          <a:xfrm>
            <a:off x="2366963" y="2800350"/>
            <a:ext cx="5440362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+/– w = work done </a:t>
            </a:r>
            <a:r>
              <a:rPr lang="en-US" u="sng">
                <a:solidFill>
                  <a:schemeClr val="tx1"/>
                </a:solidFill>
              </a:rPr>
              <a:t>on</a:t>
            </a:r>
            <a:r>
              <a:rPr lang="en-US">
                <a:solidFill>
                  <a:schemeClr val="tx1"/>
                </a:solidFill>
              </a:rPr>
              <a:t>/</a:t>
            </a:r>
            <a:r>
              <a:rPr lang="en-US" u="sng">
                <a:solidFill>
                  <a:schemeClr val="tx1"/>
                </a:solidFill>
              </a:rPr>
              <a:t>by</a:t>
            </a:r>
            <a:r>
              <a:rPr lang="en-US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182287" name="Rectangle 15"/>
          <p:cNvSpPr>
            <a:spLocks noChangeArrowheads="1"/>
          </p:cNvSpPr>
          <p:nvPr/>
        </p:nvSpPr>
        <p:spPr bwMode="auto">
          <a:xfrm>
            <a:off x="271463" y="3422650"/>
            <a:ext cx="4314825" cy="1384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** KEY: Sign conventions</a:t>
            </a:r>
          </a:p>
          <a:p>
            <a:pPr algn="l"/>
            <a:r>
              <a:rPr lang="en-US"/>
              <a:t>    are based on the</a:t>
            </a:r>
            <a:endParaRPr lang="en-US" i="1"/>
          </a:p>
          <a:p>
            <a:pPr algn="l"/>
            <a:r>
              <a:rPr lang="en-US"/>
              <a:t>    </a:t>
            </a:r>
            <a:r>
              <a:rPr lang="en-US" i="1"/>
              <a:t>system’s </a:t>
            </a:r>
            <a:r>
              <a:rPr lang="en-US"/>
              <a:t>point of view.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3519488"/>
            <a:ext cx="8993188" cy="3284537"/>
            <a:chOff x="0" y="3518848"/>
            <a:chExt cx="8993876" cy="3285396"/>
          </a:xfrm>
        </p:grpSpPr>
        <p:pic>
          <p:nvPicPr>
            <p:cNvPr id="14348" name="Picture 2" descr="http://3.bp.blogspot.com/_sydA_xCOkr0/TSChkKGovuI/AAAAAAAAAu4/QBGmhWVBRb8/s1600/Titani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0037" y="3518848"/>
              <a:ext cx="4233839" cy="3175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7"/>
            <p:cNvSpPr>
              <a:spLocks noChangeArrowheads="1"/>
            </p:cNvSpPr>
            <p:nvPr/>
          </p:nvSpPr>
          <p:spPr bwMode="auto">
            <a:xfrm>
              <a:off x="0" y="4865252"/>
              <a:ext cx="4703532" cy="193899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</a:rPr>
                <a:t>The </a:t>
              </a:r>
              <a:r>
                <a:rPr lang="en-US" sz="2000" b="1" i="1">
                  <a:solidFill>
                    <a:srgbClr val="000066"/>
                  </a:solidFill>
                  <a:latin typeface="Arial Narrow" pitchFamily="34" charset="0"/>
                </a:rPr>
                <a:t>Titanic</a:t>
              </a:r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</a:rPr>
                <a:t> was propelled by massive steam</a:t>
              </a:r>
            </a:p>
            <a:p>
              <a:pPr algn="r"/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</a:rPr>
                <a:t>engines. The internal energy of the water</a:t>
              </a:r>
            </a:p>
            <a:p>
              <a:pPr algn="r"/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</a:rPr>
                <a:t>molecules of the steam changed from instant</a:t>
              </a:r>
            </a:p>
            <a:p>
              <a:pPr algn="r"/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</a:rPr>
                <a:t>to instant, depending on how much heat they</a:t>
              </a:r>
            </a:p>
            <a:p>
              <a:pPr algn="r"/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</a:rPr>
                <a:t>were absorbing and how much work they</a:t>
              </a:r>
            </a:p>
            <a:p>
              <a:pPr algn="r"/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</a:rPr>
                <a:t>were doing during a given time interval.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2274" grpId="0" animBg="1"/>
      <p:bldP spid="182280" grpId="0"/>
      <p:bldP spid="182281" grpId="0"/>
      <p:bldP spid="182283" grpId="0"/>
      <p:bldP spid="182284" grpId="0"/>
      <p:bldP spid="182286" grpId="0"/>
      <p:bldP spid="1822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512763" y="214313"/>
            <a:ext cx="7945437" cy="9540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In </a:t>
            </a:r>
            <a:r>
              <a:rPr lang="en-US" u="sng"/>
              <a:t>endothermic</a:t>
            </a:r>
            <a:r>
              <a:rPr lang="en-US"/>
              <a:t> processes, heat is _________ by</a:t>
            </a:r>
          </a:p>
          <a:p>
            <a:pPr algn="l"/>
            <a:r>
              <a:rPr lang="en-US"/>
              <a:t>the system. 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1249363" y="1184275"/>
            <a:ext cx="9747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e.g., 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6037263" y="204788"/>
            <a:ext cx="1687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absorbed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2152650" y="1187450"/>
            <a:ext cx="2085975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melting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boiling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sublimation 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1249363" y="4475163"/>
            <a:ext cx="9747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e.g., 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5788025" y="3514725"/>
            <a:ext cx="1566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released</a:t>
            </a:r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2152650" y="4478338"/>
            <a:ext cx="2305050" cy="1373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freezing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condensation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deposition </a:t>
            </a:r>
          </a:p>
        </p:txBody>
      </p:sp>
      <p:pic>
        <p:nvPicPr>
          <p:cNvPr id="18331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675" y="982663"/>
            <a:ext cx="3438525" cy="2292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8331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738" y="4197350"/>
            <a:ext cx="3424237" cy="2244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2763" y="3525838"/>
            <a:ext cx="7723187" cy="9540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In </a:t>
            </a:r>
            <a:r>
              <a:rPr lang="en-US" u="sng"/>
              <a:t>exothermic</a:t>
            </a:r>
            <a:r>
              <a:rPr lang="en-US"/>
              <a:t> processes, heat is ________ by</a:t>
            </a:r>
          </a:p>
          <a:p>
            <a:pPr algn="l"/>
            <a:r>
              <a:rPr lang="en-US"/>
              <a:t>the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183303" grpId="0"/>
      <p:bldP spid="183304" grpId="0"/>
      <p:bldP spid="183306" grpId="0"/>
      <p:bldP spid="183307" grpId="0"/>
      <p:bldP spid="183308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7012</TotalTime>
  <Words>2078</Words>
  <Application>Microsoft Office PowerPoint</Application>
  <PresentationFormat>On-screen Show (4:3)</PresentationFormat>
  <Paragraphs>421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Bergmann, John</dc:creator>
  <cp:lastModifiedBy>Green, Michael</cp:lastModifiedBy>
  <cp:revision>220</cp:revision>
  <dcterms:created xsi:type="dcterms:W3CDTF">2007-10-19T23:57:29Z</dcterms:created>
  <dcterms:modified xsi:type="dcterms:W3CDTF">2016-04-04T18:17:55Z</dcterms:modified>
</cp:coreProperties>
</file>