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1" r:id="rId2"/>
    <p:sldId id="512" r:id="rId3"/>
    <p:sldId id="513" r:id="rId4"/>
    <p:sldId id="514" r:id="rId5"/>
    <p:sldId id="515" r:id="rId6"/>
    <p:sldId id="516" r:id="rId7"/>
    <p:sldId id="519" r:id="rId8"/>
    <p:sldId id="517" r:id="rId9"/>
    <p:sldId id="553" r:id="rId10"/>
    <p:sldId id="554" r:id="rId11"/>
    <p:sldId id="555" r:id="rId12"/>
    <p:sldId id="556" r:id="rId13"/>
    <p:sldId id="557" r:id="rId14"/>
    <p:sldId id="558" r:id="rId1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009900"/>
    <a:srgbClr val="FF0000"/>
    <a:srgbClr val="9966FF"/>
    <a:srgbClr val="6600FF"/>
    <a:srgbClr val="FEF4F6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>
        <p:scale>
          <a:sx n="70" d="100"/>
          <a:sy n="70" d="100"/>
        </p:scale>
        <p:origin x="3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D16C-8F91-40B6-B000-48666243E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BE7AA-54FF-45B4-99E0-3BD163B9F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0F9A9-2757-44D6-980A-CB0A57559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3DF41-F461-40CF-BA44-7D5E01BEE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27DDE-265A-4766-92CF-8BE6E8DA3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A617E-4BA4-482B-8505-F257EF396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07691-C9D5-4683-AEB3-5A5ABAD54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04077-A51C-4A70-94C7-481E46E64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E9DC6-771A-46F9-8DC9-66224CB8A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E8680-862C-40E2-AE5B-D265E0CC1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5B5C4-4C5D-45D2-93F5-A72C8DB21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7AACB24-2D44-4569-9793-9B361F672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en.wikipedia.org/wiki/Image:Sadi_Carnot.jpe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hyperlink" Target="http://en.wikipedia.org/wiki/Image:Clausius.jpg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717550" y="1858963"/>
            <a:ext cx="4041775" cy="8270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5465" name="Rectangle 9"/>
          <p:cNvSpPr>
            <a:spLocks noChangeArrowheads="1"/>
          </p:cNvSpPr>
          <p:nvPr/>
        </p:nvSpPr>
        <p:spPr bwMode="auto">
          <a:xfrm>
            <a:off x="854075" y="2008188"/>
            <a:ext cx="3778250" cy="5445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130175" y="57150"/>
            <a:ext cx="5389563" cy="18002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Recall that, at constant pressure,</a:t>
            </a:r>
          </a:p>
          <a:p>
            <a:pPr algn="l"/>
            <a:r>
              <a:rPr lang="en-US"/>
              <a:t>the enthalpy change equals the</a:t>
            </a:r>
          </a:p>
          <a:p>
            <a:pPr algn="l"/>
            <a:r>
              <a:rPr lang="en-US"/>
              <a:t>heat transferred between the</a:t>
            </a:r>
          </a:p>
          <a:p>
            <a:pPr algn="l"/>
            <a:r>
              <a:rPr lang="en-US"/>
              <a:t>system and its surroundings. </a:t>
            </a:r>
          </a:p>
        </p:txBody>
      </p:sp>
      <p:sp>
        <p:nvSpPr>
          <p:cNvPr id="275462" name="Rectangle 6"/>
          <p:cNvSpPr>
            <a:spLocks noChangeArrowheads="1"/>
          </p:cNvSpPr>
          <p:nvPr/>
        </p:nvSpPr>
        <p:spPr bwMode="auto">
          <a:xfrm>
            <a:off x="885825" y="2000250"/>
            <a:ext cx="370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H = H</a:t>
            </a:r>
            <a:r>
              <a:rPr lang="en-US" baseline="-25000">
                <a:solidFill>
                  <a:schemeClr val="tx1"/>
                </a:solidFill>
              </a:rPr>
              <a:t>final</a:t>
            </a:r>
            <a:r>
              <a:rPr lang="en-US">
                <a:solidFill>
                  <a:schemeClr val="tx1"/>
                </a:solidFill>
              </a:rPr>
              <a:t> – H</a:t>
            </a:r>
            <a:r>
              <a:rPr lang="en-US" baseline="-25000">
                <a:solidFill>
                  <a:schemeClr val="tx1"/>
                </a:solidFill>
              </a:rPr>
              <a:t>initial</a:t>
            </a:r>
            <a:r>
              <a:rPr lang="en-US">
                <a:solidFill>
                  <a:schemeClr val="tx1"/>
                </a:solidFill>
              </a:rPr>
              <a:t> = q</a:t>
            </a:r>
            <a:r>
              <a:rPr lang="en-US" baseline="-25000">
                <a:solidFill>
                  <a:schemeClr val="tx1"/>
                </a:solidFill>
              </a:rPr>
              <a:t>p</a:t>
            </a:r>
          </a:p>
        </p:txBody>
      </p:sp>
      <p:pic>
        <p:nvPicPr>
          <p:cNvPr id="7174" name="Picture 8" descr="boiling-wa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6088" y="261938"/>
            <a:ext cx="3378200" cy="225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5466" name="Rectangle 10"/>
          <p:cNvSpPr>
            <a:spLocks noChangeArrowheads="1"/>
          </p:cNvSpPr>
          <p:nvPr/>
        </p:nvSpPr>
        <p:spPr bwMode="auto">
          <a:xfrm>
            <a:off x="182563" y="3046413"/>
            <a:ext cx="7196137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Thermodynamics involves enthalpy changes</a:t>
            </a:r>
          </a:p>
          <a:p>
            <a:pPr algn="l"/>
            <a:r>
              <a:rPr lang="en-US"/>
              <a:t>AND changes in order/disorder.</a:t>
            </a:r>
          </a:p>
        </p:txBody>
      </p:sp>
      <p:sp>
        <p:nvSpPr>
          <p:cNvPr id="275467" name="Rectangle 11"/>
          <p:cNvSpPr>
            <a:spLocks noChangeArrowheads="1"/>
          </p:cNvSpPr>
          <p:nvPr/>
        </p:nvSpPr>
        <p:spPr bwMode="auto">
          <a:xfrm>
            <a:off x="660400" y="4251325"/>
            <a:ext cx="404653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spontaneous processes</a:t>
            </a:r>
            <a:r>
              <a:rPr lang="en-US"/>
              <a:t>:</a:t>
            </a:r>
          </a:p>
        </p:txBody>
      </p:sp>
      <p:sp>
        <p:nvSpPr>
          <p:cNvPr id="275468" name="Rectangle 12"/>
          <p:cNvSpPr>
            <a:spLocks noChangeArrowheads="1"/>
          </p:cNvSpPr>
          <p:nvPr/>
        </p:nvSpPr>
        <p:spPr bwMode="auto">
          <a:xfrm>
            <a:off x="4652963" y="4260850"/>
            <a:ext cx="3846512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ones that occur without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outside intervention</a:t>
            </a:r>
          </a:p>
        </p:txBody>
      </p:sp>
      <p:sp>
        <p:nvSpPr>
          <p:cNvPr id="275469" name="Rectangle 13"/>
          <p:cNvSpPr>
            <a:spLocks noChangeArrowheads="1"/>
          </p:cNvSpPr>
          <p:nvPr/>
        </p:nvSpPr>
        <p:spPr bwMode="auto">
          <a:xfrm>
            <a:off x="465138" y="5732463"/>
            <a:ext cx="635317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The First Law of Thermodynamics:</a:t>
            </a:r>
          </a:p>
        </p:txBody>
      </p:sp>
      <p:sp>
        <p:nvSpPr>
          <p:cNvPr id="275470" name="Rectangle 14"/>
          <p:cNvSpPr>
            <a:spLocks noChangeArrowheads="1"/>
          </p:cNvSpPr>
          <p:nvPr/>
        </p:nvSpPr>
        <p:spPr bwMode="auto">
          <a:xfrm>
            <a:off x="6657975" y="5532438"/>
            <a:ext cx="2065338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Energy is</a:t>
            </a:r>
          </a:p>
          <a:p>
            <a:r>
              <a:rPr lang="en-US" b="1">
                <a:solidFill>
                  <a:schemeClr val="tx1"/>
                </a:solidFill>
              </a:rPr>
              <a:t>conserved.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5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7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5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27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5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5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7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75465" grpId="0" animBg="1"/>
      <p:bldP spid="275462" grpId="0"/>
      <p:bldP spid="275466" grpId="0"/>
      <p:bldP spid="275467" grpId="0"/>
      <p:bldP spid="275468" grpId="0"/>
      <p:bldP spid="275469" grpId="0"/>
      <p:bldP spid="27547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1774825" y="214313"/>
            <a:ext cx="55626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Third Law of Thermodynamics: </a:t>
            </a: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615950" y="715963"/>
            <a:ext cx="4160838" cy="13731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The entropy of a pure,</a:t>
            </a:r>
          </a:p>
          <a:p>
            <a:pPr algn="l"/>
            <a:r>
              <a:rPr lang="en-US"/>
              <a:t>crystalline substance at</a:t>
            </a:r>
          </a:p>
          <a:p>
            <a:pPr algn="l"/>
            <a:r>
              <a:rPr lang="en-US"/>
              <a:t>absolute zero is…</a:t>
            </a:r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977900" y="2187575"/>
            <a:ext cx="5207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</a:p>
        </p:txBody>
      </p:sp>
      <p:sp>
        <p:nvSpPr>
          <p:cNvPr id="284680" name="Rectangle 8"/>
          <p:cNvSpPr>
            <a:spLocks noChangeArrowheads="1"/>
          </p:cNvSpPr>
          <p:nvPr/>
        </p:nvSpPr>
        <p:spPr bwMode="auto">
          <a:xfrm>
            <a:off x="1349375" y="2241550"/>
            <a:ext cx="347027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that would be a state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of perfect order </a:t>
            </a:r>
          </a:p>
        </p:txBody>
      </p:sp>
      <p:sp>
        <p:nvSpPr>
          <p:cNvPr id="284683" name="Rectangle 11"/>
          <p:cNvSpPr>
            <a:spLocks noChangeArrowheads="1"/>
          </p:cNvSpPr>
          <p:nvPr/>
        </p:nvSpPr>
        <p:spPr bwMode="auto">
          <a:xfrm>
            <a:off x="3476625" y="1565275"/>
            <a:ext cx="13684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ZERO. </a:t>
            </a:r>
          </a:p>
        </p:txBody>
      </p:sp>
      <p:sp>
        <p:nvSpPr>
          <p:cNvPr id="284690" name="Rectangle 18"/>
          <p:cNvSpPr>
            <a:spLocks noChangeArrowheads="1"/>
          </p:cNvSpPr>
          <p:nvPr/>
        </p:nvSpPr>
        <p:spPr bwMode="auto">
          <a:xfrm>
            <a:off x="1684338" y="3179763"/>
            <a:ext cx="2106612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(impossible)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3890" y="793491"/>
            <a:ext cx="2279209" cy="2850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8511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846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846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28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28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83" grpId="0"/>
      <p:bldP spid="2846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242888" y="111125"/>
            <a:ext cx="4122737" cy="5222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Entropy increases when:</a:t>
            </a:r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601663" y="698500"/>
            <a:ext cx="6662737" cy="5222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1. the number of gas particles increases </a:t>
            </a:r>
          </a:p>
        </p:txBody>
      </p:sp>
      <p:sp>
        <p:nvSpPr>
          <p:cNvPr id="285703" name="Rectangle 7"/>
          <p:cNvSpPr>
            <a:spLocks noChangeArrowheads="1"/>
          </p:cNvSpPr>
          <p:nvPr/>
        </p:nvSpPr>
        <p:spPr bwMode="auto">
          <a:xfrm>
            <a:off x="601663" y="3767138"/>
            <a:ext cx="4221162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2. liquids or solutions</a:t>
            </a:r>
          </a:p>
          <a:p>
            <a:pPr algn="l"/>
            <a:r>
              <a:rPr lang="en-US"/>
              <a:t>    are formed from solids </a:t>
            </a:r>
          </a:p>
        </p:txBody>
      </p:sp>
      <p:sp>
        <p:nvSpPr>
          <p:cNvPr id="285704" name="Rectangle 8"/>
          <p:cNvSpPr>
            <a:spLocks noChangeArrowheads="1"/>
          </p:cNvSpPr>
          <p:nvPr/>
        </p:nvSpPr>
        <p:spPr bwMode="auto">
          <a:xfrm>
            <a:off x="5030788" y="3775075"/>
            <a:ext cx="3924300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3. gases are formed</a:t>
            </a:r>
          </a:p>
          <a:p>
            <a:pPr algn="l"/>
            <a:r>
              <a:rPr lang="en-US"/>
              <a:t>    from liquids or solids 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270125" y="1238250"/>
            <a:ext cx="4241800" cy="519113"/>
            <a:chOff x="614" y="1345"/>
            <a:chExt cx="2672" cy="327"/>
          </a:xfrm>
        </p:grpSpPr>
        <p:sp>
          <p:nvSpPr>
            <p:cNvPr id="16399" name="Rectangle 10"/>
            <p:cNvSpPr>
              <a:spLocks noChangeArrowheads="1"/>
            </p:cNvSpPr>
            <p:nvPr/>
          </p:nvSpPr>
          <p:spPr bwMode="auto">
            <a:xfrm>
              <a:off x="614" y="1345"/>
              <a:ext cx="71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2 NH</a:t>
              </a:r>
              <a:r>
                <a:rPr lang="en-US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6400" name="Rectangle 11"/>
            <p:cNvSpPr>
              <a:spLocks noChangeArrowheads="1"/>
            </p:cNvSpPr>
            <p:nvPr/>
          </p:nvSpPr>
          <p:spPr bwMode="auto">
            <a:xfrm>
              <a:off x="2110" y="1345"/>
              <a:ext cx="11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N</a:t>
              </a:r>
              <a:r>
                <a:rPr lang="en-US" baseline="-25000">
                  <a:solidFill>
                    <a:schemeClr val="tx1"/>
                  </a:solidFill>
                </a:rPr>
                <a:t>2</a:t>
              </a:r>
              <a:r>
                <a:rPr lang="en-US">
                  <a:solidFill>
                    <a:schemeClr val="tx1"/>
                  </a:solidFill>
                </a:rPr>
                <a:t>  +  3 H</a:t>
              </a:r>
              <a:r>
                <a:rPr lang="en-US" baseline="-250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6401" name="Line 12"/>
            <p:cNvSpPr>
              <a:spLocks noChangeShapeType="1"/>
            </p:cNvSpPr>
            <p:nvPr/>
          </p:nvSpPr>
          <p:spPr bwMode="auto">
            <a:xfrm>
              <a:off x="1356" y="1482"/>
              <a:ext cx="66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02" name="Line 13"/>
            <p:cNvSpPr>
              <a:spLocks noChangeShapeType="1"/>
            </p:cNvSpPr>
            <p:nvPr/>
          </p:nvSpPr>
          <p:spPr bwMode="auto">
            <a:xfrm>
              <a:off x="1356" y="1573"/>
              <a:ext cx="66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647700" y="1714500"/>
            <a:ext cx="6161088" cy="2065338"/>
            <a:chOff x="436" y="1168"/>
            <a:chExt cx="3881" cy="1301"/>
          </a:xfrm>
        </p:grpSpPr>
        <p:sp>
          <p:nvSpPr>
            <p:cNvPr id="16397" name="AutoShape 15"/>
            <p:cNvSpPr>
              <a:spLocks/>
            </p:cNvSpPr>
            <p:nvPr/>
          </p:nvSpPr>
          <p:spPr bwMode="auto">
            <a:xfrm rot="-5400000">
              <a:off x="3469" y="684"/>
              <a:ext cx="175" cy="1144"/>
            </a:xfrm>
            <a:prstGeom prst="leftBrace">
              <a:avLst>
                <a:gd name="adj1" fmla="val 5447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398" name="Rectangle 16"/>
            <p:cNvSpPr>
              <a:spLocks noChangeArrowheads="1"/>
            </p:cNvSpPr>
            <p:nvPr/>
          </p:nvSpPr>
          <p:spPr bwMode="auto">
            <a:xfrm>
              <a:off x="436" y="1325"/>
              <a:ext cx="3881" cy="1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>
                  <a:solidFill>
                    <a:schemeClr val="tx1"/>
                  </a:solidFill>
                </a:rPr>
                <a:t>fewer bonds;</a:t>
              </a:r>
            </a:p>
            <a:p>
              <a:pPr algn="r"/>
              <a:r>
                <a:rPr lang="en-US">
                  <a:solidFill>
                    <a:schemeClr val="tx1"/>
                  </a:solidFill>
                </a:rPr>
                <a:t>fewer restrictions on motion of atoms;</a:t>
              </a:r>
            </a:p>
            <a:p>
              <a:pPr algn="r"/>
              <a:r>
                <a:rPr lang="en-US">
                  <a:solidFill>
                    <a:schemeClr val="tx1"/>
                  </a:solidFill>
                </a:rPr>
                <a:t>more degrees of freedom;</a:t>
              </a:r>
            </a:p>
            <a:p>
              <a:pPr algn="r"/>
              <a:r>
                <a:rPr lang="en-US">
                  <a:solidFill>
                    <a:schemeClr val="tx1"/>
                  </a:solidFill>
                </a:rPr>
                <a:t>more possible microstates</a:t>
              </a:r>
            </a:p>
          </p:txBody>
        </p:sp>
      </p:grpSp>
      <p:sp>
        <p:nvSpPr>
          <p:cNvPr id="285720" name="Rectangle 24"/>
          <p:cNvSpPr>
            <a:spLocks noChangeArrowheads="1"/>
          </p:cNvSpPr>
          <p:nvPr/>
        </p:nvSpPr>
        <p:spPr bwMode="auto">
          <a:xfrm>
            <a:off x="7085013" y="1068388"/>
            <a:ext cx="13192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800" b="1">
                <a:solidFill>
                  <a:schemeClr val="tx1"/>
                </a:solidFill>
              </a:rPr>
              <a:t>+</a:t>
            </a:r>
            <a:r>
              <a:rPr lang="en-US" sz="4800" b="1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sz="4800" b="1">
                <a:solidFill>
                  <a:schemeClr val="tx1"/>
                </a:solidFill>
              </a:rPr>
              <a:t>S</a:t>
            </a:r>
          </a:p>
        </p:txBody>
      </p:sp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0005" y="4781122"/>
            <a:ext cx="2749727" cy="1832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" name="Group 21"/>
          <p:cNvGrpSpPr/>
          <p:nvPr/>
        </p:nvGrpSpPr>
        <p:grpSpPr>
          <a:xfrm>
            <a:off x="777927" y="4772622"/>
            <a:ext cx="4132380" cy="1873838"/>
            <a:chOff x="504967" y="4772622"/>
            <a:chExt cx="4132380" cy="1873838"/>
          </a:xfrm>
        </p:grpSpPr>
        <p:pic>
          <p:nvPicPr>
            <p:cNvPr id="20" name="Picture 11" descr="http://joshianlindsay.com/images/4.jpg"/>
            <p:cNvPicPr>
              <a:picLocks noChangeAspect="1" noChangeArrowheads="1"/>
            </p:cNvPicPr>
            <p:nvPr/>
          </p:nvPicPr>
          <p:blipFill>
            <a:blip r:embed="rId3" cstate="print"/>
            <a:srcRect l="11776" t="12597" r="5293" b="5939"/>
            <a:stretch>
              <a:fillRect/>
            </a:stretch>
          </p:blipFill>
          <p:spPr bwMode="auto">
            <a:xfrm>
              <a:off x="504967" y="4790364"/>
              <a:ext cx="2511191" cy="1853811"/>
            </a:xfrm>
            <a:prstGeom prst="rect">
              <a:avLst/>
            </a:prstGeom>
            <a:noFill/>
          </p:spPr>
        </p:pic>
        <p:pic>
          <p:nvPicPr>
            <p:cNvPr id="21" name="Picture 13" descr="http://farm3.static.flickr.com/2364/1508162186_1ef43713b6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3229661" y="4772622"/>
              <a:ext cx="1407686" cy="1873838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88379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2857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2857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57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3" grpId="0"/>
      <p:bldP spid="285704" grpId="0"/>
      <p:bldP spid="2857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2079625" y="338138"/>
            <a:ext cx="525303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Which has the greater entropy? </a:t>
            </a:r>
          </a:p>
        </p:txBody>
      </p:sp>
      <p:sp>
        <p:nvSpPr>
          <p:cNvPr id="286726" name="Rectangle 6"/>
          <p:cNvSpPr>
            <a:spLocks noChangeArrowheads="1"/>
          </p:cNvSpPr>
          <p:nvPr/>
        </p:nvSpPr>
        <p:spPr bwMode="auto">
          <a:xfrm>
            <a:off x="423863" y="2297113"/>
            <a:ext cx="812482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1 mol KCl(s) @ 300 K   or   1 mol HCl(g) @ 300 K </a:t>
            </a:r>
          </a:p>
        </p:txBody>
      </p:sp>
      <p:sp>
        <p:nvSpPr>
          <p:cNvPr id="17412" name="Rectangle 9"/>
          <p:cNvSpPr>
            <a:spLocks noChangeArrowheads="1"/>
          </p:cNvSpPr>
          <p:nvPr/>
        </p:nvSpPr>
        <p:spPr bwMode="auto">
          <a:xfrm>
            <a:off x="715963" y="1212850"/>
            <a:ext cx="780097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1 mol O</a:t>
            </a:r>
            <a:r>
              <a:rPr lang="en-US" baseline="-25000"/>
              <a:t>2</a:t>
            </a:r>
            <a:r>
              <a:rPr lang="en-US"/>
              <a:t>(g) @ 300 K   or   1 mol O</a:t>
            </a:r>
            <a:r>
              <a:rPr lang="en-US" baseline="-25000"/>
              <a:t>2</a:t>
            </a:r>
            <a:r>
              <a:rPr lang="en-US"/>
              <a:t>(g) @ 500 K 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23863" y="3311525"/>
            <a:ext cx="8166100" cy="933450"/>
            <a:chOff x="267" y="2086"/>
            <a:chExt cx="5144" cy="588"/>
          </a:xfrm>
        </p:grpSpPr>
        <p:sp>
          <p:nvSpPr>
            <p:cNvPr id="17427" name="Rectangle 7"/>
            <p:cNvSpPr>
              <a:spLocks noChangeArrowheads="1"/>
            </p:cNvSpPr>
            <p:nvPr/>
          </p:nvSpPr>
          <p:spPr bwMode="auto">
            <a:xfrm>
              <a:off x="267" y="2086"/>
              <a:ext cx="5144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2 mol HCl(g) @ 300 K   or   4 mol HCl(g) @ 300 K </a:t>
              </a:r>
            </a:p>
          </p:txBody>
        </p:sp>
        <p:sp>
          <p:nvSpPr>
            <p:cNvPr id="17428" name="Rectangle 10"/>
            <p:cNvSpPr>
              <a:spLocks noChangeArrowheads="1"/>
            </p:cNvSpPr>
            <p:nvPr/>
          </p:nvSpPr>
          <p:spPr bwMode="auto">
            <a:xfrm>
              <a:off x="2049" y="2347"/>
              <a:ext cx="166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(same volume) 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531813" y="4429125"/>
            <a:ext cx="7927975" cy="931863"/>
            <a:chOff x="335" y="2790"/>
            <a:chExt cx="4994" cy="587"/>
          </a:xfrm>
        </p:grpSpPr>
        <p:sp>
          <p:nvSpPr>
            <p:cNvPr id="17425" name="Rectangle 8"/>
            <p:cNvSpPr>
              <a:spLocks noChangeArrowheads="1"/>
            </p:cNvSpPr>
            <p:nvPr/>
          </p:nvSpPr>
          <p:spPr bwMode="auto">
            <a:xfrm>
              <a:off x="335" y="2790"/>
              <a:ext cx="4994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1 mol HCl(g) @ 300 K   or   1 mol Ar(g) @ 300 K </a:t>
              </a:r>
            </a:p>
          </p:txBody>
        </p:sp>
        <p:sp>
          <p:nvSpPr>
            <p:cNvPr id="17426" name="Rectangle 11"/>
            <p:cNvSpPr>
              <a:spLocks noChangeArrowheads="1"/>
            </p:cNvSpPr>
            <p:nvPr/>
          </p:nvSpPr>
          <p:spPr bwMode="auto">
            <a:xfrm>
              <a:off x="2049" y="3050"/>
              <a:ext cx="1663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(same volume) </a:t>
              </a:r>
            </a:p>
          </p:txBody>
        </p:sp>
      </p:grpSp>
      <p:sp>
        <p:nvSpPr>
          <p:cNvPr id="286732" name="Rectangle 12"/>
          <p:cNvSpPr>
            <a:spLocks noChangeArrowheads="1"/>
          </p:cNvSpPr>
          <p:nvPr/>
        </p:nvSpPr>
        <p:spPr bwMode="auto">
          <a:xfrm>
            <a:off x="4783138" y="2293938"/>
            <a:ext cx="3792537" cy="557212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33" name="Rectangle 13"/>
          <p:cNvSpPr>
            <a:spLocks noChangeArrowheads="1"/>
          </p:cNvSpPr>
          <p:nvPr/>
        </p:nvSpPr>
        <p:spPr bwMode="auto">
          <a:xfrm>
            <a:off x="4783138" y="3275013"/>
            <a:ext cx="3792537" cy="557212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34" name="Rectangle 14"/>
          <p:cNvSpPr>
            <a:spLocks noChangeArrowheads="1"/>
          </p:cNvSpPr>
          <p:nvPr/>
        </p:nvSpPr>
        <p:spPr bwMode="auto">
          <a:xfrm>
            <a:off x="466725" y="4402138"/>
            <a:ext cx="3792538" cy="557212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36" name="Rectangle 16"/>
          <p:cNvSpPr>
            <a:spLocks noChangeArrowheads="1"/>
          </p:cNvSpPr>
          <p:nvPr/>
        </p:nvSpPr>
        <p:spPr bwMode="auto">
          <a:xfrm>
            <a:off x="4918075" y="1209675"/>
            <a:ext cx="3568700" cy="557213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39" name="Rectangle 19"/>
          <p:cNvSpPr>
            <a:spLocks noChangeArrowheads="1"/>
          </p:cNvSpPr>
          <p:nvPr/>
        </p:nvSpPr>
        <p:spPr bwMode="auto">
          <a:xfrm>
            <a:off x="384175" y="5538788"/>
            <a:ext cx="3792538" cy="1014412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423863" y="5575300"/>
            <a:ext cx="8166100" cy="933450"/>
            <a:chOff x="267" y="3512"/>
            <a:chExt cx="5144" cy="588"/>
          </a:xfrm>
        </p:grpSpPr>
        <p:sp>
          <p:nvSpPr>
            <p:cNvPr id="17422" name="Rectangle 17"/>
            <p:cNvSpPr>
              <a:spLocks noChangeArrowheads="1"/>
            </p:cNvSpPr>
            <p:nvPr/>
          </p:nvSpPr>
          <p:spPr bwMode="auto">
            <a:xfrm>
              <a:off x="267" y="3512"/>
              <a:ext cx="5144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2 mol HCl(g) @ 300 K   or   2 mol HCl(g) @ 300 K </a:t>
              </a:r>
            </a:p>
          </p:txBody>
        </p:sp>
        <p:sp>
          <p:nvSpPr>
            <p:cNvPr id="17423" name="Rectangle 18"/>
            <p:cNvSpPr>
              <a:spLocks noChangeArrowheads="1"/>
            </p:cNvSpPr>
            <p:nvPr/>
          </p:nvSpPr>
          <p:spPr bwMode="auto">
            <a:xfrm>
              <a:off x="3349" y="3773"/>
              <a:ext cx="177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(in a 5-L vessel) </a:t>
              </a:r>
            </a:p>
          </p:txBody>
        </p:sp>
        <p:sp>
          <p:nvSpPr>
            <p:cNvPr id="17424" name="Rectangle 20"/>
            <p:cNvSpPr>
              <a:spLocks noChangeArrowheads="1"/>
            </p:cNvSpPr>
            <p:nvPr/>
          </p:nvSpPr>
          <p:spPr bwMode="auto">
            <a:xfrm>
              <a:off x="581" y="3773"/>
              <a:ext cx="1900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(in a 10-L vessel) </a:t>
              </a:r>
            </a:p>
          </p:txBody>
        </p:sp>
      </p:grpSp>
      <p:sp>
        <p:nvSpPr>
          <p:cNvPr id="17421" name="Rectangle 24"/>
          <p:cNvSpPr>
            <a:spLocks noChangeArrowheads="1"/>
          </p:cNvSpPr>
          <p:nvPr/>
        </p:nvSpPr>
        <p:spPr bwMode="auto">
          <a:xfrm>
            <a:off x="3302000" y="1676400"/>
            <a:ext cx="25415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(same volume)</a:t>
            </a:r>
          </a:p>
        </p:txBody>
      </p:sp>
    </p:spTree>
    <p:extLst>
      <p:ext uri="{BB962C8B-B14F-4D97-AF65-F5344CB8AC3E}">
        <p14:creationId xmlns:p14="http://schemas.microsoft.com/office/powerpoint/2010/main" val="362364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6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6" grpId="0"/>
      <p:bldP spid="286732" grpId="0" animBg="1"/>
      <p:bldP spid="286733" grpId="0" animBg="1"/>
      <p:bldP spid="286734" grpId="0" animBg="1"/>
      <p:bldP spid="286736" grpId="0" animBg="1"/>
      <p:bldP spid="2867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4375150" y="5232400"/>
            <a:ext cx="3865563" cy="8270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772" name="Rectangle 28"/>
          <p:cNvSpPr>
            <a:spLocks noChangeArrowheads="1"/>
          </p:cNvSpPr>
          <p:nvPr/>
        </p:nvSpPr>
        <p:spPr bwMode="auto">
          <a:xfrm>
            <a:off x="4459288" y="5332413"/>
            <a:ext cx="3678237" cy="644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2220913" y="271463"/>
            <a:ext cx="524827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Calculating Entropy Changes</a:t>
            </a:r>
            <a:r>
              <a:rPr lang="en-US"/>
              <a:t> </a:t>
            </a: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49213" y="844550"/>
            <a:ext cx="8475662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74638" algn="l"/>
            <a:r>
              <a:rPr lang="en-US" u="sng">
                <a:ea typeface="Times New Roman" pitchFamily="18" charset="0"/>
                <a:cs typeface="Arial" charset="0"/>
              </a:rPr>
              <a:t>standard molar entropies, S</a:t>
            </a:r>
            <a:r>
              <a:rPr lang="en-US" u="sng" baseline="30000">
                <a:ea typeface="Times New Roman" pitchFamily="18" charset="0"/>
                <a:cs typeface="Arial" charset="0"/>
              </a:rPr>
              <a:t>o</a:t>
            </a:r>
            <a:r>
              <a:rPr lang="en-US">
                <a:ea typeface="Times New Roman" pitchFamily="18" charset="0"/>
                <a:cs typeface="Arial" charset="0"/>
              </a:rPr>
              <a:t>: molar entropy values</a:t>
            </a:r>
          </a:p>
          <a:p>
            <a:pPr indent="274638" algn="l"/>
            <a:r>
              <a:rPr lang="en-US">
                <a:ea typeface="Times New Roman" pitchFamily="18" charset="0"/>
                <a:cs typeface="Arial" charset="0"/>
              </a:rPr>
              <a:t>	of substances in their standard states </a:t>
            </a:r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auto">
          <a:xfrm>
            <a:off x="630238" y="1784350"/>
            <a:ext cx="55753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ea typeface="Times New Roman" pitchFamily="18" charset="0"/>
                <a:cs typeface="Arial" charset="0"/>
              </a:rPr>
              <a:t>(i.e., pure substances at ~1 atm)</a:t>
            </a:r>
          </a:p>
        </p:txBody>
      </p:sp>
      <p:sp>
        <p:nvSpPr>
          <p:cNvPr id="287754" name="Rectangle 10"/>
          <p:cNvSpPr>
            <a:spLocks noChangeArrowheads="1"/>
          </p:cNvSpPr>
          <p:nvPr/>
        </p:nvSpPr>
        <p:spPr bwMode="auto">
          <a:xfrm>
            <a:off x="974725" y="3081338"/>
            <a:ext cx="3533775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S</a:t>
            </a:r>
            <a:r>
              <a:rPr lang="en-US" baseline="30000"/>
              <a:t>o</a:t>
            </a:r>
            <a:r>
              <a:rPr lang="en-US"/>
              <a:t> values typically… </a:t>
            </a:r>
          </a:p>
        </p:txBody>
      </p:sp>
      <p:sp>
        <p:nvSpPr>
          <p:cNvPr id="287755" name="Rectangle 11"/>
          <p:cNvSpPr>
            <a:spLocks noChangeArrowheads="1"/>
          </p:cNvSpPr>
          <p:nvPr/>
        </p:nvSpPr>
        <p:spPr bwMode="auto">
          <a:xfrm>
            <a:off x="1590675" y="3506788"/>
            <a:ext cx="5207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</a:p>
        </p:txBody>
      </p:sp>
      <p:sp>
        <p:nvSpPr>
          <p:cNvPr id="287756" name="Rectangle 12"/>
          <p:cNvSpPr>
            <a:spLocks noChangeArrowheads="1"/>
          </p:cNvSpPr>
          <p:nvPr/>
        </p:nvSpPr>
        <p:spPr bwMode="auto">
          <a:xfrm>
            <a:off x="1590675" y="4076700"/>
            <a:ext cx="5207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</a:p>
        </p:txBody>
      </p:sp>
      <p:sp>
        <p:nvSpPr>
          <p:cNvPr id="287757" name="Rectangle 13"/>
          <p:cNvSpPr>
            <a:spLocks noChangeArrowheads="1"/>
          </p:cNvSpPr>
          <p:nvPr/>
        </p:nvSpPr>
        <p:spPr bwMode="auto">
          <a:xfrm>
            <a:off x="1590675" y="4678363"/>
            <a:ext cx="5207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479675" y="2085975"/>
            <a:ext cx="6354763" cy="977900"/>
            <a:chOff x="1562" y="1314"/>
            <a:chExt cx="4003" cy="616"/>
          </a:xfrm>
        </p:grpSpPr>
        <p:sp>
          <p:nvSpPr>
            <p:cNvPr id="18454" name="Line 24"/>
            <p:cNvSpPr>
              <a:spLocks noChangeShapeType="1"/>
            </p:cNvSpPr>
            <p:nvPr/>
          </p:nvSpPr>
          <p:spPr bwMode="auto">
            <a:xfrm>
              <a:off x="4348" y="1314"/>
              <a:ext cx="0" cy="3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55" name="Rectangle 9"/>
            <p:cNvSpPr>
              <a:spLocks noChangeArrowheads="1"/>
            </p:cNvSpPr>
            <p:nvPr/>
          </p:nvSpPr>
          <p:spPr bwMode="auto">
            <a:xfrm>
              <a:off x="1562" y="1603"/>
              <a:ext cx="4003" cy="327"/>
            </a:xfrm>
            <a:prstGeom prst="rect">
              <a:avLst/>
            </a:prstGeom>
            <a:solidFill>
              <a:schemeClr val="tx2"/>
            </a:solidFill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actually, at 1 bar = 10</a:t>
              </a:r>
              <a:r>
                <a:rPr lang="en-US" baseline="30000"/>
                <a:t>5</a:t>
              </a:r>
              <a:r>
                <a:rPr lang="en-US"/>
                <a:t> Pa = 0.987 atm </a:t>
              </a:r>
            </a:p>
          </p:txBody>
        </p:sp>
        <p:sp>
          <p:nvSpPr>
            <p:cNvPr id="18456" name="Line 14"/>
            <p:cNvSpPr>
              <a:spLocks noChangeShapeType="1"/>
            </p:cNvSpPr>
            <p:nvPr/>
          </p:nvSpPr>
          <p:spPr bwMode="auto">
            <a:xfrm flipH="1" flipV="1">
              <a:off x="3926" y="1314"/>
              <a:ext cx="4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7759" name="Rectangle 15"/>
          <p:cNvSpPr>
            <a:spLocks noChangeArrowheads="1"/>
          </p:cNvSpPr>
          <p:nvPr/>
        </p:nvSpPr>
        <p:spPr bwMode="auto">
          <a:xfrm>
            <a:off x="269875" y="5387975"/>
            <a:ext cx="42799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In a chemical reaction…</a:t>
            </a:r>
          </a:p>
        </p:txBody>
      </p:sp>
      <p:sp>
        <p:nvSpPr>
          <p:cNvPr id="287760" name="Rectangle 16"/>
          <p:cNvSpPr>
            <a:spLocks noChangeArrowheads="1"/>
          </p:cNvSpPr>
          <p:nvPr/>
        </p:nvSpPr>
        <p:spPr bwMode="auto">
          <a:xfrm>
            <a:off x="2070100" y="3506788"/>
            <a:ext cx="243998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are NOT zero 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197100" y="4076700"/>
            <a:ext cx="4216400" cy="519113"/>
            <a:chOff x="1384" y="3065"/>
            <a:chExt cx="2656" cy="327"/>
          </a:xfrm>
        </p:grpSpPr>
        <p:sp>
          <p:nvSpPr>
            <p:cNvPr id="18452" name="Rectangle 17"/>
            <p:cNvSpPr>
              <a:spLocks noChangeArrowheads="1"/>
            </p:cNvSpPr>
            <p:nvPr/>
          </p:nvSpPr>
          <p:spPr bwMode="auto">
            <a:xfrm>
              <a:off x="1444" y="3065"/>
              <a:ext cx="2596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baseline="30000">
                  <a:solidFill>
                    <a:schemeClr val="tx1"/>
                  </a:solidFill>
                </a:rPr>
                <a:t>w</a:t>
              </a:r>
              <a:r>
                <a:rPr lang="en-US">
                  <a:solidFill>
                    <a:schemeClr val="tx1"/>
                  </a:solidFill>
                </a:rPr>
                <a:t>/increasing molar mass </a:t>
              </a:r>
            </a:p>
          </p:txBody>
        </p:sp>
        <p:sp>
          <p:nvSpPr>
            <p:cNvPr id="18453" name="Line 19"/>
            <p:cNvSpPr>
              <a:spLocks noChangeShapeType="1"/>
            </p:cNvSpPr>
            <p:nvPr/>
          </p:nvSpPr>
          <p:spPr bwMode="auto">
            <a:xfrm flipV="1">
              <a:off x="1384" y="3147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2197100" y="4678363"/>
            <a:ext cx="5700713" cy="519112"/>
            <a:chOff x="1384" y="3444"/>
            <a:chExt cx="3591" cy="327"/>
          </a:xfrm>
        </p:grpSpPr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1444" y="3444"/>
              <a:ext cx="3531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baseline="30000">
                  <a:solidFill>
                    <a:schemeClr val="tx1"/>
                  </a:solidFill>
                </a:rPr>
                <a:t>w</a:t>
              </a:r>
              <a:r>
                <a:rPr lang="en-US">
                  <a:solidFill>
                    <a:schemeClr val="tx1"/>
                  </a:solidFill>
                </a:rPr>
                <a:t>/increasing # of atoms in formula </a:t>
              </a:r>
            </a:p>
          </p:txBody>
        </p:sp>
        <p:sp>
          <p:nvSpPr>
            <p:cNvPr id="18451" name="Line 20"/>
            <p:cNvSpPr>
              <a:spLocks noChangeShapeType="1"/>
            </p:cNvSpPr>
            <p:nvPr/>
          </p:nvSpPr>
          <p:spPr bwMode="auto">
            <a:xfrm flipV="1">
              <a:off x="1384" y="3506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7770" name="Rectangle 26"/>
          <p:cNvSpPr>
            <a:spLocks noChangeArrowheads="1"/>
          </p:cNvSpPr>
          <p:nvPr/>
        </p:nvSpPr>
        <p:spPr bwMode="auto">
          <a:xfrm>
            <a:off x="4508500" y="5385922"/>
            <a:ext cx="3737433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 err="1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err="1">
                <a:solidFill>
                  <a:schemeClr val="tx1"/>
                </a:solidFill>
              </a:rPr>
              <a:t>S</a:t>
            </a:r>
            <a:r>
              <a:rPr lang="en-US" baseline="30000" dirty="0" err="1">
                <a:solidFill>
                  <a:schemeClr val="tx1"/>
                </a:solidFill>
              </a:rPr>
              <a:t>o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err="1" smtClean="0">
                <a:solidFill>
                  <a:schemeClr val="tx1"/>
                </a:solidFill>
              </a:rPr>
              <a:t>n</a:t>
            </a:r>
            <a:r>
              <a:rPr lang="en-US" baseline="-25000" dirty="0" err="1" smtClean="0">
                <a:solidFill>
                  <a:schemeClr val="tx1"/>
                </a:solidFill>
              </a:rPr>
              <a:t>p</a:t>
            </a:r>
            <a:r>
              <a:rPr lang="en-US" dirty="0" err="1" smtClean="0">
                <a:solidFill>
                  <a:schemeClr val="tx1"/>
                </a:solidFill>
              </a:rPr>
              <a:t>S</a:t>
            </a:r>
            <a:r>
              <a:rPr lang="en-US" baseline="30000" dirty="0" err="1" smtClean="0">
                <a:solidFill>
                  <a:schemeClr val="tx1"/>
                </a:solidFill>
              </a:rPr>
              <a:t>o</a:t>
            </a:r>
            <a:r>
              <a:rPr lang="en-US" baseline="-25000" dirty="0" err="1" smtClean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dirty="0" err="1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err="1" smtClean="0">
                <a:solidFill>
                  <a:schemeClr val="tx1"/>
                </a:solidFill>
              </a:rPr>
              <a:t>n</a:t>
            </a:r>
            <a:r>
              <a:rPr lang="en-US" baseline="-25000" dirty="0" err="1" smtClean="0">
                <a:solidFill>
                  <a:schemeClr val="tx1"/>
                </a:solidFill>
              </a:rPr>
              <a:t>r</a:t>
            </a:r>
            <a:r>
              <a:rPr lang="en-US" dirty="0" err="1" smtClean="0">
                <a:solidFill>
                  <a:schemeClr val="tx1"/>
                </a:solidFill>
              </a:rPr>
              <a:t>S</a:t>
            </a:r>
            <a:r>
              <a:rPr lang="en-US" baseline="30000" dirty="0" err="1" smtClean="0">
                <a:solidFill>
                  <a:schemeClr val="tx1"/>
                </a:solidFill>
              </a:rPr>
              <a:t>o</a:t>
            </a:r>
            <a:r>
              <a:rPr lang="en-US" baseline="-25000" dirty="0" err="1" smtClean="0">
                <a:solidFill>
                  <a:schemeClr val="tx1"/>
                </a:solidFill>
              </a:rPr>
              <a:t>R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87771" name="Rectangle 27"/>
          <p:cNvSpPr>
            <a:spLocks noChangeArrowheads="1"/>
          </p:cNvSpPr>
          <p:nvPr/>
        </p:nvSpPr>
        <p:spPr bwMode="auto">
          <a:xfrm>
            <a:off x="1022350" y="6101884"/>
            <a:ext cx="7255448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n</a:t>
            </a:r>
            <a:r>
              <a:rPr lang="en-US" baseline="-25000" dirty="0" smtClean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and </a:t>
            </a:r>
            <a:r>
              <a:rPr lang="en-US" dirty="0" err="1">
                <a:solidFill>
                  <a:schemeClr val="tx1"/>
                </a:solidFill>
              </a:rPr>
              <a:t>n</a:t>
            </a:r>
            <a:r>
              <a:rPr lang="en-US" baseline="-25000" dirty="0" err="1" smtClean="0">
                <a:solidFill>
                  <a:schemeClr val="tx1"/>
                </a:solidFill>
              </a:rPr>
              <a:t>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 the </a:t>
            </a:r>
            <a:r>
              <a:rPr lang="en-US" dirty="0" err="1">
                <a:solidFill>
                  <a:schemeClr val="tx1"/>
                </a:solidFill>
              </a:rPr>
              <a:t>coeff</a:t>
            </a:r>
            <a:r>
              <a:rPr lang="en-US" dirty="0">
                <a:solidFill>
                  <a:schemeClr val="tx1"/>
                </a:solidFill>
              </a:rPr>
              <a:t>. for each substance)</a:t>
            </a:r>
          </a:p>
        </p:txBody>
      </p:sp>
    </p:spTree>
    <p:extLst>
      <p:ext uri="{BB962C8B-B14F-4D97-AF65-F5344CB8AC3E}">
        <p14:creationId xmlns:p14="http://schemas.microsoft.com/office/powerpoint/2010/main" val="308933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87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87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8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7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87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87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7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28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87772" grpId="0" animBg="1"/>
      <p:bldP spid="287754" grpId="0"/>
      <p:bldP spid="287755" grpId="0"/>
      <p:bldP spid="287756" grpId="0"/>
      <p:bldP spid="287757" grpId="0"/>
      <p:bldP spid="287759" grpId="0"/>
      <p:bldP spid="287760" grpId="0"/>
      <p:bldP spid="287770" grpId="0"/>
      <p:bldP spid="2877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ChangeArrowheads="1"/>
          </p:cNvSpPr>
          <p:nvPr/>
        </p:nvSpPr>
        <p:spPr bwMode="auto">
          <a:xfrm>
            <a:off x="1490663" y="5030788"/>
            <a:ext cx="1793875" cy="54451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288925" y="304800"/>
            <a:ext cx="71755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Calculate the standard entropy change for…</a:t>
            </a: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2447925" y="917575"/>
            <a:ext cx="608965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4</a:t>
            </a:r>
            <a:r>
              <a:rPr lang="en-US"/>
              <a:t>(s,white)  +  10 Cl</a:t>
            </a:r>
            <a:r>
              <a:rPr lang="en-US" baseline="-25000"/>
              <a:t>2</a:t>
            </a:r>
            <a:r>
              <a:rPr lang="en-US"/>
              <a:t>(g)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4 PCl</a:t>
            </a:r>
            <a:r>
              <a:rPr lang="en-US" baseline="-25000">
                <a:sym typeface="Wingdings" pitchFamily="2" charset="2"/>
              </a:rPr>
              <a:t>5</a:t>
            </a:r>
            <a:r>
              <a:rPr lang="en-US">
                <a:sym typeface="Wingdings" pitchFamily="2" charset="2"/>
              </a:rPr>
              <a:t>(g)</a:t>
            </a:r>
          </a:p>
        </p:txBody>
      </p:sp>
      <p:sp>
        <p:nvSpPr>
          <p:cNvPr id="288775" name="Rectangle 7"/>
          <p:cNvSpPr>
            <a:spLocks noChangeArrowheads="1"/>
          </p:cNvSpPr>
          <p:nvPr/>
        </p:nvSpPr>
        <p:spPr bwMode="auto">
          <a:xfrm>
            <a:off x="2984500" y="1609725"/>
            <a:ext cx="77946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177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76" name="Rectangle 8"/>
          <p:cNvSpPr>
            <a:spLocks noChangeArrowheads="1"/>
          </p:cNvSpPr>
          <p:nvPr/>
        </p:nvSpPr>
        <p:spPr bwMode="auto">
          <a:xfrm>
            <a:off x="5092700" y="1609725"/>
            <a:ext cx="77946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223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77" name="Rectangle 9"/>
          <p:cNvSpPr>
            <a:spLocks noChangeArrowheads="1"/>
          </p:cNvSpPr>
          <p:nvPr/>
        </p:nvSpPr>
        <p:spPr bwMode="auto">
          <a:xfrm>
            <a:off x="7167563" y="1609725"/>
            <a:ext cx="77946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353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4138" y="1895475"/>
            <a:ext cx="3175000" cy="1430338"/>
            <a:chOff x="53" y="1194"/>
            <a:chExt cx="2000" cy="901"/>
          </a:xfrm>
        </p:grpSpPr>
        <p:sp>
          <p:nvSpPr>
            <p:cNvPr id="19475" name="Rectangle 10"/>
            <p:cNvSpPr>
              <a:spLocks noChangeArrowheads="1"/>
            </p:cNvSpPr>
            <p:nvPr/>
          </p:nvSpPr>
          <p:spPr bwMode="auto">
            <a:xfrm>
              <a:off x="53" y="1499"/>
              <a:ext cx="2000" cy="59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tabulated values of</a:t>
              </a:r>
            </a:p>
            <a:p>
              <a:r>
                <a:rPr lang="en-US">
                  <a:solidFill>
                    <a:schemeClr val="bg1"/>
                  </a:solidFill>
                </a:rPr>
                <a:t>S</a:t>
              </a:r>
              <a:r>
                <a:rPr lang="en-US" baseline="30000">
                  <a:solidFill>
                    <a:schemeClr val="bg1"/>
                  </a:solidFill>
                </a:rPr>
                <a:t>o</a:t>
              </a:r>
              <a:r>
                <a:rPr lang="en-US">
                  <a:solidFill>
                    <a:schemeClr val="bg1"/>
                  </a:solidFill>
                </a:rPr>
                <a:t> in J/mol-K</a:t>
              </a:r>
            </a:p>
          </p:txBody>
        </p:sp>
        <p:sp>
          <p:nvSpPr>
            <p:cNvPr id="19476" name="Line 11"/>
            <p:cNvSpPr>
              <a:spLocks noChangeShapeType="1"/>
            </p:cNvSpPr>
            <p:nvPr/>
          </p:nvSpPr>
          <p:spPr bwMode="auto">
            <a:xfrm>
              <a:off x="1047" y="1194"/>
              <a:ext cx="8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9477" name="Line 12"/>
            <p:cNvSpPr>
              <a:spLocks noChangeShapeType="1"/>
            </p:cNvSpPr>
            <p:nvPr/>
          </p:nvSpPr>
          <p:spPr bwMode="auto">
            <a:xfrm>
              <a:off x="1047" y="1194"/>
              <a:ext cx="0" cy="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8782" name="Rectangle 14"/>
          <p:cNvSpPr>
            <a:spLocks noChangeArrowheads="1"/>
          </p:cNvSpPr>
          <p:nvPr/>
        </p:nvSpPr>
        <p:spPr bwMode="auto">
          <a:xfrm>
            <a:off x="266700" y="3623797"/>
            <a:ext cx="3484159" cy="5232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 err="1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 dirty="0" err="1">
                <a:solidFill>
                  <a:schemeClr val="tx1"/>
                </a:solidFill>
              </a:rPr>
              <a:t>S</a:t>
            </a:r>
            <a:r>
              <a:rPr lang="en-US" baseline="30000" dirty="0" err="1">
                <a:solidFill>
                  <a:schemeClr val="tx1"/>
                </a:solidFill>
              </a:rPr>
              <a:t>o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err="1">
                <a:solidFill>
                  <a:schemeClr val="tx1"/>
                </a:solidFill>
              </a:rPr>
              <a:t>nS</a:t>
            </a:r>
            <a:r>
              <a:rPr lang="en-US" baseline="30000" dirty="0" err="1">
                <a:solidFill>
                  <a:schemeClr val="tx1"/>
                </a:solidFill>
              </a:rPr>
              <a:t>o</a:t>
            </a:r>
            <a:r>
              <a:rPr lang="en-US" baseline="-25000" dirty="0" err="1">
                <a:solidFill>
                  <a:schemeClr val="tx1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err="1">
                <a:solidFill>
                  <a:schemeClr val="tx1"/>
                </a:solidFill>
              </a:rPr>
              <a:t>n</a:t>
            </a:r>
            <a:r>
              <a:rPr lang="en-US" dirty="0" err="1" smtClean="0">
                <a:solidFill>
                  <a:schemeClr val="tx1"/>
                </a:solidFill>
              </a:rPr>
              <a:t>S</a:t>
            </a:r>
            <a:r>
              <a:rPr lang="en-US" baseline="30000" dirty="0" err="1" smtClean="0">
                <a:solidFill>
                  <a:schemeClr val="tx1"/>
                </a:solidFill>
              </a:rPr>
              <a:t>o</a:t>
            </a:r>
            <a:r>
              <a:rPr lang="en-US" baseline="-25000" dirty="0" err="1" smtClean="0">
                <a:solidFill>
                  <a:schemeClr val="tx1"/>
                </a:solidFill>
              </a:rPr>
              <a:t>R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88783" name="Rectangle 15"/>
          <p:cNvSpPr>
            <a:spLocks noChangeArrowheads="1"/>
          </p:cNvSpPr>
          <p:nvPr/>
        </p:nvSpPr>
        <p:spPr bwMode="auto">
          <a:xfrm>
            <a:off x="266700" y="4325938"/>
            <a:ext cx="5176838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S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4(353) – [177 + 10(223)]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88784" name="Rectangle 16"/>
          <p:cNvSpPr>
            <a:spLocks noChangeArrowheads="1"/>
          </p:cNvSpPr>
          <p:nvPr/>
        </p:nvSpPr>
        <p:spPr bwMode="auto">
          <a:xfrm>
            <a:off x="955675" y="5019675"/>
            <a:ext cx="157956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  –995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88785" name="Rectangle 17"/>
          <p:cNvSpPr>
            <a:spLocks noChangeArrowheads="1"/>
          </p:cNvSpPr>
          <p:nvPr/>
        </p:nvSpPr>
        <p:spPr bwMode="auto">
          <a:xfrm>
            <a:off x="2439988" y="5019675"/>
            <a:ext cx="69691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J/K</a:t>
            </a:r>
            <a:endParaRPr lang="en-US" baseline="-25000">
              <a:solidFill>
                <a:schemeClr val="tx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087688" y="3041745"/>
            <a:ext cx="6022975" cy="3686080"/>
            <a:chOff x="3087688" y="3041745"/>
            <a:chExt cx="6022975" cy="3686080"/>
          </a:xfrm>
        </p:grpSpPr>
        <p:pic>
          <p:nvPicPr>
            <p:cNvPr id="22" name="Picture 2" descr="http://www.sott.net/image/image/15008/full/A_shell_fired_by_the_Isra_001.jpg"/>
            <p:cNvPicPr>
              <a:picLocks noChangeAspect="1" noChangeArrowheads="1"/>
            </p:cNvPicPr>
            <p:nvPr/>
          </p:nvPicPr>
          <p:blipFill>
            <a:blip r:embed="rId2" cstate="print"/>
            <a:srcRect r="21318"/>
            <a:stretch>
              <a:fillRect/>
            </a:stretch>
          </p:blipFill>
          <p:spPr bwMode="auto">
            <a:xfrm>
              <a:off x="5328080" y="3041745"/>
              <a:ext cx="3447430" cy="2628900"/>
            </a:xfrm>
            <a:prstGeom prst="rect">
              <a:avLst/>
            </a:prstGeom>
            <a:noFill/>
          </p:spPr>
        </p:pic>
        <p:sp>
          <p:nvSpPr>
            <p:cNvPr id="19473" name="Rectangle 18"/>
            <p:cNvSpPr>
              <a:spLocks noChangeArrowheads="1"/>
            </p:cNvSpPr>
            <p:nvPr/>
          </p:nvSpPr>
          <p:spPr bwMode="auto">
            <a:xfrm>
              <a:off x="3087688" y="5721350"/>
              <a:ext cx="6022975" cy="1006475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White phosphorus (or “WP”) is used in bombs,</a:t>
              </a:r>
            </a:p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artillery shells, and mortar shells that burst</a:t>
              </a:r>
            </a:p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into burning flakes of phosphorus upon impact. </a:t>
              </a:r>
            </a:p>
          </p:txBody>
        </p:sp>
      </p:grpSp>
      <p:pic>
        <p:nvPicPr>
          <p:cNvPr id="19471" name="Picture 24" descr="j0434912"/>
          <p:cNvPicPr>
            <a:picLocks noChangeAspect="1" noChangeArrowheads="1"/>
          </p:cNvPicPr>
          <p:nvPr/>
        </p:nvPicPr>
        <p:blipFill>
          <a:blip r:embed="rId3" cstate="print"/>
          <a:srcRect t="26875" b="29723"/>
          <a:stretch>
            <a:fillRect/>
          </a:stretch>
        </p:blipFill>
        <p:spPr bwMode="auto">
          <a:xfrm>
            <a:off x="474663" y="5719760"/>
            <a:ext cx="2286000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876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8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8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87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887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87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8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8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87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8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8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8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8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88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8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0" grpId="0" animBg="1"/>
      <p:bldP spid="288775" grpId="0"/>
      <p:bldP spid="288776" grpId="0"/>
      <p:bldP spid="288777" grpId="0"/>
      <p:bldP spid="288782" grpId="0"/>
      <p:bldP spid="288783" grpId="0"/>
      <p:bldP spid="288784" grpId="0"/>
      <p:bldP spid="2887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3575050" y="338138"/>
            <a:ext cx="200183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latin typeface="Symbol" pitchFamily="18" charset="2"/>
              </a:rPr>
              <a:t>D</a:t>
            </a:r>
            <a:r>
              <a:rPr lang="en-US"/>
              <a:t>E = q + w 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418138" y="771525"/>
            <a:ext cx="2473325" cy="1169988"/>
            <a:chOff x="3413" y="486"/>
            <a:chExt cx="1558" cy="737"/>
          </a:xfrm>
        </p:grpSpPr>
        <p:sp>
          <p:nvSpPr>
            <p:cNvPr id="8216" name="Text Box 8"/>
            <p:cNvSpPr txBox="1">
              <a:spLocks noChangeArrowheads="1"/>
            </p:cNvSpPr>
            <p:nvPr/>
          </p:nvSpPr>
          <p:spPr bwMode="auto">
            <a:xfrm>
              <a:off x="3819" y="759"/>
              <a:ext cx="1152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/>
                <a:t>work done</a:t>
              </a:r>
            </a:p>
          </p:txBody>
        </p:sp>
        <p:sp>
          <p:nvSpPr>
            <p:cNvPr id="8217" name="Freeform 10"/>
            <p:cNvSpPr>
              <a:spLocks/>
            </p:cNvSpPr>
            <p:nvPr/>
          </p:nvSpPr>
          <p:spPr bwMode="auto">
            <a:xfrm>
              <a:off x="3413" y="486"/>
              <a:ext cx="448" cy="361"/>
            </a:xfrm>
            <a:custGeom>
              <a:avLst/>
              <a:gdLst>
                <a:gd name="T0" fmla="*/ 81 w 630"/>
                <a:gd name="T1" fmla="*/ 169 h 420"/>
                <a:gd name="T2" fmla="*/ 0 w 630"/>
                <a:gd name="T3" fmla="*/ 0 h 420"/>
                <a:gd name="T4" fmla="*/ 0 60000 65536"/>
                <a:gd name="T5" fmla="*/ 0 60000 65536"/>
                <a:gd name="T6" fmla="*/ 0 w 630"/>
                <a:gd name="T7" fmla="*/ 0 h 420"/>
                <a:gd name="T8" fmla="*/ 630 w 630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30" h="420">
                  <a:moveTo>
                    <a:pt x="630" y="420"/>
                  </a:moveTo>
                  <a:lnTo>
                    <a:pt x="0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083050" y="868363"/>
            <a:ext cx="1935163" cy="2468562"/>
            <a:chOff x="2572" y="547"/>
            <a:chExt cx="1219" cy="1555"/>
          </a:xfrm>
        </p:grpSpPr>
        <p:sp>
          <p:nvSpPr>
            <p:cNvPr id="8214" name="Text Box 9"/>
            <p:cNvSpPr txBox="1">
              <a:spLocks noChangeArrowheads="1"/>
            </p:cNvSpPr>
            <p:nvPr/>
          </p:nvSpPr>
          <p:spPr bwMode="auto">
            <a:xfrm>
              <a:off x="2572" y="1462"/>
              <a:ext cx="1219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/>
                <a:t>heat transferred</a:t>
              </a:r>
            </a:p>
          </p:txBody>
        </p:sp>
        <p:sp>
          <p:nvSpPr>
            <p:cNvPr id="8215" name="Freeform 11"/>
            <p:cNvSpPr>
              <a:spLocks/>
            </p:cNvSpPr>
            <p:nvPr/>
          </p:nvSpPr>
          <p:spPr bwMode="auto">
            <a:xfrm>
              <a:off x="2806" y="547"/>
              <a:ext cx="96" cy="993"/>
            </a:xfrm>
            <a:custGeom>
              <a:avLst/>
              <a:gdLst>
                <a:gd name="T0" fmla="*/ 0 w 135"/>
                <a:gd name="T1" fmla="*/ 466 h 1155"/>
                <a:gd name="T2" fmla="*/ 17 w 135"/>
                <a:gd name="T3" fmla="*/ 0 h 1155"/>
                <a:gd name="T4" fmla="*/ 0 60000 65536"/>
                <a:gd name="T5" fmla="*/ 0 60000 65536"/>
                <a:gd name="T6" fmla="*/ 0 w 135"/>
                <a:gd name="T7" fmla="*/ 0 h 1155"/>
                <a:gd name="T8" fmla="*/ 135 w 135"/>
                <a:gd name="T9" fmla="*/ 1155 h 115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5" h="1155">
                  <a:moveTo>
                    <a:pt x="0" y="1155"/>
                  </a:moveTo>
                  <a:lnTo>
                    <a:pt x="135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516063" y="885825"/>
            <a:ext cx="3003550" cy="1712913"/>
            <a:chOff x="955" y="558"/>
            <a:chExt cx="1892" cy="1079"/>
          </a:xfrm>
        </p:grpSpPr>
        <p:sp>
          <p:nvSpPr>
            <p:cNvPr id="8212" name="Text Box 7"/>
            <p:cNvSpPr txBox="1">
              <a:spLocks noChangeArrowheads="1"/>
            </p:cNvSpPr>
            <p:nvPr/>
          </p:nvSpPr>
          <p:spPr bwMode="auto">
            <a:xfrm>
              <a:off x="955" y="695"/>
              <a:ext cx="1892" cy="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/>
                <a:t>changes in system’s internal energy</a:t>
              </a:r>
            </a:p>
          </p:txBody>
        </p:sp>
        <p:sp>
          <p:nvSpPr>
            <p:cNvPr id="8213" name="Freeform 12"/>
            <p:cNvSpPr>
              <a:spLocks/>
            </p:cNvSpPr>
            <p:nvPr/>
          </p:nvSpPr>
          <p:spPr bwMode="auto">
            <a:xfrm>
              <a:off x="2132" y="558"/>
              <a:ext cx="203" cy="270"/>
            </a:xfrm>
            <a:custGeom>
              <a:avLst/>
              <a:gdLst>
                <a:gd name="T0" fmla="*/ 0 w 285"/>
                <a:gd name="T1" fmla="*/ 125 h 315"/>
                <a:gd name="T2" fmla="*/ 37 w 285"/>
                <a:gd name="T3" fmla="*/ 0 h 315"/>
                <a:gd name="T4" fmla="*/ 0 60000 65536"/>
                <a:gd name="T5" fmla="*/ 0 60000 65536"/>
                <a:gd name="T6" fmla="*/ 0 w 285"/>
                <a:gd name="T7" fmla="*/ 0 h 315"/>
                <a:gd name="T8" fmla="*/ 285 w 285"/>
                <a:gd name="T9" fmla="*/ 315 h 3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5" h="315">
                  <a:moveTo>
                    <a:pt x="0" y="315"/>
                  </a:moveTo>
                  <a:lnTo>
                    <a:pt x="285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80383" y="3543766"/>
            <a:ext cx="5529263" cy="1155700"/>
            <a:chOff x="274" y="2516"/>
            <a:chExt cx="3483" cy="728"/>
          </a:xfrm>
        </p:grpSpPr>
        <p:sp>
          <p:nvSpPr>
            <p:cNvPr id="8210" name="Rectangle 13"/>
            <p:cNvSpPr>
              <a:spLocks noChangeArrowheads="1"/>
            </p:cNvSpPr>
            <p:nvPr/>
          </p:nvSpPr>
          <p:spPr bwMode="auto">
            <a:xfrm>
              <a:off x="274" y="2516"/>
              <a:ext cx="3407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If q is ___, system released heat.</a:t>
              </a:r>
            </a:p>
          </p:txBody>
        </p:sp>
        <p:sp>
          <p:nvSpPr>
            <p:cNvPr id="8211" name="Rectangle 14"/>
            <p:cNvSpPr>
              <a:spLocks noChangeArrowheads="1"/>
            </p:cNvSpPr>
            <p:nvPr/>
          </p:nvSpPr>
          <p:spPr bwMode="auto">
            <a:xfrm>
              <a:off x="275" y="2917"/>
              <a:ext cx="3482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If q is ___, system absorbed heat.</a:t>
              </a: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374033" y="4793129"/>
            <a:ext cx="6519863" cy="1143000"/>
            <a:chOff x="270" y="3303"/>
            <a:chExt cx="4107" cy="720"/>
          </a:xfrm>
        </p:grpSpPr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270" y="3303"/>
              <a:ext cx="2981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If w is ___, system did work. </a:t>
              </a:r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273" y="3696"/>
              <a:ext cx="4104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If w is ___, system had work done on it. </a:t>
              </a:r>
            </a:p>
          </p:txBody>
        </p:sp>
      </p:grpSp>
      <p:sp>
        <p:nvSpPr>
          <p:cNvPr id="276498" name="Rectangle 18"/>
          <p:cNvSpPr>
            <a:spLocks noChangeArrowheads="1"/>
          </p:cNvSpPr>
          <p:nvPr/>
        </p:nvSpPr>
        <p:spPr bwMode="auto">
          <a:xfrm>
            <a:off x="1444008" y="3993029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400" b="1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76499" name="Rectangle 19"/>
          <p:cNvSpPr>
            <a:spLocks noChangeArrowheads="1"/>
          </p:cNvSpPr>
          <p:nvPr/>
        </p:nvSpPr>
        <p:spPr bwMode="auto">
          <a:xfrm>
            <a:off x="1455121" y="3323104"/>
            <a:ext cx="495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400" b="1">
                <a:solidFill>
                  <a:schemeClr val="tx1"/>
                </a:solidFill>
              </a:rPr>
              <a:t>–</a:t>
            </a:r>
          </a:p>
        </p:txBody>
      </p:sp>
      <p:sp>
        <p:nvSpPr>
          <p:cNvPr id="276500" name="Rectangle 20"/>
          <p:cNvSpPr>
            <a:spLocks noChangeArrowheads="1"/>
          </p:cNvSpPr>
          <p:nvPr/>
        </p:nvSpPr>
        <p:spPr bwMode="auto">
          <a:xfrm>
            <a:off x="1510683" y="4583579"/>
            <a:ext cx="4953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400" b="1">
                <a:solidFill>
                  <a:schemeClr val="tx1"/>
                </a:solidFill>
              </a:rPr>
              <a:t>–</a:t>
            </a:r>
          </a:p>
        </p:txBody>
      </p:sp>
      <p:sp>
        <p:nvSpPr>
          <p:cNvPr id="276501" name="Rectangle 21"/>
          <p:cNvSpPr>
            <a:spLocks noChangeArrowheads="1"/>
          </p:cNvSpPr>
          <p:nvPr/>
        </p:nvSpPr>
        <p:spPr bwMode="auto">
          <a:xfrm>
            <a:off x="1512271" y="5229691"/>
            <a:ext cx="511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400" b="1">
                <a:solidFill>
                  <a:schemeClr val="tx1"/>
                </a:solidFill>
              </a:rPr>
              <a:t>+</a:t>
            </a:r>
          </a:p>
        </p:txBody>
      </p: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6703396" y="3575516"/>
            <a:ext cx="2430462" cy="2430463"/>
            <a:chOff x="4257" y="2536"/>
            <a:chExt cx="1531" cy="1531"/>
          </a:xfrm>
        </p:grpSpPr>
        <p:sp>
          <p:nvSpPr>
            <p:cNvPr id="8206" name="AutoShape 22"/>
            <p:cNvSpPr>
              <a:spLocks/>
            </p:cNvSpPr>
            <p:nvPr/>
          </p:nvSpPr>
          <p:spPr bwMode="auto">
            <a:xfrm>
              <a:off x="4257" y="2536"/>
              <a:ext cx="218" cy="1531"/>
            </a:xfrm>
            <a:prstGeom prst="rightBrace">
              <a:avLst>
                <a:gd name="adj1" fmla="val 58524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07" name="Text Box 23"/>
            <p:cNvSpPr txBox="1">
              <a:spLocks noChangeArrowheads="1"/>
            </p:cNvSpPr>
            <p:nvPr/>
          </p:nvSpPr>
          <p:spPr bwMode="auto">
            <a:xfrm>
              <a:off x="4475" y="2570"/>
              <a:ext cx="1313" cy="1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400" b="1">
                  <a:solidFill>
                    <a:schemeClr val="tx1"/>
                  </a:solidFill>
                </a:rPr>
                <a:t>Sign conventions are from system’s point of view.</a:t>
              </a:r>
            </a:p>
          </p:txBody>
        </p:sp>
      </p:grpSp>
      <p:cxnSp>
        <p:nvCxnSpPr>
          <p:cNvPr id="26" name="Straight Connector 25"/>
          <p:cNvCxnSpPr>
            <a:cxnSpLocks noChangeShapeType="1"/>
          </p:cNvCxnSpPr>
          <p:nvPr/>
        </p:nvCxnSpPr>
        <p:spPr bwMode="auto">
          <a:xfrm>
            <a:off x="7117733" y="5155079"/>
            <a:ext cx="1330325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8" grpId="0"/>
      <p:bldP spid="276499" grpId="0"/>
      <p:bldP spid="276500" grpId="0"/>
      <p:bldP spid="2765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519" name="Picture 15" descr="j04331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295" y="3643952"/>
            <a:ext cx="4608114" cy="3072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7518" name="Picture 14" descr="j040288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494" y="3772118"/>
            <a:ext cx="4814348" cy="2968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341313" y="282575"/>
            <a:ext cx="8605837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reversible process</a:t>
            </a:r>
            <a:r>
              <a:rPr lang="en-US"/>
              <a:t>: “undo exactly what you did and</a:t>
            </a:r>
          </a:p>
          <a:p>
            <a:pPr algn="l"/>
            <a:r>
              <a:rPr lang="en-US"/>
              <a:t>			    you’ve got what you started with” </a:t>
            </a:r>
          </a:p>
        </p:txBody>
      </p:sp>
      <p:sp>
        <p:nvSpPr>
          <p:cNvPr id="277510" name="Rectangle 6"/>
          <p:cNvSpPr>
            <a:spLocks noChangeArrowheads="1"/>
          </p:cNvSpPr>
          <p:nvPr/>
        </p:nvSpPr>
        <p:spPr bwMode="auto">
          <a:xfrm>
            <a:off x="984250" y="1328738"/>
            <a:ext cx="6640513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both system and surroundings go back</a:t>
            </a:r>
          </a:p>
          <a:p>
            <a:pPr algn="l"/>
            <a:r>
              <a:rPr lang="en-US"/>
              <a:t>   to original states </a:t>
            </a:r>
          </a:p>
        </p:txBody>
      </p:sp>
      <p:sp>
        <p:nvSpPr>
          <p:cNvPr id="277511" name="Rectangle 7"/>
          <p:cNvSpPr>
            <a:spLocks noChangeArrowheads="1"/>
          </p:cNvSpPr>
          <p:nvPr/>
        </p:nvSpPr>
        <p:spPr bwMode="auto">
          <a:xfrm>
            <a:off x="1004888" y="2446338"/>
            <a:ext cx="131127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e.g., </a:t>
            </a:r>
          </a:p>
        </p:txBody>
      </p:sp>
      <p:sp>
        <p:nvSpPr>
          <p:cNvPr id="277512" name="Rectangle 8"/>
          <p:cNvSpPr>
            <a:spLocks noChangeArrowheads="1"/>
          </p:cNvSpPr>
          <p:nvPr/>
        </p:nvSpPr>
        <p:spPr bwMode="auto">
          <a:xfrm>
            <a:off x="1284288" y="3452813"/>
            <a:ext cx="1787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ice @ 0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7513" name="Rectangle 9"/>
          <p:cNvSpPr>
            <a:spLocks noChangeArrowheads="1"/>
          </p:cNvSpPr>
          <p:nvPr/>
        </p:nvSpPr>
        <p:spPr bwMode="auto">
          <a:xfrm>
            <a:off x="5994400" y="3452813"/>
            <a:ext cx="2203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water @ 0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77514" name="Line 10"/>
          <p:cNvSpPr>
            <a:spLocks noChangeShapeType="1"/>
          </p:cNvSpPr>
          <p:nvPr/>
        </p:nvSpPr>
        <p:spPr bwMode="auto">
          <a:xfrm>
            <a:off x="3198813" y="3571875"/>
            <a:ext cx="266541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7515" name="Rectangle 11"/>
          <p:cNvSpPr>
            <a:spLocks noChangeArrowheads="1"/>
          </p:cNvSpPr>
          <p:nvPr/>
        </p:nvSpPr>
        <p:spPr bwMode="auto">
          <a:xfrm>
            <a:off x="3773488" y="3028950"/>
            <a:ext cx="1390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add X J</a:t>
            </a:r>
          </a:p>
        </p:txBody>
      </p:sp>
      <p:sp>
        <p:nvSpPr>
          <p:cNvPr id="277516" name="Rectangle 12"/>
          <p:cNvSpPr>
            <a:spLocks noChangeArrowheads="1"/>
          </p:cNvSpPr>
          <p:nvPr/>
        </p:nvSpPr>
        <p:spPr bwMode="auto">
          <a:xfrm>
            <a:off x="3362325" y="3898900"/>
            <a:ext cx="2398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take away X J</a:t>
            </a:r>
          </a:p>
        </p:txBody>
      </p:sp>
      <p:sp>
        <p:nvSpPr>
          <p:cNvPr id="277517" name="Line 13"/>
          <p:cNvSpPr>
            <a:spLocks noChangeShapeType="1"/>
          </p:cNvSpPr>
          <p:nvPr/>
        </p:nvSpPr>
        <p:spPr bwMode="auto">
          <a:xfrm>
            <a:off x="3198813" y="3860800"/>
            <a:ext cx="266541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lg" len="lg"/>
            <a:tailEnd type="non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7523" name="Rectangle 19"/>
          <p:cNvSpPr>
            <a:spLocks noChangeArrowheads="1"/>
          </p:cNvSpPr>
          <p:nvPr/>
        </p:nvSpPr>
        <p:spPr bwMode="auto">
          <a:xfrm>
            <a:off x="2241550" y="2446338"/>
            <a:ext cx="289560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changes of state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7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7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7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7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27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77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77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77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0" grpId="0"/>
      <p:bldP spid="277511" grpId="0"/>
      <p:bldP spid="277512" grpId="0"/>
      <p:bldP spid="277513" grpId="0"/>
      <p:bldP spid="277514" grpId="0" animBg="1"/>
      <p:bldP spid="277515" grpId="0"/>
      <p:bldP spid="277516" grpId="0"/>
      <p:bldP spid="277517" grpId="0" animBg="1"/>
      <p:bldP spid="2775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155575" y="179388"/>
            <a:ext cx="883602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irreversible process</a:t>
            </a:r>
            <a:r>
              <a:rPr lang="en-US"/>
              <a:t>: getting back what you started with</a:t>
            </a:r>
          </a:p>
          <a:p>
            <a:pPr algn="l"/>
            <a:r>
              <a:rPr lang="en-US"/>
              <a:t>			      requires more than just an “undo”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646113" y="1217613"/>
            <a:ext cx="7212012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we can restore the original system, but the</a:t>
            </a:r>
          </a:p>
          <a:p>
            <a:pPr algn="l"/>
            <a:r>
              <a:rPr lang="en-US"/>
              <a:t>   surroundings will have changed 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601663" y="2279650"/>
            <a:ext cx="798671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e.g., a gas expanding into an evacuated space 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61963" y="4025900"/>
            <a:ext cx="3730625" cy="2597150"/>
            <a:chOff x="291" y="2536"/>
            <a:chExt cx="2350" cy="1636"/>
          </a:xfrm>
        </p:grpSpPr>
        <p:sp>
          <p:nvSpPr>
            <p:cNvPr id="10257" name="Rectangle 16" descr="20%"/>
            <p:cNvSpPr>
              <a:spLocks noChangeArrowheads="1"/>
            </p:cNvSpPr>
            <p:nvPr/>
          </p:nvSpPr>
          <p:spPr bwMode="auto">
            <a:xfrm>
              <a:off x="1920" y="2654"/>
              <a:ext cx="709" cy="718"/>
            </a:xfrm>
            <a:prstGeom prst="rect">
              <a:avLst/>
            </a:prstGeom>
            <a:pattFill prst="pct20">
              <a:fgClr>
                <a:schemeClr val="tx2"/>
              </a:fgClr>
              <a:bgClr>
                <a:schemeClr val="bg1"/>
              </a:bgClr>
            </a:pattFill>
            <a:ln w="1905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58" name="Rectangle 8" descr="Wide upward diagonal"/>
            <p:cNvSpPr>
              <a:spLocks noChangeArrowheads="1"/>
            </p:cNvSpPr>
            <p:nvPr/>
          </p:nvSpPr>
          <p:spPr bwMode="auto">
            <a:xfrm>
              <a:off x="1011" y="2669"/>
              <a:ext cx="127" cy="689"/>
            </a:xfrm>
            <a:prstGeom prst="rect">
              <a:avLst/>
            </a:prstGeom>
            <a:pattFill prst="wdUpDiag">
              <a:fgClr>
                <a:schemeClr val="tx2"/>
              </a:fgClr>
              <a:bgClr>
                <a:schemeClr val="bg1"/>
              </a:bgClr>
            </a:patt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59" name="Line 9"/>
            <p:cNvSpPr>
              <a:spLocks noChangeShapeType="1"/>
            </p:cNvSpPr>
            <p:nvPr/>
          </p:nvSpPr>
          <p:spPr bwMode="auto">
            <a:xfrm flipH="1">
              <a:off x="310" y="3013"/>
              <a:ext cx="702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60" name="Rectangle 10"/>
            <p:cNvSpPr>
              <a:spLocks noChangeArrowheads="1"/>
            </p:cNvSpPr>
            <p:nvPr/>
          </p:nvSpPr>
          <p:spPr bwMode="auto">
            <a:xfrm>
              <a:off x="291" y="2658"/>
              <a:ext cx="7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piston</a:t>
              </a:r>
            </a:p>
          </p:txBody>
        </p:sp>
        <p:grpSp>
          <p:nvGrpSpPr>
            <p:cNvPr id="10261" name="Group 15"/>
            <p:cNvGrpSpPr>
              <a:grpSpLocks/>
            </p:cNvGrpSpPr>
            <p:nvPr/>
          </p:nvGrpSpPr>
          <p:grpSpPr bwMode="auto">
            <a:xfrm>
              <a:off x="956" y="2648"/>
              <a:ext cx="1685" cy="731"/>
              <a:chOff x="1026" y="2662"/>
              <a:chExt cx="1685" cy="731"/>
            </a:xfrm>
          </p:grpSpPr>
          <p:sp>
            <p:nvSpPr>
              <p:cNvPr id="10267" name="Line 12"/>
              <p:cNvSpPr>
                <a:spLocks noChangeShapeType="1"/>
              </p:cNvSpPr>
              <p:nvPr/>
            </p:nvSpPr>
            <p:spPr bwMode="auto">
              <a:xfrm>
                <a:off x="1026" y="3393"/>
                <a:ext cx="168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68" name="Line 13"/>
              <p:cNvSpPr>
                <a:spLocks noChangeShapeType="1"/>
              </p:cNvSpPr>
              <p:nvPr/>
            </p:nvSpPr>
            <p:spPr bwMode="auto">
              <a:xfrm>
                <a:off x="1026" y="2662"/>
                <a:ext cx="168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69" name="Line 14"/>
              <p:cNvSpPr>
                <a:spLocks noChangeShapeType="1"/>
              </p:cNvSpPr>
              <p:nvPr/>
            </p:nvSpPr>
            <p:spPr bwMode="auto">
              <a:xfrm>
                <a:off x="2708" y="2662"/>
                <a:ext cx="0" cy="72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0262" name="Rectangle 11"/>
            <p:cNvSpPr>
              <a:spLocks noChangeArrowheads="1"/>
            </p:cNvSpPr>
            <p:nvPr/>
          </p:nvSpPr>
          <p:spPr bwMode="auto">
            <a:xfrm>
              <a:off x="1750" y="2536"/>
              <a:ext cx="210" cy="836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63" name="Rectangle 17"/>
            <p:cNvSpPr>
              <a:spLocks noChangeArrowheads="1"/>
            </p:cNvSpPr>
            <p:nvPr/>
          </p:nvSpPr>
          <p:spPr bwMode="auto">
            <a:xfrm>
              <a:off x="909" y="3845"/>
              <a:ext cx="90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vacuum</a:t>
              </a:r>
            </a:p>
          </p:txBody>
        </p:sp>
        <p:sp>
          <p:nvSpPr>
            <p:cNvPr id="10264" name="Rectangle 18"/>
            <p:cNvSpPr>
              <a:spLocks noChangeArrowheads="1"/>
            </p:cNvSpPr>
            <p:nvPr/>
          </p:nvSpPr>
          <p:spPr bwMode="auto">
            <a:xfrm>
              <a:off x="2075" y="3845"/>
              <a:ext cx="4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gas</a:t>
              </a:r>
            </a:p>
          </p:txBody>
        </p:sp>
        <p:sp>
          <p:nvSpPr>
            <p:cNvPr id="10265" name="Line 19"/>
            <p:cNvSpPr>
              <a:spLocks noChangeShapeType="1"/>
            </p:cNvSpPr>
            <p:nvPr/>
          </p:nvSpPr>
          <p:spPr bwMode="auto">
            <a:xfrm flipV="1">
              <a:off x="1363" y="3441"/>
              <a:ext cx="35" cy="4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66" name="Line 20"/>
            <p:cNvSpPr>
              <a:spLocks noChangeShapeType="1"/>
            </p:cNvSpPr>
            <p:nvPr/>
          </p:nvSpPr>
          <p:spPr bwMode="auto">
            <a:xfrm flipH="1" flipV="1">
              <a:off x="2276" y="3441"/>
              <a:ext cx="28" cy="4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78549" name="Rectangle 21" descr="20%"/>
          <p:cNvSpPr>
            <a:spLocks noChangeArrowheads="1"/>
          </p:cNvSpPr>
          <p:nvPr/>
        </p:nvSpPr>
        <p:spPr bwMode="auto">
          <a:xfrm>
            <a:off x="7058025" y="4225925"/>
            <a:ext cx="1382713" cy="1127125"/>
          </a:xfrm>
          <a:prstGeom prst="rect">
            <a:avLst/>
          </a:prstGeom>
          <a:pattFill prst="pct20">
            <a:fgClr>
              <a:schemeClr val="tx2"/>
            </a:fgClr>
            <a:bgClr>
              <a:schemeClr val="bg1"/>
            </a:bgClr>
          </a:pattFill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5788025" y="4203700"/>
            <a:ext cx="2674938" cy="1160463"/>
            <a:chOff x="1026" y="2662"/>
            <a:chExt cx="1685" cy="731"/>
          </a:xfrm>
        </p:grpSpPr>
        <p:sp>
          <p:nvSpPr>
            <p:cNvPr id="10254" name="Line 26"/>
            <p:cNvSpPr>
              <a:spLocks noChangeShapeType="1"/>
            </p:cNvSpPr>
            <p:nvPr/>
          </p:nvSpPr>
          <p:spPr bwMode="auto">
            <a:xfrm>
              <a:off x="1026" y="3393"/>
              <a:ext cx="168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55" name="Line 27"/>
            <p:cNvSpPr>
              <a:spLocks noChangeShapeType="1"/>
            </p:cNvSpPr>
            <p:nvPr/>
          </p:nvSpPr>
          <p:spPr bwMode="auto">
            <a:xfrm>
              <a:off x="1026" y="2662"/>
              <a:ext cx="168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56" name="Line 28"/>
            <p:cNvSpPr>
              <a:spLocks noChangeShapeType="1"/>
            </p:cNvSpPr>
            <p:nvPr/>
          </p:nvSpPr>
          <p:spPr bwMode="auto">
            <a:xfrm>
              <a:off x="2708" y="2662"/>
              <a:ext cx="0" cy="7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78562" name="Rectangle 34" descr="10%"/>
          <p:cNvSpPr>
            <a:spLocks noChangeArrowheads="1"/>
          </p:cNvSpPr>
          <p:nvPr/>
        </p:nvSpPr>
        <p:spPr bwMode="auto">
          <a:xfrm>
            <a:off x="6100763" y="4225925"/>
            <a:ext cx="2330450" cy="1127125"/>
          </a:xfrm>
          <a:prstGeom prst="rect">
            <a:avLst/>
          </a:prstGeom>
          <a:pattFill prst="pct10">
            <a:fgClr>
              <a:schemeClr val="tx2"/>
            </a:fgClr>
            <a:bgClr>
              <a:schemeClr val="bg1"/>
            </a:bgClr>
          </a:pattFill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7048500" y="4025900"/>
            <a:ext cx="333375" cy="132715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762500" y="4237038"/>
            <a:ext cx="1314450" cy="1093787"/>
            <a:chOff x="3000" y="2669"/>
            <a:chExt cx="828" cy="689"/>
          </a:xfrm>
        </p:grpSpPr>
        <p:sp>
          <p:nvSpPr>
            <p:cNvPr id="10252" name="Rectangle 22" descr="Wide upward diagonal"/>
            <p:cNvSpPr>
              <a:spLocks noChangeArrowheads="1"/>
            </p:cNvSpPr>
            <p:nvPr/>
          </p:nvSpPr>
          <p:spPr bwMode="auto">
            <a:xfrm>
              <a:off x="3701" y="2669"/>
              <a:ext cx="127" cy="689"/>
            </a:xfrm>
            <a:prstGeom prst="rect">
              <a:avLst/>
            </a:prstGeom>
            <a:pattFill prst="wdUpDiag">
              <a:fgClr>
                <a:schemeClr val="tx2"/>
              </a:fgClr>
              <a:bgClr>
                <a:schemeClr val="bg1"/>
              </a:bgClr>
            </a:patt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53" name="Line 23"/>
            <p:cNvSpPr>
              <a:spLocks noChangeShapeType="1"/>
            </p:cNvSpPr>
            <p:nvPr/>
          </p:nvSpPr>
          <p:spPr bwMode="auto">
            <a:xfrm flipH="1">
              <a:off x="3000" y="3013"/>
              <a:ext cx="702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cxnSp>
        <p:nvCxnSpPr>
          <p:cNvPr id="29" name="Straight Connector 28"/>
          <p:cNvCxnSpPr>
            <a:cxnSpLocks noChangeShapeType="1"/>
          </p:cNvCxnSpPr>
          <p:nvPr/>
        </p:nvCxnSpPr>
        <p:spPr bwMode="auto">
          <a:xfrm>
            <a:off x="4951413" y="1092200"/>
            <a:ext cx="823912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85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85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8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7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40741E-7 L -5.55556E-7 -0.1692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785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5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2785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78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0.10486 -3.7037E-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3000"/>
                                        <p:tgtEl>
                                          <p:spTgt spid="278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7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7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16922 L -2.5E-6 -0.00024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785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486 -3.7037E-6 L 0.00243 -3.7037E-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4" grpId="0"/>
      <p:bldP spid="278535" grpId="0"/>
      <p:bldP spid="278549" grpId="0" animBg="1"/>
      <p:bldP spid="278549" grpId="1" animBg="1"/>
      <p:bldP spid="278549" grpId="2" animBg="1"/>
      <p:bldP spid="278562" grpId="0" animBg="1"/>
      <p:bldP spid="278562" grpId="1" animBg="1"/>
      <p:bldP spid="278557" grpId="0" animBg="1"/>
      <p:bldP spid="278557" grpId="1" animBg="1"/>
      <p:bldP spid="278557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3065463" y="327025"/>
            <a:ext cx="26765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 i="1"/>
              <a:t>Points of note:</a:t>
            </a:r>
          </a:p>
        </p:txBody>
      </p:sp>
      <p:sp>
        <p:nvSpPr>
          <p:cNvPr id="279558" name="Rectangle 6"/>
          <p:cNvSpPr>
            <a:spLocks noChangeArrowheads="1"/>
          </p:cNvSpPr>
          <p:nvPr/>
        </p:nvSpPr>
        <p:spPr bwMode="auto">
          <a:xfrm>
            <a:off x="1447800" y="1104900"/>
            <a:ext cx="5962650" cy="13731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1. Whenever a chemical system is in</a:t>
            </a:r>
          </a:p>
          <a:p>
            <a:pPr algn="l"/>
            <a:r>
              <a:rPr lang="en-US"/>
              <a:t>    equilibrium, we can go reversibly</a:t>
            </a:r>
          </a:p>
          <a:p>
            <a:pPr algn="l"/>
            <a:r>
              <a:rPr lang="en-US"/>
              <a:t>    between reactants and products.</a:t>
            </a:r>
          </a:p>
        </p:txBody>
      </p:sp>
      <p:sp>
        <p:nvSpPr>
          <p:cNvPr id="279559" name="Rectangle 7"/>
          <p:cNvSpPr>
            <a:spLocks noChangeArrowheads="1"/>
          </p:cNvSpPr>
          <p:nvPr/>
        </p:nvSpPr>
        <p:spPr bwMode="auto">
          <a:xfrm>
            <a:off x="1444625" y="2663825"/>
            <a:ext cx="5727700" cy="13731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2. In any spontaneous process, the</a:t>
            </a:r>
          </a:p>
          <a:p>
            <a:pPr algn="l"/>
            <a:r>
              <a:rPr lang="en-US"/>
              <a:t>    path between reactants and</a:t>
            </a:r>
          </a:p>
          <a:p>
            <a:pPr algn="l"/>
            <a:r>
              <a:rPr lang="en-US"/>
              <a:t>    products is irreversible.</a:t>
            </a:r>
          </a:p>
        </p:txBody>
      </p:sp>
      <p:sp>
        <p:nvSpPr>
          <p:cNvPr id="279560" name="Rectangle 8"/>
          <p:cNvSpPr>
            <a:spLocks noChangeArrowheads="1"/>
          </p:cNvSpPr>
          <p:nvPr/>
        </p:nvSpPr>
        <p:spPr bwMode="auto">
          <a:xfrm>
            <a:off x="1435100" y="4237038"/>
            <a:ext cx="6299200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3. Thermodynamics refers to the</a:t>
            </a:r>
          </a:p>
          <a:p>
            <a:pPr algn="l"/>
            <a:r>
              <a:rPr lang="en-US"/>
              <a:t>    direction of a reaction, not its speed.</a:t>
            </a:r>
          </a:p>
        </p:txBody>
      </p:sp>
      <p:sp>
        <p:nvSpPr>
          <p:cNvPr id="279561" name="Rectangle 9"/>
          <p:cNvSpPr>
            <a:spLocks noChangeArrowheads="1"/>
          </p:cNvSpPr>
          <p:nvPr/>
        </p:nvSpPr>
        <p:spPr bwMode="auto">
          <a:xfrm>
            <a:off x="1447800" y="5308600"/>
            <a:ext cx="6024563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4. In general, exothermic processes</a:t>
            </a:r>
          </a:p>
          <a:p>
            <a:pPr algn="l"/>
            <a:r>
              <a:rPr lang="en-US"/>
              <a:t>    are more likely to be spontaneous.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1920875" y="2019300"/>
            <a:ext cx="1738313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5513388" y="2019300"/>
            <a:ext cx="1600200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>
            <a:off x="2971800" y="3124200"/>
            <a:ext cx="2011363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>
            <a:off x="3714750" y="3981450"/>
            <a:ext cx="1736725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>
            <a:off x="1905000" y="5143500"/>
            <a:ext cx="1390650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>
            <a:off x="5486400" y="5143500"/>
            <a:ext cx="2103438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8" grpId="0"/>
      <p:bldP spid="279559" grpId="0"/>
      <p:bldP spid="279560" grpId="0"/>
      <p:bldP spid="2795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9"/>
          <p:cNvSpPr>
            <a:spLocks noChangeArrowheads="1"/>
          </p:cNvSpPr>
          <p:nvPr/>
        </p:nvSpPr>
        <p:spPr bwMode="auto">
          <a:xfrm>
            <a:off x="379413" y="157163"/>
            <a:ext cx="8320087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ea typeface="Times New Roman" pitchFamily="18" charset="0"/>
                <a:cs typeface="Arial" charset="0"/>
              </a:rPr>
              <a:t>Processes in which the system’s disorder increases</a:t>
            </a:r>
          </a:p>
          <a:p>
            <a:pPr algn="l"/>
            <a:r>
              <a:rPr lang="en-US">
                <a:ea typeface="Times New Roman" pitchFamily="18" charset="0"/>
                <a:cs typeface="Arial" charset="0"/>
              </a:rPr>
              <a:t>tend to occur spontaneously.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469063" y="661988"/>
            <a:ext cx="1974850" cy="1076325"/>
            <a:chOff x="4035" y="481"/>
            <a:chExt cx="1244" cy="678"/>
          </a:xfrm>
        </p:grpSpPr>
        <p:sp>
          <p:nvSpPr>
            <p:cNvPr id="12304" name="Line 7"/>
            <p:cNvSpPr>
              <a:spLocks noChangeShapeType="1"/>
            </p:cNvSpPr>
            <p:nvPr/>
          </p:nvSpPr>
          <p:spPr bwMode="auto">
            <a:xfrm flipH="1" flipV="1">
              <a:off x="4035" y="481"/>
              <a:ext cx="318" cy="42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Rectangle 10"/>
            <p:cNvSpPr>
              <a:spLocks noChangeArrowheads="1"/>
            </p:cNvSpPr>
            <p:nvPr/>
          </p:nvSpPr>
          <p:spPr bwMode="auto">
            <a:xfrm>
              <a:off x="4141" y="832"/>
              <a:ext cx="113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u="sng">
                  <a:solidFill>
                    <a:schemeClr val="tx1"/>
                  </a:solidFill>
                </a:rPr>
                <a:t>entropy</a:t>
              </a:r>
              <a:r>
                <a:rPr lang="en-US">
                  <a:solidFill>
                    <a:schemeClr val="tx1"/>
                  </a:solidFill>
                </a:rPr>
                <a:t>, S</a:t>
              </a:r>
            </a:p>
          </p:txBody>
        </p:sp>
      </p:grpSp>
      <p:sp>
        <p:nvSpPr>
          <p:cNvPr id="280587" name="Rectangle 11"/>
          <p:cNvSpPr>
            <a:spLocks noChangeArrowheads="1"/>
          </p:cNvSpPr>
          <p:nvPr/>
        </p:nvSpPr>
        <p:spPr bwMode="auto">
          <a:xfrm>
            <a:off x="1185863" y="1150938"/>
            <a:ext cx="21907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>
                <a:latin typeface="Symbol" pitchFamily="18" charset="2"/>
              </a:rPr>
              <a:t>D</a:t>
            </a:r>
            <a:r>
              <a:rPr lang="en-US"/>
              <a:t>S = S</a:t>
            </a:r>
            <a:r>
              <a:rPr lang="en-US" baseline="-25000"/>
              <a:t>f</a:t>
            </a:r>
            <a:r>
              <a:rPr lang="en-US"/>
              <a:t> – S</a:t>
            </a:r>
            <a:r>
              <a:rPr lang="en-US" baseline="-25000"/>
              <a:t>i</a:t>
            </a:r>
            <a:r>
              <a:rPr lang="en-US"/>
              <a:t> </a:t>
            </a:r>
          </a:p>
        </p:txBody>
      </p:sp>
      <p:sp>
        <p:nvSpPr>
          <p:cNvPr id="280588" name="Rectangle 12"/>
          <p:cNvSpPr>
            <a:spLocks noChangeArrowheads="1"/>
          </p:cNvSpPr>
          <p:nvPr/>
        </p:nvSpPr>
        <p:spPr bwMode="auto">
          <a:xfrm>
            <a:off x="1479550" y="1746250"/>
            <a:ext cx="148907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+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</a:t>
            </a:r>
          </a:p>
        </p:txBody>
      </p:sp>
      <p:sp>
        <p:nvSpPr>
          <p:cNvPr id="280589" name="Rectangle 13"/>
          <p:cNvSpPr>
            <a:spLocks noChangeArrowheads="1"/>
          </p:cNvSpPr>
          <p:nvPr/>
        </p:nvSpPr>
        <p:spPr bwMode="auto">
          <a:xfrm>
            <a:off x="1479550" y="2338388"/>
            <a:ext cx="1479550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–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</a:t>
            </a:r>
          </a:p>
        </p:txBody>
      </p:sp>
      <p:sp>
        <p:nvSpPr>
          <p:cNvPr id="280590" name="Rectangle 14"/>
          <p:cNvSpPr>
            <a:spLocks noChangeArrowheads="1"/>
          </p:cNvSpPr>
          <p:nvPr/>
        </p:nvSpPr>
        <p:spPr bwMode="auto">
          <a:xfrm>
            <a:off x="2851150" y="1746250"/>
            <a:ext cx="48783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P are more disordered than R</a:t>
            </a:r>
          </a:p>
        </p:txBody>
      </p:sp>
      <p:sp>
        <p:nvSpPr>
          <p:cNvPr id="280591" name="Rectangle 15"/>
          <p:cNvSpPr>
            <a:spLocks noChangeArrowheads="1"/>
          </p:cNvSpPr>
          <p:nvPr/>
        </p:nvSpPr>
        <p:spPr bwMode="auto">
          <a:xfrm>
            <a:off x="2851150" y="2370138"/>
            <a:ext cx="4970463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P are more ORDERED than R</a:t>
            </a:r>
          </a:p>
        </p:txBody>
      </p:sp>
      <p:sp>
        <p:nvSpPr>
          <p:cNvPr id="280592" name="Rectangle 16"/>
          <p:cNvSpPr>
            <a:spLocks noChangeArrowheads="1"/>
          </p:cNvSpPr>
          <p:nvPr/>
        </p:nvSpPr>
        <p:spPr bwMode="auto">
          <a:xfrm>
            <a:off x="866775" y="2946400"/>
            <a:ext cx="74945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large entropy = large # of </a:t>
            </a:r>
            <a:r>
              <a:rPr lang="en-US" u="sng">
                <a:solidFill>
                  <a:schemeClr val="tx1"/>
                </a:solidFill>
                <a:latin typeface="Arial Narrow" pitchFamily="34" charset="0"/>
              </a:rPr>
              <a:t>microstates</a:t>
            </a:r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 = very disordered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644525" y="4189413"/>
            <a:ext cx="7875588" cy="2536825"/>
            <a:chOff x="406" y="2555"/>
            <a:chExt cx="4961" cy="1598"/>
          </a:xfrm>
        </p:grpSpPr>
        <p:pic>
          <p:nvPicPr>
            <p:cNvPr id="12302" name="Picture 28" descr="JeepJunkYard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9" y="2555"/>
              <a:ext cx="2318" cy="15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03" name="Picture 30" descr="messy-room-0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6" y="2568"/>
              <a:ext cx="2226" cy="1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80610" name="Picture 34" descr="NewRoom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163" y="4203700"/>
            <a:ext cx="3519487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0612" name="Picture 36" descr="LB001278"/>
          <p:cNvPicPr>
            <a:picLocks noChangeAspect="1" noChangeArrowheads="1"/>
          </p:cNvPicPr>
          <p:nvPr/>
        </p:nvPicPr>
        <p:blipFill>
          <a:blip r:embed="rId5" cstate="print">
            <a:grayscl/>
          </a:blip>
          <a:srcRect b="55000"/>
          <a:stretch>
            <a:fillRect/>
          </a:stretch>
        </p:blipFill>
        <p:spPr bwMode="auto">
          <a:xfrm>
            <a:off x="4851400" y="4208463"/>
            <a:ext cx="365760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0613" name="Rectangle 37"/>
          <p:cNvSpPr>
            <a:spLocks noChangeArrowheads="1"/>
          </p:cNvSpPr>
          <p:nvPr/>
        </p:nvSpPr>
        <p:spPr bwMode="auto">
          <a:xfrm>
            <a:off x="836613" y="3557588"/>
            <a:ext cx="7377112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small entropy = small # of microstates = less disordered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0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280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280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8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8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8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8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7" grpId="0"/>
      <p:bldP spid="280588" grpId="0"/>
      <p:bldP spid="280589" grpId="0"/>
      <p:bldP spid="280590" grpId="0"/>
      <p:bldP spid="280591" grpId="0"/>
      <p:bldP spid="280592" grpId="0"/>
      <p:bldP spid="2806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658" name="Picture 10" descr="j04281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7050" y="601663"/>
            <a:ext cx="18351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3652" name="Rectangle 4"/>
          <p:cNvSpPr>
            <a:spLocks noChangeArrowheads="1"/>
          </p:cNvSpPr>
          <p:nvPr/>
        </p:nvSpPr>
        <p:spPr bwMode="auto">
          <a:xfrm>
            <a:off x="4252913" y="5578475"/>
            <a:ext cx="584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5400" b="1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2120900" y="225425"/>
            <a:ext cx="507047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Entropy at the Particle Level</a:t>
            </a:r>
            <a:r>
              <a:rPr lang="en-US"/>
              <a:t> 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433388" y="850900"/>
            <a:ext cx="5410200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There are three types of motion,</a:t>
            </a:r>
          </a:p>
          <a:p>
            <a:pPr algn="l"/>
            <a:r>
              <a:rPr lang="en-US"/>
              <a:t>each having kinetic energy (KE). </a:t>
            </a:r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588963" y="1965325"/>
            <a:ext cx="5207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</a:p>
        </p:txBody>
      </p:sp>
      <p:sp>
        <p:nvSpPr>
          <p:cNvPr id="283656" name="Rectangle 8"/>
          <p:cNvSpPr>
            <a:spLocks noChangeArrowheads="1"/>
          </p:cNvSpPr>
          <p:nvPr/>
        </p:nvSpPr>
        <p:spPr bwMode="auto">
          <a:xfrm>
            <a:off x="969963" y="1965325"/>
            <a:ext cx="5592762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translational, vibrational, rotational</a:t>
            </a:r>
          </a:p>
        </p:txBody>
      </p:sp>
      <p:sp>
        <p:nvSpPr>
          <p:cNvPr id="283659" name="Rectangle 11"/>
          <p:cNvSpPr>
            <a:spLocks noChangeArrowheads="1"/>
          </p:cNvSpPr>
          <p:nvPr/>
        </p:nvSpPr>
        <p:spPr bwMode="auto">
          <a:xfrm>
            <a:off x="581025" y="2535238"/>
            <a:ext cx="5646738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The more KE we have, the more</a:t>
            </a:r>
          </a:p>
          <a:p>
            <a:pPr algn="l"/>
            <a:r>
              <a:rPr lang="en-US"/>
              <a:t>   _______ we have. </a:t>
            </a:r>
          </a:p>
        </p:txBody>
      </p:sp>
      <p:sp>
        <p:nvSpPr>
          <p:cNvPr id="283660" name="Rectangle 12"/>
          <p:cNvSpPr>
            <a:spLocks noChangeArrowheads="1"/>
          </p:cNvSpPr>
          <p:nvPr/>
        </p:nvSpPr>
        <p:spPr bwMode="auto">
          <a:xfrm>
            <a:off x="996950" y="2938463"/>
            <a:ext cx="1373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entropy</a:t>
            </a:r>
          </a:p>
        </p:txBody>
      </p:sp>
      <p:sp>
        <p:nvSpPr>
          <p:cNvPr id="283661" name="Rectangle 13"/>
          <p:cNvSpPr>
            <a:spLocks noChangeArrowheads="1"/>
          </p:cNvSpPr>
          <p:nvPr/>
        </p:nvSpPr>
        <p:spPr bwMode="auto">
          <a:xfrm>
            <a:off x="1698625" y="3705225"/>
            <a:ext cx="22240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In general… </a:t>
            </a:r>
          </a:p>
        </p:txBody>
      </p:sp>
      <p:sp>
        <p:nvSpPr>
          <p:cNvPr id="283662" name="Rectangle 14"/>
          <p:cNvSpPr>
            <a:spLocks noChangeArrowheads="1"/>
          </p:cNvSpPr>
          <p:nvPr/>
        </p:nvSpPr>
        <p:spPr bwMode="auto">
          <a:xfrm>
            <a:off x="2703513" y="4295775"/>
            <a:ext cx="1233487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and… </a:t>
            </a:r>
          </a:p>
        </p:txBody>
      </p:sp>
      <p:sp>
        <p:nvSpPr>
          <p:cNvPr id="283663" name="Rectangle 15"/>
          <p:cNvSpPr>
            <a:spLocks noChangeArrowheads="1"/>
          </p:cNvSpPr>
          <p:nvPr/>
        </p:nvSpPr>
        <p:spPr bwMode="auto">
          <a:xfrm>
            <a:off x="4030663" y="4295775"/>
            <a:ext cx="31591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S</a:t>
            </a:r>
            <a:r>
              <a:rPr lang="en-US" baseline="-25000">
                <a:solidFill>
                  <a:schemeClr val="tx1"/>
                </a:solidFill>
              </a:rPr>
              <a:t>solid</a:t>
            </a:r>
            <a:r>
              <a:rPr lang="en-US">
                <a:solidFill>
                  <a:schemeClr val="tx1"/>
                </a:solidFill>
              </a:rPr>
              <a:t> &lt; S</a:t>
            </a:r>
            <a:r>
              <a:rPr lang="en-US" baseline="-25000">
                <a:solidFill>
                  <a:schemeClr val="tx1"/>
                </a:solidFill>
              </a:rPr>
              <a:t>liquid</a:t>
            </a:r>
            <a:r>
              <a:rPr lang="en-US">
                <a:solidFill>
                  <a:schemeClr val="tx1"/>
                </a:solidFill>
              </a:rPr>
              <a:t> &lt; S</a:t>
            </a:r>
            <a:r>
              <a:rPr lang="en-US" baseline="-25000">
                <a:solidFill>
                  <a:schemeClr val="tx1"/>
                </a:solidFill>
              </a:rPr>
              <a:t>gas</a:t>
            </a:r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4206875" y="3705225"/>
            <a:ext cx="2824163" cy="519113"/>
            <a:chOff x="2650" y="2334"/>
            <a:chExt cx="1779" cy="327"/>
          </a:xfrm>
        </p:grpSpPr>
        <p:sp>
          <p:nvSpPr>
            <p:cNvPr id="13350" name="Rectangle 16"/>
            <p:cNvSpPr>
              <a:spLocks noChangeArrowheads="1"/>
            </p:cNvSpPr>
            <p:nvPr/>
          </p:nvSpPr>
          <p:spPr bwMode="auto">
            <a:xfrm>
              <a:off x="2650" y="2334"/>
              <a:ext cx="1779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As T   /   , S   /   .</a:t>
              </a:r>
            </a:p>
          </p:txBody>
        </p:sp>
        <p:sp>
          <p:nvSpPr>
            <p:cNvPr id="13351" name="Line 17"/>
            <p:cNvSpPr>
              <a:spLocks noChangeShapeType="1"/>
            </p:cNvSpPr>
            <p:nvPr/>
          </p:nvSpPr>
          <p:spPr bwMode="auto">
            <a:xfrm flipV="1">
              <a:off x="3280" y="2374"/>
              <a:ext cx="0" cy="23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52" name="Line 18"/>
            <p:cNvSpPr>
              <a:spLocks noChangeShapeType="1"/>
            </p:cNvSpPr>
            <p:nvPr/>
          </p:nvSpPr>
          <p:spPr bwMode="auto">
            <a:xfrm flipV="1">
              <a:off x="3989" y="2374"/>
              <a:ext cx="0" cy="23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53" name="Line 19"/>
            <p:cNvSpPr>
              <a:spLocks noChangeShapeType="1"/>
            </p:cNvSpPr>
            <p:nvPr/>
          </p:nvSpPr>
          <p:spPr bwMode="auto">
            <a:xfrm flipV="1">
              <a:off x="3491" y="2374"/>
              <a:ext cx="0" cy="23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54" name="Line 20"/>
            <p:cNvSpPr>
              <a:spLocks noChangeShapeType="1"/>
            </p:cNvSpPr>
            <p:nvPr/>
          </p:nvSpPr>
          <p:spPr bwMode="auto">
            <a:xfrm flipV="1">
              <a:off x="4207" y="2374"/>
              <a:ext cx="0" cy="23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lg"/>
              <a:tailEnd type="non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283733" name="Group 85"/>
          <p:cNvGraphicFramePr>
            <a:graphicFrameLocks noGrp="1"/>
          </p:cNvGraphicFramePr>
          <p:nvPr/>
        </p:nvGraphicFramePr>
        <p:xfrm>
          <a:off x="347663" y="5178425"/>
          <a:ext cx="8404225" cy="1280160"/>
        </p:xfrm>
        <a:graphic>
          <a:graphicData uri="http://schemas.openxmlformats.org/drawingml/2006/table">
            <a:tbl>
              <a:tblPr/>
              <a:tblGrid>
                <a:gridCol w="1681162"/>
                <a:gridCol w="1681163"/>
                <a:gridCol w="1679575"/>
                <a:gridCol w="1681162"/>
                <a:gridCol w="1681163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freezing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melting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condensing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boiling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Sign of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Symbol" pitchFamily="18" charset="2"/>
                          <a:ea typeface="Times New Roman" pitchFamily="18" charset="0"/>
                          <a:cs typeface="Arial" charset="0"/>
                        </a:rPr>
                        <a:t>D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3734" name="Rectangle 86"/>
          <p:cNvSpPr>
            <a:spLocks noChangeArrowheads="1"/>
          </p:cNvSpPr>
          <p:nvPr/>
        </p:nvSpPr>
        <p:spPr bwMode="auto">
          <a:xfrm>
            <a:off x="7632700" y="5578475"/>
            <a:ext cx="584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5400" b="1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83735" name="Rectangle 87"/>
          <p:cNvSpPr>
            <a:spLocks noChangeArrowheads="1"/>
          </p:cNvSpPr>
          <p:nvPr/>
        </p:nvSpPr>
        <p:spPr bwMode="auto">
          <a:xfrm>
            <a:off x="5948363" y="5534025"/>
            <a:ext cx="565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5400" b="1">
                <a:solidFill>
                  <a:schemeClr val="tx1"/>
                </a:solidFill>
              </a:rPr>
              <a:t>–</a:t>
            </a:r>
          </a:p>
        </p:txBody>
      </p:sp>
      <p:sp>
        <p:nvSpPr>
          <p:cNvPr id="283736" name="Rectangle 88"/>
          <p:cNvSpPr>
            <a:spLocks noChangeArrowheads="1"/>
          </p:cNvSpPr>
          <p:nvPr/>
        </p:nvSpPr>
        <p:spPr bwMode="auto">
          <a:xfrm>
            <a:off x="2536825" y="5511800"/>
            <a:ext cx="565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5400" b="1">
                <a:solidFill>
                  <a:schemeClr val="tx1"/>
                </a:solidFill>
              </a:rPr>
              <a:t>–</a:t>
            </a:r>
          </a:p>
        </p:txBody>
      </p:sp>
      <p:sp>
        <p:nvSpPr>
          <p:cNvPr id="283738" name="Rectangle 90"/>
          <p:cNvSpPr>
            <a:spLocks noChangeArrowheads="1"/>
          </p:cNvSpPr>
          <p:nvPr/>
        </p:nvSpPr>
        <p:spPr bwMode="auto">
          <a:xfrm>
            <a:off x="3854450" y="2938463"/>
            <a:ext cx="5302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Arial Narrow" pitchFamily="34" charset="0"/>
              </a:rPr>
              <a:t>(i.e., the more microstates are possible)</a:t>
            </a:r>
          </a:p>
        </p:txBody>
      </p:sp>
      <p:pic>
        <p:nvPicPr>
          <p:cNvPr id="24" name="Picture 10" descr="j04281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65674" y="617583"/>
            <a:ext cx="18351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83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5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5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86400000">
                                      <p:cBhvr>
                                        <p:cTn id="33" dur="20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83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86400000">
                                      <p:cBhvr>
                                        <p:cTn id="5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2836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2836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36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70" decel="100000"/>
                                        <p:tgtEl>
                                          <p:spTgt spid="2837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770" decel="100000"/>
                                        <p:tgtEl>
                                          <p:spTgt spid="2837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37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283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3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283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3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836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7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7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3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2" grpId="0"/>
      <p:bldP spid="283656" grpId="0"/>
      <p:bldP spid="283659" grpId="0"/>
      <p:bldP spid="283660" grpId="0"/>
      <p:bldP spid="283661" grpId="0"/>
      <p:bldP spid="283662" grpId="0"/>
      <p:bldP spid="283663" grpId="0"/>
      <p:bldP spid="283734" grpId="0"/>
      <p:bldP spid="283735" grpId="0"/>
      <p:bldP spid="283736" grpId="0"/>
      <p:bldP spid="2837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1381125" y="60325"/>
            <a:ext cx="6691313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The Second Law of Thermodynamics:</a:t>
            </a:r>
            <a:r>
              <a:rPr lang="en-US"/>
              <a:t> </a:t>
            </a:r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1081088" y="522288"/>
            <a:ext cx="6896100" cy="9556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The entropy of an isolated system that is</a:t>
            </a:r>
          </a:p>
          <a:p>
            <a:r>
              <a:rPr lang="en-US">
                <a:solidFill>
                  <a:schemeClr val="tx1"/>
                </a:solidFill>
              </a:rPr>
              <a:t>NOT in equilibrium will increase over time.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373063" y="1595438"/>
            <a:ext cx="8462962" cy="3611562"/>
            <a:chOff x="249" y="1005"/>
            <a:chExt cx="5331" cy="2275"/>
          </a:xfrm>
        </p:grpSpPr>
        <p:grpSp>
          <p:nvGrpSpPr>
            <p:cNvPr id="14348" name="Group 17"/>
            <p:cNvGrpSpPr>
              <a:grpSpLocks/>
            </p:cNvGrpSpPr>
            <p:nvPr/>
          </p:nvGrpSpPr>
          <p:grpSpPr bwMode="auto">
            <a:xfrm>
              <a:off x="249" y="1022"/>
              <a:ext cx="1364" cy="2258"/>
              <a:chOff x="1317" y="1106"/>
              <a:chExt cx="1364" cy="2258"/>
            </a:xfrm>
          </p:grpSpPr>
          <p:sp>
            <p:nvSpPr>
              <p:cNvPr id="14353" name="Rectangle 3"/>
              <p:cNvSpPr>
                <a:spLocks noChangeArrowheads="1"/>
              </p:cNvSpPr>
              <p:nvPr/>
            </p:nvSpPr>
            <p:spPr bwMode="auto">
              <a:xfrm>
                <a:off x="1413" y="2847"/>
                <a:ext cx="119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chemeClr val="tx1"/>
                    </a:solidFill>
                  </a:rPr>
                  <a:t>Sadi Carnot</a:t>
                </a:r>
              </a:p>
            </p:txBody>
          </p:sp>
          <p:pic>
            <p:nvPicPr>
              <p:cNvPr id="14354" name="Picture 10" descr="Nicolas Léonard Sadi Carnot (1796-1832) in the dress uniform of a student of the École Polytechnique.">
                <a:hlinkClick r:id="rId2" tooltip="Nicolas Léonard Sadi Carnot (1796-1832) in the dress uniform of a student of the École Polytechnique.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14000"/>
                <a:grayscl/>
              </a:blip>
              <a:srcRect/>
              <a:stretch>
                <a:fillRect/>
              </a:stretch>
            </p:blipFill>
            <p:spPr bwMode="auto">
              <a:xfrm>
                <a:off x="1317" y="1106"/>
                <a:ext cx="1364" cy="17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355" name="Rectangle 13"/>
              <p:cNvSpPr>
                <a:spLocks noChangeArrowheads="1"/>
              </p:cNvSpPr>
              <p:nvPr/>
            </p:nvSpPr>
            <p:spPr bwMode="auto">
              <a:xfrm>
                <a:off x="1508" y="3114"/>
                <a:ext cx="102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tx1"/>
                    </a:solidFill>
                  </a:rPr>
                  <a:t>(1796–1832)</a:t>
                </a:r>
              </a:p>
            </p:txBody>
          </p:sp>
        </p:grpSp>
        <p:grpSp>
          <p:nvGrpSpPr>
            <p:cNvPr id="14349" name="Group 19"/>
            <p:cNvGrpSpPr>
              <a:grpSpLocks/>
            </p:cNvGrpSpPr>
            <p:nvPr/>
          </p:nvGrpSpPr>
          <p:grpSpPr bwMode="auto">
            <a:xfrm>
              <a:off x="4004" y="1005"/>
              <a:ext cx="1576" cy="2275"/>
              <a:chOff x="3962" y="1089"/>
              <a:chExt cx="1576" cy="2275"/>
            </a:xfrm>
          </p:grpSpPr>
          <p:pic>
            <p:nvPicPr>
              <p:cNvPr id="14350" name="Picture 12" descr="Rudolf Clausius – founding thermodynamicist and originator of the concept of entropy.">
                <a:hlinkClick r:id="rId4" tooltip="Rudolf Clausius – founding thermodynamicist and originator of the concept of entropy."/>
              </p:cNvPr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059" y="1089"/>
                <a:ext cx="1423" cy="1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351" name="Rectangle 14"/>
              <p:cNvSpPr>
                <a:spLocks noChangeArrowheads="1"/>
              </p:cNvSpPr>
              <p:nvPr/>
            </p:nvSpPr>
            <p:spPr bwMode="auto">
              <a:xfrm>
                <a:off x="3962" y="2847"/>
                <a:ext cx="15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solidFill>
                      <a:schemeClr val="tx1"/>
                    </a:solidFill>
                  </a:rPr>
                  <a:t>Rudolf Clausius</a:t>
                </a:r>
              </a:p>
            </p:txBody>
          </p:sp>
          <p:sp>
            <p:nvSpPr>
              <p:cNvPr id="14352" name="Rectangle 15"/>
              <p:cNvSpPr>
                <a:spLocks noChangeArrowheads="1"/>
              </p:cNvSpPr>
              <p:nvPr/>
            </p:nvSpPr>
            <p:spPr bwMode="auto">
              <a:xfrm>
                <a:off x="4248" y="3114"/>
                <a:ext cx="102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chemeClr val="tx1"/>
                    </a:solidFill>
                  </a:rPr>
                  <a:t>(1822–1888)</a:t>
                </a:r>
              </a:p>
            </p:txBody>
          </p:sp>
        </p:grpSp>
      </p:grpSp>
      <p:sp>
        <p:nvSpPr>
          <p:cNvPr id="281620" name="Rectangle 20"/>
          <p:cNvSpPr>
            <a:spLocks noChangeArrowheads="1"/>
          </p:cNvSpPr>
          <p:nvPr/>
        </p:nvSpPr>
        <p:spPr bwMode="auto">
          <a:xfrm>
            <a:off x="2752725" y="2287588"/>
            <a:ext cx="3532188" cy="18002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The entropy of the</a:t>
            </a:r>
          </a:p>
          <a:p>
            <a:r>
              <a:rPr lang="en-US"/>
              <a:t>universe increases in</a:t>
            </a:r>
          </a:p>
          <a:p>
            <a:r>
              <a:rPr lang="en-US"/>
              <a:t>any ___________</a:t>
            </a:r>
          </a:p>
          <a:p>
            <a:r>
              <a:rPr lang="en-US"/>
              <a:t>process.</a:t>
            </a:r>
          </a:p>
        </p:txBody>
      </p:sp>
      <p:sp>
        <p:nvSpPr>
          <p:cNvPr id="281621" name="Rectangle 21"/>
          <p:cNvSpPr>
            <a:spLocks noChangeArrowheads="1"/>
          </p:cNvSpPr>
          <p:nvPr/>
        </p:nvSpPr>
        <p:spPr bwMode="auto">
          <a:xfrm>
            <a:off x="3735388" y="3132138"/>
            <a:ext cx="222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spontaneous</a:t>
            </a:r>
          </a:p>
        </p:txBody>
      </p:sp>
      <p:sp>
        <p:nvSpPr>
          <p:cNvPr id="281623" name="Rectangle 23"/>
          <p:cNvSpPr>
            <a:spLocks noChangeArrowheads="1"/>
          </p:cNvSpPr>
          <p:nvPr/>
        </p:nvSpPr>
        <p:spPr bwMode="auto">
          <a:xfrm>
            <a:off x="354013" y="5222875"/>
            <a:ext cx="4556125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Entropy is NOT conserved; </a:t>
            </a:r>
          </a:p>
        </p:txBody>
      </p:sp>
      <p:sp>
        <p:nvSpPr>
          <p:cNvPr id="281624" name="Rectangle 24"/>
          <p:cNvSpPr>
            <a:spLocks noChangeArrowheads="1"/>
          </p:cNvSpPr>
          <p:nvPr/>
        </p:nvSpPr>
        <p:spPr bwMode="auto">
          <a:xfrm>
            <a:off x="4724400" y="5221288"/>
            <a:ext cx="4381500" cy="5222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it is constantly increasing. </a:t>
            </a:r>
          </a:p>
        </p:txBody>
      </p:sp>
      <p:sp>
        <p:nvSpPr>
          <p:cNvPr id="281625" name="Rectangle 25"/>
          <p:cNvSpPr>
            <a:spLocks noChangeArrowheads="1"/>
          </p:cNvSpPr>
          <p:nvPr/>
        </p:nvSpPr>
        <p:spPr bwMode="auto">
          <a:xfrm>
            <a:off x="381000" y="5735638"/>
            <a:ext cx="3805238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For isolated systems…</a:t>
            </a:r>
          </a:p>
        </p:txBody>
      </p:sp>
      <p:sp>
        <p:nvSpPr>
          <p:cNvPr id="281626" name="Rectangle 26"/>
          <p:cNvSpPr>
            <a:spLocks noChangeArrowheads="1"/>
          </p:cNvSpPr>
          <p:nvPr/>
        </p:nvSpPr>
        <p:spPr bwMode="auto">
          <a:xfrm>
            <a:off x="4062413" y="5735638"/>
            <a:ext cx="2741612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rev.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>
                <a:solidFill>
                  <a:schemeClr val="tx1"/>
                </a:solidFill>
                <a:latin typeface="Symbol" pitchFamily="18" charset="2"/>
                <a:sym typeface="Wingdings" pitchFamily="2" charset="2"/>
              </a:rPr>
              <a:t>D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S</a:t>
            </a:r>
            <a:r>
              <a:rPr lang="en-US" baseline="-25000">
                <a:solidFill>
                  <a:schemeClr val="tx1"/>
                </a:solidFill>
                <a:sym typeface="Wingdings" pitchFamily="2" charset="2"/>
              </a:rPr>
              <a:t>sys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 = 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81627" name="Rectangle 27"/>
          <p:cNvSpPr>
            <a:spLocks noChangeArrowheads="1"/>
          </p:cNvSpPr>
          <p:nvPr/>
        </p:nvSpPr>
        <p:spPr bwMode="auto">
          <a:xfrm>
            <a:off x="4062413" y="6183313"/>
            <a:ext cx="4918075" cy="5191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irrev. (i.e., spont.)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>
                <a:solidFill>
                  <a:schemeClr val="tx1"/>
                </a:solidFill>
                <a:latin typeface="Symbol" pitchFamily="18" charset="2"/>
                <a:sym typeface="Wingdings" pitchFamily="2" charset="2"/>
              </a:rPr>
              <a:t>D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S</a:t>
            </a:r>
            <a:r>
              <a:rPr lang="en-US" baseline="-25000">
                <a:solidFill>
                  <a:schemeClr val="tx1"/>
                </a:solidFill>
                <a:sym typeface="Wingdings" pitchFamily="2" charset="2"/>
              </a:rPr>
              <a:t>sys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 &gt; 0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8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2816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2816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16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16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1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1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1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1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1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28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28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7" grpId="0"/>
      <p:bldP spid="281620" grpId="0"/>
      <p:bldP spid="281621" grpId="0"/>
      <p:bldP spid="281623" grpId="0"/>
      <p:bldP spid="281624" grpId="0"/>
      <p:bldP spid="281625" grpId="0"/>
      <p:bldP spid="281626" grpId="0"/>
      <p:bldP spid="2816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6716713" y="339725"/>
            <a:ext cx="1757362" cy="11318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2649" name="Rectangle 25"/>
          <p:cNvSpPr>
            <a:spLocks noChangeArrowheads="1"/>
          </p:cNvSpPr>
          <p:nvPr/>
        </p:nvSpPr>
        <p:spPr bwMode="auto">
          <a:xfrm>
            <a:off x="4402138" y="5737225"/>
            <a:ext cx="1725612" cy="78898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2626" name="Rectangle 2"/>
          <p:cNvSpPr>
            <a:spLocks noChangeArrowheads="1"/>
          </p:cNvSpPr>
          <p:nvPr/>
        </p:nvSpPr>
        <p:spPr bwMode="auto">
          <a:xfrm>
            <a:off x="1747838" y="5737225"/>
            <a:ext cx="2284412" cy="78898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427038" y="2860675"/>
            <a:ext cx="780891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Find the change in entropy when 87.3 g of water</a:t>
            </a:r>
          </a:p>
          <a:p>
            <a:pPr algn="l"/>
            <a:r>
              <a:rPr lang="en-US"/>
              <a:t>vapor condense, given that water’s heat of</a:t>
            </a:r>
          </a:p>
          <a:p>
            <a:pPr algn="l"/>
            <a:r>
              <a:rPr lang="en-US"/>
              <a:t>vaporization is 5.99 kJ/mol.</a:t>
            </a:r>
          </a:p>
        </p:txBody>
      </p:sp>
      <p:graphicFrame>
        <p:nvGraphicFramePr>
          <p:cNvPr id="282630" name="Object 6"/>
          <p:cNvGraphicFramePr>
            <a:graphicFrameLocks noChangeAspect="1"/>
          </p:cNvGraphicFramePr>
          <p:nvPr/>
        </p:nvGraphicFramePr>
        <p:xfrm>
          <a:off x="755650" y="4679950"/>
          <a:ext cx="1335088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3" imgW="1295280" imgH="838080" progId="Equation.3">
                  <p:embed/>
                </p:oleObj>
              </mc:Choice>
              <mc:Fallback>
                <p:oleObj name="Equation" r:id="rId3" imgW="1295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679950"/>
                        <a:ext cx="1335088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2631" name="Object 7"/>
          <p:cNvGraphicFramePr>
            <a:graphicFrameLocks noChangeAspect="1"/>
          </p:cNvGraphicFramePr>
          <p:nvPr/>
        </p:nvGraphicFramePr>
        <p:xfrm>
          <a:off x="2252663" y="4667250"/>
          <a:ext cx="1687512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5" imgW="1638000" imgH="863280" progId="Equation.3">
                  <p:embed/>
                </p:oleObj>
              </mc:Choice>
              <mc:Fallback>
                <p:oleObj name="Equation" r:id="rId5" imgW="163800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2663" y="4667250"/>
                        <a:ext cx="1687512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2632" name="Object 8"/>
          <p:cNvGraphicFramePr>
            <a:graphicFrameLocks noChangeAspect="1"/>
          </p:cNvGraphicFramePr>
          <p:nvPr/>
        </p:nvGraphicFramePr>
        <p:xfrm>
          <a:off x="4084638" y="4149725"/>
          <a:ext cx="4370387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7" imgW="4241520" imgH="1434960" progId="Equation.3">
                  <p:embed/>
                </p:oleObj>
              </mc:Choice>
              <mc:Fallback>
                <p:oleObj name="Equation" r:id="rId7" imgW="4241520" imgH="1434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4149725"/>
                        <a:ext cx="4370387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33" name="Rectangle 9"/>
          <p:cNvSpPr>
            <a:spLocks noChangeArrowheads="1"/>
          </p:cNvSpPr>
          <p:nvPr/>
        </p:nvSpPr>
        <p:spPr bwMode="auto">
          <a:xfrm>
            <a:off x="5791200" y="5135563"/>
            <a:ext cx="1609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373.15 K</a:t>
            </a:r>
          </a:p>
        </p:txBody>
      </p:sp>
      <p:sp>
        <p:nvSpPr>
          <p:cNvPr id="282634" name="Rectangle 10"/>
          <p:cNvSpPr>
            <a:spLocks noChangeArrowheads="1"/>
          </p:cNvSpPr>
          <p:nvPr/>
        </p:nvSpPr>
        <p:spPr bwMode="auto">
          <a:xfrm>
            <a:off x="1365250" y="5873750"/>
            <a:ext cx="1878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–0.0779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4030663" y="5827713"/>
            <a:ext cx="2009775" cy="642937"/>
            <a:chOff x="2539" y="3671"/>
            <a:chExt cx="1266" cy="405"/>
          </a:xfrm>
        </p:grpSpPr>
        <p:sp>
          <p:nvSpPr>
            <p:cNvPr id="1051" name="Rectangle 11"/>
            <p:cNvSpPr>
              <a:spLocks noChangeArrowheads="1"/>
            </p:cNvSpPr>
            <p:nvPr/>
          </p:nvSpPr>
          <p:spPr bwMode="auto">
            <a:xfrm>
              <a:off x="2539" y="3698"/>
              <a:ext cx="99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=  –77.9 </a:t>
              </a:r>
            </a:p>
          </p:txBody>
        </p:sp>
        <p:graphicFrame>
          <p:nvGraphicFramePr>
            <p:cNvPr id="1032" name="Object 12"/>
            <p:cNvGraphicFramePr>
              <a:graphicFrameLocks noChangeAspect="1"/>
            </p:cNvGraphicFramePr>
            <p:nvPr/>
          </p:nvGraphicFramePr>
          <p:xfrm>
            <a:off x="3484" y="3671"/>
            <a:ext cx="321" cy="4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7" name="Equation" r:id="rId9" imgW="495000" imgH="622080" progId="Equation.3">
                    <p:embed/>
                  </p:oleObj>
                </mc:Choice>
                <mc:Fallback>
                  <p:oleObj name="Equation" r:id="rId9" imgW="495000" imgH="6220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4" y="3671"/>
                          <a:ext cx="321" cy="4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82637" name="Object 13"/>
          <p:cNvGraphicFramePr>
            <a:graphicFrameLocks noChangeAspect="1"/>
          </p:cNvGraphicFramePr>
          <p:nvPr/>
        </p:nvGraphicFramePr>
        <p:xfrm>
          <a:off x="3298825" y="5795963"/>
          <a:ext cx="665163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11" imgW="647640" imgH="622080" progId="Equation.3">
                  <p:embed/>
                </p:oleObj>
              </mc:Choice>
              <mc:Fallback>
                <p:oleObj name="Equation" r:id="rId11" imgW="64764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825" y="5795963"/>
                        <a:ext cx="665163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39" name="Rectangle 15"/>
          <p:cNvSpPr>
            <a:spLocks noChangeArrowheads="1"/>
          </p:cNvSpPr>
          <p:nvPr/>
        </p:nvSpPr>
        <p:spPr bwMode="auto">
          <a:xfrm>
            <a:off x="6826250" y="434975"/>
            <a:ext cx="1558925" cy="9461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41" name="Rectangle 16"/>
          <p:cNvSpPr>
            <a:spLocks noChangeArrowheads="1"/>
          </p:cNvSpPr>
          <p:nvPr/>
        </p:nvSpPr>
        <p:spPr bwMode="auto">
          <a:xfrm>
            <a:off x="427038" y="412750"/>
            <a:ext cx="6124575" cy="9461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For a system in which heat is</a:t>
            </a:r>
          </a:p>
          <a:p>
            <a:pPr algn="l"/>
            <a:r>
              <a:rPr lang="en-US"/>
              <a:t>transferred at constant temperature…</a:t>
            </a:r>
          </a:p>
        </p:txBody>
      </p:sp>
      <p:graphicFrame>
        <p:nvGraphicFramePr>
          <p:cNvPr id="282641" name="Object 17"/>
          <p:cNvGraphicFramePr>
            <a:graphicFrameLocks noChangeAspect="1"/>
          </p:cNvGraphicFramePr>
          <p:nvPr/>
        </p:nvGraphicFramePr>
        <p:xfrm>
          <a:off x="6919913" y="461963"/>
          <a:ext cx="133508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13" imgW="1295280" imgH="838080" progId="Equation.3">
                  <p:embed/>
                </p:oleObj>
              </mc:Choice>
              <mc:Fallback>
                <p:oleObj name="Equation" r:id="rId13" imgW="1295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9913" y="461963"/>
                        <a:ext cx="1335087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42" name="Rectangle 18"/>
          <p:cNvSpPr>
            <a:spLocks noChangeArrowheads="1"/>
          </p:cNvSpPr>
          <p:nvPr/>
        </p:nvSpPr>
        <p:spPr bwMode="auto">
          <a:xfrm>
            <a:off x="460375" y="1552575"/>
            <a:ext cx="144938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-- T in K</a:t>
            </a:r>
          </a:p>
        </p:txBody>
      </p:sp>
      <p:sp>
        <p:nvSpPr>
          <p:cNvPr id="282643" name="Rectangle 19"/>
          <p:cNvSpPr>
            <a:spLocks noChangeArrowheads="1"/>
          </p:cNvSpPr>
          <p:nvPr/>
        </p:nvSpPr>
        <p:spPr bwMode="auto">
          <a:xfrm>
            <a:off x="460375" y="2155825"/>
            <a:ext cx="4808538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-- common unit for entropy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82644" name="Object 20"/>
          <p:cNvGraphicFramePr>
            <a:graphicFrameLocks noChangeAspect="1"/>
          </p:cNvGraphicFramePr>
          <p:nvPr/>
        </p:nvGraphicFramePr>
        <p:xfrm>
          <a:off x="5340350" y="2078038"/>
          <a:ext cx="509588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14" imgW="495000" imgH="622080" progId="Equation.3">
                  <p:embed/>
                </p:oleObj>
              </mc:Choice>
              <mc:Fallback>
                <p:oleObj name="Equation" r:id="rId14" imgW="49500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0350" y="2078038"/>
                        <a:ext cx="509588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5937250" y="1630363"/>
            <a:ext cx="2976563" cy="898525"/>
            <a:chOff x="3852" y="3325"/>
            <a:chExt cx="1875" cy="566"/>
          </a:xfrm>
        </p:grpSpPr>
        <p:sp>
          <p:nvSpPr>
            <p:cNvPr id="1049" name="Rectangle 22"/>
            <p:cNvSpPr>
              <a:spLocks noChangeArrowheads="1"/>
            </p:cNvSpPr>
            <p:nvPr/>
          </p:nvSpPr>
          <p:spPr bwMode="auto">
            <a:xfrm>
              <a:off x="3852" y="3325"/>
              <a:ext cx="1875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i.e., </a:t>
              </a:r>
              <a:r>
                <a:rPr lang="en-US" u="sng">
                  <a:solidFill>
                    <a:schemeClr val="tx1"/>
                  </a:solidFill>
                </a:rPr>
                <a:t>heat (energy)</a:t>
              </a:r>
            </a:p>
          </p:txBody>
        </p:sp>
        <p:sp>
          <p:nvSpPr>
            <p:cNvPr id="1050" name="Rectangle 23"/>
            <p:cNvSpPr>
              <a:spLocks noChangeArrowheads="1"/>
            </p:cNvSpPr>
            <p:nvPr/>
          </p:nvSpPr>
          <p:spPr bwMode="auto">
            <a:xfrm>
              <a:off x="4328" y="3564"/>
              <a:ext cx="1327" cy="3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temperature</a:t>
              </a:r>
              <a:endParaRPr lang="en-US" u="sng">
                <a:solidFill>
                  <a:schemeClr val="tx1"/>
                </a:solidFill>
              </a:endParaRPr>
            </a:p>
          </p:txBody>
        </p:sp>
      </p:grpSp>
      <p:sp>
        <p:nvSpPr>
          <p:cNvPr id="282650" name="Line 26"/>
          <p:cNvSpPr>
            <a:spLocks noChangeShapeType="1"/>
          </p:cNvSpPr>
          <p:nvPr/>
        </p:nvSpPr>
        <p:spPr bwMode="auto">
          <a:xfrm flipV="1">
            <a:off x="5275263" y="4494213"/>
            <a:ext cx="223837" cy="277812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2651" name="Line 27"/>
          <p:cNvSpPr>
            <a:spLocks noChangeShapeType="1"/>
          </p:cNvSpPr>
          <p:nvPr/>
        </p:nvSpPr>
        <p:spPr bwMode="auto">
          <a:xfrm flipV="1">
            <a:off x="6265863" y="4784725"/>
            <a:ext cx="223837" cy="277813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2652" name="Line 28"/>
          <p:cNvSpPr>
            <a:spLocks noChangeShapeType="1"/>
          </p:cNvSpPr>
          <p:nvPr/>
        </p:nvSpPr>
        <p:spPr bwMode="auto">
          <a:xfrm flipH="1" flipV="1">
            <a:off x="5921375" y="4327525"/>
            <a:ext cx="636588" cy="176213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2654" name="Line 30"/>
          <p:cNvSpPr>
            <a:spLocks noChangeShapeType="1"/>
          </p:cNvSpPr>
          <p:nvPr/>
        </p:nvSpPr>
        <p:spPr bwMode="auto">
          <a:xfrm flipH="1" flipV="1">
            <a:off x="7639050" y="4806950"/>
            <a:ext cx="636588" cy="176213"/>
          </a:xfrm>
          <a:prstGeom prst="line">
            <a:avLst/>
          </a:prstGeom>
          <a:noFill/>
          <a:ln w="19050">
            <a:solidFill>
              <a:srgbClr val="0066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2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26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26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2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82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82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2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2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2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2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2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28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8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82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2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2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282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2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2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282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82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82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82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82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82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82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82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82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82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82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82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82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82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2826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82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82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826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82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282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82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28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2649" grpId="0" animBg="1"/>
      <p:bldP spid="282626" grpId="0" animBg="1"/>
      <p:bldP spid="282629" grpId="0"/>
      <p:bldP spid="282633" grpId="0"/>
      <p:bldP spid="282634" grpId="0"/>
      <p:bldP spid="282639" grpId="0" animBg="1"/>
      <p:bldP spid="282642" grpId="0"/>
      <p:bldP spid="282643" grpId="0"/>
      <p:bldP spid="282650" grpId="0" animBg="1"/>
      <p:bldP spid="282651" grpId="0" animBg="1"/>
      <p:bldP spid="282652" grpId="0" animBg="1"/>
      <p:bldP spid="28265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7831</TotalTime>
  <Words>882</Words>
  <Application>Microsoft Office PowerPoint</Application>
  <PresentationFormat>On-screen Show (4:3)</PresentationFormat>
  <Paragraphs>179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Narrow</vt:lpstr>
      <vt:lpstr>Symbol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Bergmann, John</dc:creator>
  <cp:lastModifiedBy>Green, Michael</cp:lastModifiedBy>
  <cp:revision>255</cp:revision>
  <dcterms:created xsi:type="dcterms:W3CDTF">2007-10-19T23:57:29Z</dcterms:created>
  <dcterms:modified xsi:type="dcterms:W3CDTF">2015-11-19T12:33:09Z</dcterms:modified>
</cp:coreProperties>
</file>