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1"/>
  </p:notesMasterIdLst>
  <p:handoutMasterIdLst>
    <p:handoutMasterId r:id="rId42"/>
  </p:handoutMasterIdLst>
  <p:sldIdLst>
    <p:sldId id="303" r:id="rId5"/>
    <p:sldId id="270" r:id="rId6"/>
    <p:sldId id="257" r:id="rId7"/>
    <p:sldId id="271" r:id="rId8"/>
    <p:sldId id="277" r:id="rId9"/>
    <p:sldId id="260" r:id="rId10"/>
    <p:sldId id="258" r:id="rId11"/>
    <p:sldId id="295" r:id="rId12"/>
    <p:sldId id="299" r:id="rId13"/>
    <p:sldId id="300" r:id="rId14"/>
    <p:sldId id="296" r:id="rId15"/>
    <p:sldId id="297" r:id="rId16"/>
    <p:sldId id="301" r:id="rId17"/>
    <p:sldId id="302" r:id="rId18"/>
    <p:sldId id="278" r:id="rId19"/>
    <p:sldId id="292" r:id="rId20"/>
    <p:sldId id="261" r:id="rId21"/>
    <p:sldId id="273" r:id="rId22"/>
    <p:sldId id="279" r:id="rId23"/>
    <p:sldId id="276" r:id="rId24"/>
    <p:sldId id="263" r:id="rId25"/>
    <p:sldId id="274" r:id="rId26"/>
    <p:sldId id="266" r:id="rId27"/>
    <p:sldId id="280" r:id="rId28"/>
    <p:sldId id="281" r:id="rId29"/>
    <p:sldId id="289" r:id="rId30"/>
    <p:sldId id="291" r:id="rId31"/>
    <p:sldId id="293" r:id="rId32"/>
    <p:sldId id="290" r:id="rId33"/>
    <p:sldId id="284" r:id="rId34"/>
    <p:sldId id="285" r:id="rId35"/>
    <p:sldId id="286" r:id="rId36"/>
    <p:sldId id="287" r:id="rId37"/>
    <p:sldId id="288" r:id="rId38"/>
    <p:sldId id="282" r:id="rId39"/>
    <p:sldId id="283" r:id="rId4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803BE4-286A-13A4-D191-67A4D4EC806C}" v="60" dt="2024-10-22T19:52:53.718"/>
    <p1510:client id="{5861D4D5-4AC5-E745-BA45-4F779252DA35}" v="5119" dt="2024-10-22T17:30:18.490"/>
    <p1510:client id="{89541EF1-4812-E6B8-C520-B08BBF8AC121}" v="178" dt="2024-10-22T17:47:42.087"/>
    <p1510:client id="{C73806F3-4F1E-5201-36C8-485D6F8F8F53}" v="186" dt="2024-10-21T23:08:21.147"/>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5274" autoAdjust="0"/>
  </p:normalViewPr>
  <p:slideViewPr>
    <p:cSldViewPr>
      <p:cViewPr varScale="1">
        <p:scale>
          <a:sx n="113" d="100"/>
          <a:sy n="113" d="100"/>
        </p:scale>
        <p:origin x="396" y="102"/>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10/22/2024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10/22/2024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106865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01030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92764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04487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87100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8682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67542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89087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61343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46169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81949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smtClean="0"/>
              <a:pPr/>
              <a:t>10/22/2024</a:t>
            </a:fld>
            <a:endParaRPr lang="en-US"/>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271805945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hylel@leonschools.net" TargetMode="External"/><Relationship Id="rId2" Type="http://schemas.openxmlformats.org/officeDocument/2006/relationships/hyperlink" Target="mailto:folmark@leonschools.ne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bluebook.collegeboard.org/students/practice" TargetMode="External"/><Relationship Id="rId2" Type="http://schemas.openxmlformats.org/officeDocument/2006/relationships/hyperlink" Target="https://apcentral.collegeboard.org/exam-administration-ordering-scores/digital-ap-exams/accommodation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hylel@leonschools.ne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hylel@leonschools.ne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hylel@leonschools.ne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myap.collegeboard.org/login" TargetMode="External"/><Relationship Id="rId2" Type="http://schemas.openxmlformats.org/officeDocument/2006/relationships/hyperlink" Target="https://apcentral.collegeboard.org/instructional-resources/ap-daily" TargetMode="External"/><Relationship Id="rId1" Type="http://schemas.openxmlformats.org/officeDocument/2006/relationships/slideLayout" Target="../slideLayouts/slideLayout2.xml"/><Relationship Id="rId5" Type="http://schemas.openxmlformats.org/officeDocument/2006/relationships/hyperlink" Target="https://apstudents.collegeboard.org/access-your-ap-resources/ap-daily" TargetMode="External"/><Relationship Id="rId4" Type="http://schemas.openxmlformats.org/officeDocument/2006/relationships/hyperlink" Target="https://www.youtube.com/user/advancedplacement"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myap.collegeboard.org/login%22%20/t%20%22_blank" TargetMode="External"/><Relationship Id="rId2" Type="http://schemas.openxmlformats.org/officeDocument/2006/relationships/hyperlink" Target="https://apcentral.collegeboard.org/instructional-resources/ap-daily" TargetMode="External"/><Relationship Id="rId1" Type="http://schemas.openxmlformats.org/officeDocument/2006/relationships/slideLayout" Target="../slideLayouts/slideLayout2.xml"/><Relationship Id="rId4" Type="http://schemas.openxmlformats.org/officeDocument/2006/relationships/hyperlink" Target="https://apclassroom.clickhelp.co/articles/#!ap-classroom-user-guide-for-students/introductio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8744" y="1905000"/>
            <a:ext cx="9977669" cy="2667000"/>
          </a:xfrm>
        </p:spPr>
        <p:txBody>
          <a:bodyPr/>
          <a:lstStyle/>
          <a:p>
            <a:r>
              <a:rPr lang="en-US" sz="6600"/>
              <a:t>Welcome, </a:t>
            </a:r>
            <a:br>
              <a:rPr lang="en-US"/>
            </a:br>
            <a:r>
              <a:rPr lang="en-US"/>
              <a:t>AP Parents and Guardians</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October 22,2024  //  Leslie Hyle, AP Coordinator</a:t>
            </a:r>
          </a:p>
        </p:txBody>
      </p:sp>
      <p:pic>
        <p:nvPicPr>
          <p:cNvPr id="4" name="Picture 3" descr="A logo with blue and green letters&#10;&#10;Description automatically generated">
            <a:extLst>
              <a:ext uri="{FF2B5EF4-FFF2-40B4-BE49-F238E27FC236}">
                <a16:creationId xmlns:a16="http://schemas.microsoft.com/office/drawing/2014/main" id="{40641349-8274-9B00-E70B-0B009A395DAA}"/>
              </a:ext>
            </a:extLst>
          </p:cNvPr>
          <p:cNvPicPr>
            <a:picLocks noChangeAspect="1"/>
          </p:cNvPicPr>
          <p:nvPr/>
        </p:nvPicPr>
        <p:blipFill>
          <a:blip r:embed="rId2"/>
          <a:stretch>
            <a:fillRect/>
          </a:stretch>
        </p:blipFill>
        <p:spPr>
          <a:xfrm>
            <a:off x="8545735" y="487762"/>
            <a:ext cx="2775623" cy="1985799"/>
          </a:xfrm>
          <a:prstGeom prst="rect">
            <a:avLst/>
          </a:prstGeom>
        </p:spPr>
      </p:pic>
    </p:spTree>
    <p:extLst>
      <p:ext uri="{BB962C8B-B14F-4D97-AF65-F5344CB8AC3E}">
        <p14:creationId xmlns:p14="http://schemas.microsoft.com/office/powerpoint/2010/main" val="29336076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 shot of a document&#10;&#10;Description automatically generated">
            <a:extLst>
              <a:ext uri="{FF2B5EF4-FFF2-40B4-BE49-F238E27FC236}">
                <a16:creationId xmlns:a16="http://schemas.microsoft.com/office/drawing/2014/main" id="{F0F2DCD1-AD5D-42C3-683A-D0FB2D21EC13}"/>
              </a:ext>
            </a:extLst>
          </p:cNvPr>
          <p:cNvPicPr>
            <a:picLocks noChangeAspect="1"/>
          </p:cNvPicPr>
          <p:nvPr/>
        </p:nvPicPr>
        <p:blipFill>
          <a:blip r:embed="rId2"/>
          <a:stretch>
            <a:fillRect/>
          </a:stretch>
        </p:blipFill>
        <p:spPr>
          <a:xfrm>
            <a:off x="635823" y="0"/>
            <a:ext cx="10910305" cy="6858000"/>
          </a:xfrm>
          <a:prstGeom prst="rect">
            <a:avLst/>
          </a:prstGeom>
        </p:spPr>
      </p:pic>
    </p:spTree>
    <p:extLst>
      <p:ext uri="{BB962C8B-B14F-4D97-AF65-F5344CB8AC3E}">
        <p14:creationId xmlns:p14="http://schemas.microsoft.com/office/powerpoint/2010/main" val="30723371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C050A1D5-CF52-7203-E07A-3A8A8ACC5D10}"/>
              </a:ext>
            </a:extLst>
          </p:cNvPr>
          <p:cNvPicPr>
            <a:picLocks noChangeAspect="1"/>
          </p:cNvPicPr>
          <p:nvPr/>
        </p:nvPicPr>
        <p:blipFill>
          <a:blip r:embed="rId2"/>
          <a:stretch>
            <a:fillRect/>
          </a:stretch>
        </p:blipFill>
        <p:spPr>
          <a:xfrm>
            <a:off x="1576176" y="1519"/>
            <a:ext cx="9046955" cy="6854962"/>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F9D80276-24DA-D89F-57F4-072F50A9FC94}"/>
              </a:ext>
            </a:extLst>
          </p:cNvPr>
          <p:cNvPicPr>
            <a:picLocks noChangeAspect="1"/>
          </p:cNvPicPr>
          <p:nvPr/>
        </p:nvPicPr>
        <p:blipFill>
          <a:blip r:embed="rId3"/>
          <a:stretch>
            <a:fillRect/>
          </a:stretch>
        </p:blipFill>
        <p:spPr>
          <a:xfrm>
            <a:off x="1452184" y="0"/>
            <a:ext cx="9274934" cy="6858000"/>
          </a:xfrm>
          <a:prstGeom prst="rect">
            <a:avLst/>
          </a:prstGeom>
        </p:spPr>
      </p:pic>
    </p:spTree>
    <p:extLst>
      <p:ext uri="{BB962C8B-B14F-4D97-AF65-F5344CB8AC3E}">
        <p14:creationId xmlns:p14="http://schemas.microsoft.com/office/powerpoint/2010/main" val="8063977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C050A1D5-CF52-7203-E07A-3A8A8ACC5D10}"/>
              </a:ext>
            </a:extLst>
          </p:cNvPr>
          <p:cNvPicPr>
            <a:picLocks noChangeAspect="1"/>
          </p:cNvPicPr>
          <p:nvPr/>
        </p:nvPicPr>
        <p:blipFill>
          <a:blip r:embed="rId2"/>
          <a:stretch>
            <a:fillRect/>
          </a:stretch>
        </p:blipFill>
        <p:spPr>
          <a:xfrm>
            <a:off x="1576176" y="1519"/>
            <a:ext cx="9046955" cy="6854962"/>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F9D80276-24DA-D89F-57F4-072F50A9FC94}"/>
              </a:ext>
            </a:extLst>
          </p:cNvPr>
          <p:cNvPicPr>
            <a:picLocks noChangeAspect="1"/>
          </p:cNvPicPr>
          <p:nvPr/>
        </p:nvPicPr>
        <p:blipFill>
          <a:blip r:embed="rId3"/>
          <a:stretch>
            <a:fillRect/>
          </a:stretch>
        </p:blipFill>
        <p:spPr>
          <a:xfrm>
            <a:off x="1452184" y="0"/>
            <a:ext cx="9274934" cy="6858000"/>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9775DBFE-F632-40CC-0CE2-13DCB3B30351}"/>
              </a:ext>
            </a:extLst>
          </p:cNvPr>
          <p:cNvPicPr>
            <a:picLocks noChangeAspect="1"/>
          </p:cNvPicPr>
          <p:nvPr/>
        </p:nvPicPr>
        <p:blipFill>
          <a:blip r:embed="rId4"/>
          <a:stretch>
            <a:fillRect/>
          </a:stretch>
        </p:blipFill>
        <p:spPr>
          <a:xfrm>
            <a:off x="1561693" y="0"/>
            <a:ext cx="9055916" cy="6858000"/>
          </a:xfrm>
          <a:prstGeom prst="rect">
            <a:avLst/>
          </a:prstGeom>
        </p:spPr>
      </p:pic>
    </p:spTree>
    <p:extLst>
      <p:ext uri="{BB962C8B-B14F-4D97-AF65-F5344CB8AC3E}">
        <p14:creationId xmlns:p14="http://schemas.microsoft.com/office/powerpoint/2010/main" val="8661866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08A8-F556-E79C-AEEE-78B6A23AA10F}"/>
              </a:ext>
            </a:extLst>
          </p:cNvPr>
          <p:cNvSpPr>
            <a:spLocks noGrp="1"/>
          </p:cNvSpPr>
          <p:nvPr>
            <p:ph type="title"/>
          </p:nvPr>
        </p:nvSpPr>
        <p:spPr>
          <a:xfrm>
            <a:off x="789542" y="274638"/>
            <a:ext cx="10699744" cy="1020762"/>
          </a:xfrm>
        </p:spPr>
        <p:txBody>
          <a:bodyPr/>
          <a:lstStyle/>
          <a:p>
            <a:r>
              <a:rPr lang="en-US" dirty="0"/>
              <a:t>How to be successful in AP Courses (students)</a:t>
            </a:r>
          </a:p>
        </p:txBody>
      </p:sp>
      <p:sp>
        <p:nvSpPr>
          <p:cNvPr id="3" name="Content Placeholder 2">
            <a:extLst>
              <a:ext uri="{FF2B5EF4-FFF2-40B4-BE49-F238E27FC236}">
                <a16:creationId xmlns:a16="http://schemas.microsoft.com/office/drawing/2014/main" id="{8ECD00B0-A860-35BD-509E-AB85EA6CD8D3}"/>
              </a:ext>
            </a:extLst>
          </p:cNvPr>
          <p:cNvSpPr>
            <a:spLocks noGrp="1"/>
          </p:cNvSpPr>
          <p:nvPr>
            <p:ph idx="1"/>
          </p:nvPr>
        </p:nvSpPr>
        <p:spPr>
          <a:xfrm>
            <a:off x="1445270" y="1711999"/>
            <a:ext cx="10236879" cy="4871938"/>
          </a:xfrm>
        </p:spPr>
        <p:txBody>
          <a:bodyPr vert="horz" lIns="91440" tIns="45720" rIns="91440" bIns="45720" rtlCol="0" anchor="t">
            <a:normAutofit/>
          </a:bodyPr>
          <a:lstStyle/>
          <a:p>
            <a:pPr>
              <a:spcBef>
                <a:spcPts val="500"/>
              </a:spcBef>
            </a:pPr>
            <a:r>
              <a:rPr lang="en-US" sz="3200" dirty="0"/>
              <a:t>Save course materials until after the AP exam</a:t>
            </a:r>
          </a:p>
          <a:p>
            <a:pPr>
              <a:spcBef>
                <a:spcPts val="500"/>
              </a:spcBef>
            </a:pPr>
            <a:r>
              <a:rPr lang="en-US" sz="3200" dirty="0"/>
              <a:t>Students should study smarter, not harder:</a:t>
            </a:r>
          </a:p>
          <a:p>
            <a:pPr lvl="1">
              <a:spcBef>
                <a:spcPts val="500"/>
              </a:spcBef>
            </a:pPr>
            <a:r>
              <a:rPr lang="en-US" sz="2800" dirty="0"/>
              <a:t>Use CED</a:t>
            </a:r>
          </a:p>
          <a:p>
            <a:pPr lvl="1">
              <a:spcBef>
                <a:spcPts val="500"/>
              </a:spcBef>
            </a:pPr>
            <a:r>
              <a:rPr lang="en-US" sz="2800" dirty="0"/>
              <a:t>Prepare in stages: review materials as-needed, turn "learning goals" into questions</a:t>
            </a:r>
          </a:p>
          <a:p>
            <a:pPr lvl="1">
              <a:spcBef>
                <a:spcPts val="500"/>
              </a:spcBef>
            </a:pPr>
            <a:r>
              <a:rPr lang="en-US" sz="2800" dirty="0"/>
              <a:t>Interact frequently with content in class and at home</a:t>
            </a:r>
          </a:p>
          <a:p>
            <a:pPr lvl="1">
              <a:spcBef>
                <a:spcPts val="500"/>
              </a:spcBef>
            </a:pPr>
            <a:r>
              <a:rPr lang="en-US" sz="2800" dirty="0"/>
              <a:t>Study with friends.</a:t>
            </a:r>
          </a:p>
          <a:p>
            <a:pPr>
              <a:spcBef>
                <a:spcPts val="500"/>
              </a:spcBef>
            </a:pPr>
            <a:r>
              <a:rPr lang="en-US" sz="3200" dirty="0"/>
              <a:t>Be more concerned with learning than grades.</a:t>
            </a:r>
          </a:p>
        </p:txBody>
      </p:sp>
    </p:spTree>
    <p:extLst>
      <p:ext uri="{BB962C8B-B14F-4D97-AF65-F5344CB8AC3E}">
        <p14:creationId xmlns:p14="http://schemas.microsoft.com/office/powerpoint/2010/main" val="41438858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F962C-71A1-B246-4C10-57451E856792}"/>
              </a:ext>
            </a:extLst>
          </p:cNvPr>
          <p:cNvSpPr>
            <a:spLocks noGrp="1"/>
          </p:cNvSpPr>
          <p:nvPr>
            <p:ph type="title"/>
          </p:nvPr>
        </p:nvSpPr>
        <p:spPr>
          <a:xfrm>
            <a:off x="687563" y="274638"/>
            <a:ext cx="11123787" cy="1020762"/>
          </a:xfrm>
        </p:spPr>
        <p:txBody>
          <a:bodyPr/>
          <a:lstStyle/>
          <a:p>
            <a:r>
              <a:rPr lang="en-US" dirty="0"/>
              <a:t>How to be successful in AP Courses (parents)</a:t>
            </a:r>
            <a:endParaRPr lang="en-US" dirty="0">
              <a:solidFill>
                <a:srgbClr val="000000"/>
              </a:solidFill>
            </a:endParaRPr>
          </a:p>
        </p:txBody>
      </p:sp>
      <p:sp>
        <p:nvSpPr>
          <p:cNvPr id="3" name="Content Placeholder 2">
            <a:extLst>
              <a:ext uri="{FF2B5EF4-FFF2-40B4-BE49-F238E27FC236}">
                <a16:creationId xmlns:a16="http://schemas.microsoft.com/office/drawing/2014/main" id="{052CFD4D-CCB3-3827-FC44-E7A726026FBD}"/>
              </a:ext>
            </a:extLst>
          </p:cNvPr>
          <p:cNvSpPr>
            <a:spLocks noGrp="1"/>
          </p:cNvSpPr>
          <p:nvPr>
            <p:ph idx="1"/>
          </p:nvPr>
        </p:nvSpPr>
        <p:spPr/>
        <p:txBody>
          <a:bodyPr vert="horz" lIns="91440" tIns="45720" rIns="91440" bIns="45720" rtlCol="0" anchor="t">
            <a:normAutofit/>
          </a:bodyPr>
          <a:lstStyle/>
          <a:p>
            <a:r>
              <a:rPr lang="en-US" sz="3200" dirty="0"/>
              <a:t>Encourage your student to advocate</a:t>
            </a:r>
          </a:p>
          <a:p>
            <a:r>
              <a:rPr lang="en-US" sz="3200" dirty="0"/>
              <a:t>Encourage uninterrupted work time</a:t>
            </a:r>
          </a:p>
          <a:p>
            <a:r>
              <a:rPr lang="en-US" sz="3200" dirty="0"/>
              <a:t>Ask, "What did you learn in AP ____ today?"</a:t>
            </a:r>
          </a:p>
          <a:p>
            <a:pPr lvl="1"/>
            <a:r>
              <a:rPr lang="en-US" sz="2800" dirty="0"/>
              <a:t>Help your student make connections</a:t>
            </a:r>
          </a:p>
          <a:p>
            <a:r>
              <a:rPr lang="en-US" sz="3200" dirty="0"/>
              <a:t>Check Focus weekly</a:t>
            </a:r>
          </a:p>
        </p:txBody>
      </p:sp>
    </p:spTree>
    <p:extLst>
      <p:ext uri="{BB962C8B-B14F-4D97-AF65-F5344CB8AC3E}">
        <p14:creationId xmlns:p14="http://schemas.microsoft.com/office/powerpoint/2010/main" val="41338550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54A66-9EAD-BFE1-911D-E637FBA7C3FF}"/>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rPr>
              <a:t>AP Exam Accommodations: </a:t>
            </a:r>
          </a:p>
        </p:txBody>
      </p:sp>
      <p:sp>
        <p:nvSpPr>
          <p:cNvPr id="4" name="TextBox 3">
            <a:extLst>
              <a:ext uri="{FF2B5EF4-FFF2-40B4-BE49-F238E27FC236}">
                <a16:creationId xmlns:a16="http://schemas.microsoft.com/office/drawing/2014/main" id="{50DE2572-30A8-F3D9-01BC-E4ED25EFED66}"/>
              </a:ext>
            </a:extLst>
          </p:cNvPr>
          <p:cNvSpPr txBox="1"/>
          <p:nvPr/>
        </p:nvSpPr>
        <p:spPr>
          <a:xfrm>
            <a:off x="1674812" y="5105400"/>
            <a:ext cx="9100110" cy="4247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2400" dirty="0">
                <a:latin typeface="Roboto" panose="02000000000000000000" pitchFamily="2" charset="0"/>
                <a:ea typeface="Roboto" panose="02000000000000000000" pitchFamily="2" charset="0"/>
              </a:rPr>
              <a:t>FAQ : Accommodations Hand out </a:t>
            </a:r>
          </a:p>
        </p:txBody>
      </p:sp>
    </p:spTree>
    <p:extLst>
      <p:ext uri="{BB962C8B-B14F-4D97-AF65-F5344CB8AC3E}">
        <p14:creationId xmlns:p14="http://schemas.microsoft.com/office/powerpoint/2010/main" val="261803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DD7DA-6426-469C-B74C-220598F31657}"/>
              </a:ext>
            </a:extLst>
          </p:cNvPr>
          <p:cNvSpPr>
            <a:spLocks noGrp="1"/>
          </p:cNvSpPr>
          <p:nvPr>
            <p:ph type="title"/>
          </p:nvPr>
        </p:nvSpPr>
        <p:spPr/>
        <p:txBody>
          <a:bodyPr>
            <a:normAutofit/>
          </a:bodyPr>
          <a:lstStyle/>
          <a:p>
            <a:r>
              <a:rPr lang="en-US" sz="3600" dirty="0">
                <a:latin typeface="Roboto" panose="02000000000000000000" pitchFamily="2" charset="0"/>
                <a:ea typeface="Roboto" panose="02000000000000000000" pitchFamily="2" charset="0"/>
              </a:rPr>
              <a:t>What are testing Accommodations?</a:t>
            </a:r>
          </a:p>
        </p:txBody>
      </p:sp>
      <p:sp>
        <p:nvSpPr>
          <p:cNvPr id="3" name="TextBox 2">
            <a:extLst>
              <a:ext uri="{FF2B5EF4-FFF2-40B4-BE49-F238E27FC236}">
                <a16:creationId xmlns:a16="http://schemas.microsoft.com/office/drawing/2014/main" id="{ECBD5664-B014-47E6-BF53-3686BC815A62}"/>
              </a:ext>
            </a:extLst>
          </p:cNvPr>
          <p:cNvSpPr txBox="1"/>
          <p:nvPr/>
        </p:nvSpPr>
        <p:spPr>
          <a:xfrm>
            <a:off x="1827212" y="1981200"/>
            <a:ext cx="9525000" cy="4136517"/>
          </a:xfrm>
          <a:prstGeom prst="rect">
            <a:avLst/>
          </a:prstGeom>
          <a:noFill/>
        </p:spPr>
        <p:txBody>
          <a:bodyPr wrap="square" rtlCol="0">
            <a:spAutoFit/>
          </a:bodyPr>
          <a:lstStyle/>
          <a:p>
            <a:pPr>
              <a:lnSpc>
                <a:spcPct val="90000"/>
              </a:lnSpc>
            </a:pPr>
            <a:r>
              <a:rPr lang="en-ZW" sz="2800" b="0" i="0" dirty="0">
                <a:effectLst/>
                <a:latin typeface="Roboto" panose="02000000000000000000" pitchFamily="2" charset="0"/>
                <a:ea typeface="Roboto" panose="02000000000000000000" pitchFamily="2" charset="0"/>
              </a:rPr>
              <a:t>Testing accommodations are </a:t>
            </a:r>
            <a:r>
              <a:rPr lang="en-ZW" sz="2800" dirty="0">
                <a:latin typeface="Roboto" panose="02000000000000000000" pitchFamily="2" charset="0"/>
                <a:ea typeface="Roboto" panose="02000000000000000000" pitchFamily="2" charset="0"/>
              </a:rPr>
              <a:t>changes to the testing environment or process that help ensure that students with disabilities or other needs can demonstrate their knowledge and skills</a:t>
            </a:r>
            <a:r>
              <a:rPr lang="en-ZW" sz="2800" b="0" i="0" dirty="0">
                <a:effectLst/>
                <a:latin typeface="Roboto" panose="02000000000000000000" pitchFamily="2" charset="0"/>
                <a:ea typeface="Roboto" panose="02000000000000000000" pitchFamily="2" charset="0"/>
              </a:rPr>
              <a:t>.</a:t>
            </a:r>
          </a:p>
          <a:p>
            <a:pPr>
              <a:lnSpc>
                <a:spcPct val="90000"/>
              </a:lnSpc>
            </a:pPr>
            <a:endParaRPr lang="en-ZW" sz="2800" dirty="0">
              <a:latin typeface="Roboto" panose="02000000000000000000" pitchFamily="2" charset="0"/>
              <a:ea typeface="Roboto" panose="02000000000000000000" pitchFamily="2" charset="0"/>
            </a:endParaRPr>
          </a:p>
          <a:p>
            <a:pPr>
              <a:lnSpc>
                <a:spcPct val="90000"/>
              </a:lnSpc>
            </a:pPr>
            <a:r>
              <a:rPr lang="en-ZW" sz="2800" dirty="0">
                <a:latin typeface="Roboto" panose="02000000000000000000" pitchFamily="2" charset="0"/>
                <a:ea typeface="Roboto" panose="02000000000000000000" pitchFamily="2" charset="0"/>
              </a:rPr>
              <a:t>Some examples of Accommodations are:</a:t>
            </a:r>
          </a:p>
          <a:p>
            <a:pPr marL="342900" indent="-342900">
              <a:lnSpc>
                <a:spcPct val="90000"/>
              </a:lnSpc>
              <a:buFont typeface="Arial" panose="020B0604020202020204" pitchFamily="34" charset="0"/>
              <a:buChar char="•"/>
            </a:pPr>
            <a:r>
              <a:rPr lang="en-ZW" sz="2400" dirty="0">
                <a:latin typeface="Roboto" panose="02000000000000000000" pitchFamily="2" charset="0"/>
                <a:ea typeface="Roboto" panose="02000000000000000000" pitchFamily="2" charset="0"/>
              </a:rPr>
              <a:t>Extended time 50% or 100%</a:t>
            </a:r>
          </a:p>
          <a:p>
            <a:pPr marL="342900" indent="-342900">
              <a:lnSpc>
                <a:spcPct val="90000"/>
              </a:lnSpc>
              <a:buFont typeface="Arial" panose="020B0604020202020204" pitchFamily="34" charset="0"/>
              <a:buChar char="•"/>
            </a:pPr>
            <a:r>
              <a:rPr lang="en-ZW" sz="2400" dirty="0">
                <a:latin typeface="Roboto" panose="02000000000000000000" pitchFamily="2" charset="0"/>
                <a:ea typeface="Roboto" panose="02000000000000000000" pitchFamily="2" charset="0"/>
              </a:rPr>
              <a:t>Small group Setting</a:t>
            </a:r>
          </a:p>
          <a:p>
            <a:pPr marL="342900" indent="-342900">
              <a:lnSpc>
                <a:spcPct val="90000"/>
              </a:lnSpc>
              <a:buFont typeface="Arial" panose="020B0604020202020204" pitchFamily="34" charset="0"/>
              <a:buChar char="•"/>
            </a:pPr>
            <a:r>
              <a:rPr lang="en-ZW" sz="2400" dirty="0">
                <a:latin typeface="Roboto" panose="02000000000000000000" pitchFamily="2" charset="0"/>
                <a:ea typeface="Roboto" panose="02000000000000000000" pitchFamily="2" charset="0"/>
              </a:rPr>
              <a:t>Large Block tests </a:t>
            </a:r>
          </a:p>
          <a:p>
            <a:pPr marL="342900" indent="-342900">
              <a:lnSpc>
                <a:spcPct val="90000"/>
              </a:lnSpc>
              <a:buFont typeface="Arial" panose="020B0604020202020204" pitchFamily="34" charset="0"/>
              <a:buChar char="•"/>
            </a:pPr>
            <a:r>
              <a:rPr lang="en-ZW" sz="2400" dirty="0">
                <a:latin typeface="Roboto" panose="02000000000000000000" pitchFamily="2" charset="0"/>
                <a:ea typeface="Roboto" panose="02000000000000000000" pitchFamily="2" charset="0"/>
              </a:rPr>
              <a:t>Frequent Breaks</a:t>
            </a:r>
          </a:p>
          <a:p>
            <a:pPr>
              <a:lnSpc>
                <a:spcPct val="90000"/>
              </a:lnSpc>
            </a:pPr>
            <a:endParaRPr lang="en-US" sz="28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88437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sz="3200" dirty="0">
                <a:latin typeface="Roboto" panose="02000000000000000000" pitchFamily="2" charset="0"/>
                <a:ea typeface="Roboto" panose="02000000000000000000" pitchFamily="2" charset="0"/>
              </a:rPr>
              <a:t>How do I apply for Accommodations?  </a:t>
            </a:r>
          </a:p>
        </p:txBody>
      </p:sp>
      <p:sp>
        <p:nvSpPr>
          <p:cNvPr id="3" name="TextBox 2">
            <a:extLst>
              <a:ext uri="{FF2B5EF4-FFF2-40B4-BE49-F238E27FC236}">
                <a16:creationId xmlns:a16="http://schemas.microsoft.com/office/drawing/2014/main" id="{259234E3-90B8-A70F-8B3F-253902053B45}"/>
              </a:ext>
            </a:extLst>
          </p:cNvPr>
          <p:cNvSpPr txBox="1"/>
          <p:nvPr/>
        </p:nvSpPr>
        <p:spPr>
          <a:xfrm>
            <a:off x="2208212" y="1752600"/>
            <a:ext cx="7126544"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ct val="20000"/>
              </a:spcBef>
              <a:spcAft>
                <a:spcPts val="600"/>
              </a:spcAft>
            </a:pPr>
            <a:r>
              <a:rPr lang="en-US" sz="3200" cap="small" dirty="0">
                <a:latin typeface="Roboto" panose="02000000000000000000" pitchFamily="2" charset="0"/>
                <a:ea typeface="Roboto" panose="02000000000000000000" pitchFamily="2" charset="0"/>
              </a:rPr>
              <a:t>To apply for accommodations please  fill out the consent form for Accommodations request and return it to the main office. </a:t>
            </a:r>
            <a:endParaRPr lang="en-US" sz="2800" dirty="0"/>
          </a:p>
        </p:txBody>
      </p:sp>
      <p:sp>
        <p:nvSpPr>
          <p:cNvPr id="4" name="TextBox 3">
            <a:extLst>
              <a:ext uri="{FF2B5EF4-FFF2-40B4-BE49-F238E27FC236}">
                <a16:creationId xmlns:a16="http://schemas.microsoft.com/office/drawing/2014/main" id="{F849793A-B7B1-A483-FB14-F00EE00DC53B}"/>
              </a:ext>
            </a:extLst>
          </p:cNvPr>
          <p:cNvSpPr txBox="1"/>
          <p:nvPr/>
        </p:nvSpPr>
        <p:spPr>
          <a:xfrm>
            <a:off x="74612" y="4038600"/>
            <a:ext cx="11778937" cy="14219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pPr>
            <a:r>
              <a:rPr lang="en-US" sz="2400" cap="small" dirty="0">
                <a:latin typeface="Roboto" panose="02000000000000000000" pitchFamily="2" charset="0"/>
                <a:ea typeface="Roboto" panose="02000000000000000000" pitchFamily="2" charset="0"/>
              </a:rPr>
              <a:t>Last day to apply for accommodations is </a:t>
            </a:r>
            <a:r>
              <a:rPr lang="en-US" sz="2400" u="sng" cap="small" dirty="0">
                <a:latin typeface="Roboto" panose="02000000000000000000" pitchFamily="2" charset="0"/>
                <a:ea typeface="Roboto" panose="02000000000000000000" pitchFamily="2" charset="0"/>
              </a:rPr>
              <a:t>January 24, 2025. </a:t>
            </a:r>
          </a:p>
          <a:p>
            <a:pPr algn="ctr">
              <a:lnSpc>
                <a:spcPct val="90000"/>
              </a:lnSpc>
            </a:pPr>
            <a:endParaRPr lang="en-US" sz="2400" cap="small" dirty="0">
              <a:latin typeface="Roboto" panose="02000000000000000000" pitchFamily="2" charset="0"/>
              <a:ea typeface="Roboto" panose="02000000000000000000" pitchFamily="2" charset="0"/>
            </a:endParaRPr>
          </a:p>
          <a:p>
            <a:pPr algn="ctr">
              <a:lnSpc>
                <a:spcPct val="90000"/>
              </a:lnSpc>
            </a:pPr>
            <a:r>
              <a:rPr lang="en-US" sz="2400" cap="small" dirty="0">
                <a:latin typeface="Roboto" panose="02000000000000000000" pitchFamily="2" charset="0"/>
                <a:ea typeface="Roboto" panose="02000000000000000000" pitchFamily="2" charset="0"/>
              </a:rPr>
              <a:t>You can apply for accommodations after this date but they might </a:t>
            </a:r>
          </a:p>
          <a:p>
            <a:pPr algn="ctr">
              <a:lnSpc>
                <a:spcPct val="90000"/>
              </a:lnSpc>
            </a:pPr>
            <a:r>
              <a:rPr lang="en-US" sz="2400" cap="small" dirty="0">
                <a:latin typeface="Roboto" panose="02000000000000000000" pitchFamily="2" charset="0"/>
                <a:ea typeface="Roboto" panose="02000000000000000000" pitchFamily="2" charset="0"/>
              </a:rPr>
              <a:t>not be processed in time for testing </a:t>
            </a:r>
            <a:endParaRPr lang="en-US" sz="2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A7909-AE71-306C-7FE0-13545FCA57F5}"/>
              </a:ext>
            </a:extLst>
          </p:cNvPr>
          <p:cNvSpPr>
            <a:spLocks noGrp="1"/>
          </p:cNvSpPr>
          <p:nvPr>
            <p:ph type="title"/>
          </p:nvPr>
        </p:nvSpPr>
        <p:spPr>
          <a:xfrm>
            <a:off x="994880" y="274638"/>
            <a:ext cx="10374911" cy="1020762"/>
          </a:xfrm>
        </p:spPr>
        <p:txBody>
          <a:bodyPr/>
          <a:lstStyle/>
          <a:p>
            <a:r>
              <a:rPr lang="en-US" dirty="0">
                <a:latin typeface="Roboto" panose="02000000000000000000" pitchFamily="2" charset="0"/>
                <a:ea typeface="Roboto" panose="02000000000000000000" pitchFamily="2" charset="0"/>
              </a:rPr>
              <a:t>How can I check my student's accommodations:</a:t>
            </a:r>
          </a:p>
        </p:txBody>
      </p:sp>
      <p:sp>
        <p:nvSpPr>
          <p:cNvPr id="3" name="Content Placeholder 2">
            <a:extLst>
              <a:ext uri="{FF2B5EF4-FFF2-40B4-BE49-F238E27FC236}">
                <a16:creationId xmlns:a16="http://schemas.microsoft.com/office/drawing/2014/main" id="{4CD70426-07F1-1759-5408-43B0D3A52F29}"/>
              </a:ext>
            </a:extLst>
          </p:cNvPr>
          <p:cNvSpPr>
            <a:spLocks noGrp="1"/>
          </p:cNvSpPr>
          <p:nvPr>
            <p:ph idx="1"/>
          </p:nvPr>
        </p:nvSpPr>
        <p:spPr/>
        <p:txBody>
          <a:bodyPr vert="horz" lIns="91440" tIns="45720" rIns="91440" bIns="45720" rtlCol="0" anchor="t">
            <a:normAutofit/>
          </a:bodyPr>
          <a:lstStyle/>
          <a:p>
            <a:r>
              <a:rPr lang="en-US" dirty="0">
                <a:latin typeface="Roboto" panose="02000000000000000000" pitchFamily="2" charset="0"/>
                <a:ea typeface="Roboto" panose="02000000000000000000" pitchFamily="2" charset="0"/>
              </a:rPr>
              <a:t>There is no way to check accommodations through your students College Board account currently. </a:t>
            </a:r>
          </a:p>
          <a:p>
            <a:r>
              <a:rPr lang="en-US" dirty="0">
                <a:latin typeface="Roboto" panose="02000000000000000000" pitchFamily="2" charset="0"/>
                <a:ea typeface="Roboto" panose="02000000000000000000" pitchFamily="2" charset="0"/>
              </a:rPr>
              <a:t>You can email the SSD Coordinator Kelly Folmar at </a:t>
            </a:r>
            <a:r>
              <a:rPr lang="en-US" dirty="0">
                <a:latin typeface="Roboto" panose="02000000000000000000" pitchFamily="2" charset="0"/>
                <a:ea typeface="Roboto" panose="02000000000000000000" pitchFamily="2" charset="0"/>
                <a:hlinkClick r:id="rId2"/>
              </a:rPr>
              <a:t>folmark@leonschools.net</a:t>
            </a:r>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Or you can email the AP Coordinator Leslie Hyle at </a:t>
            </a:r>
            <a:r>
              <a:rPr lang="en-US" dirty="0">
                <a:latin typeface="Roboto" panose="02000000000000000000" pitchFamily="2" charset="0"/>
                <a:ea typeface="Roboto" panose="02000000000000000000" pitchFamily="2" charset="0"/>
                <a:hlinkClick r:id="rId3"/>
              </a:rPr>
              <a:t>hylel@leonschools.net</a:t>
            </a:r>
            <a:r>
              <a:rPr lang="en-US" dirty="0">
                <a:latin typeface="Roboto" panose="02000000000000000000" pitchFamily="2" charset="0"/>
                <a:ea typeface="Roboto" panose="02000000000000000000" pitchFamily="2" charset="0"/>
              </a:rPr>
              <a:t> </a:t>
            </a:r>
          </a:p>
        </p:txBody>
      </p:sp>
    </p:spTree>
    <p:extLst>
      <p:ext uri="{BB962C8B-B14F-4D97-AF65-F5344CB8AC3E}">
        <p14:creationId xmlns:p14="http://schemas.microsoft.com/office/powerpoint/2010/main" val="368599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49258-37F8-E27B-B23A-DE21FF6B0349}"/>
              </a:ext>
            </a:extLst>
          </p:cNvPr>
          <p:cNvSpPr>
            <a:spLocks noGrp="1"/>
          </p:cNvSpPr>
          <p:nvPr>
            <p:ph type="title"/>
          </p:nvPr>
        </p:nvSpPr>
        <p:spPr/>
        <p:txBody>
          <a:bodyPr/>
          <a:lstStyle/>
          <a:p>
            <a:r>
              <a:rPr lang="en-US" dirty="0"/>
              <a:t>Digital Exams 2025</a:t>
            </a:r>
          </a:p>
        </p:txBody>
      </p:sp>
      <p:sp>
        <p:nvSpPr>
          <p:cNvPr id="4" name="TextBox 3">
            <a:extLst>
              <a:ext uri="{FF2B5EF4-FFF2-40B4-BE49-F238E27FC236}">
                <a16:creationId xmlns:a16="http://schemas.microsoft.com/office/drawing/2014/main" id="{4BEB12AC-CF47-6CD0-5E20-8E30A911638C}"/>
              </a:ext>
            </a:extLst>
          </p:cNvPr>
          <p:cNvSpPr txBox="1"/>
          <p:nvPr/>
        </p:nvSpPr>
        <p:spPr>
          <a:xfrm>
            <a:off x="2138828" y="5034318"/>
            <a:ext cx="7859186" cy="4247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2400" dirty="0"/>
              <a:t>Exam schedule handout </a:t>
            </a:r>
          </a:p>
        </p:txBody>
      </p:sp>
    </p:spTree>
    <p:extLst>
      <p:ext uri="{BB962C8B-B14F-4D97-AF65-F5344CB8AC3E}">
        <p14:creationId xmlns:p14="http://schemas.microsoft.com/office/powerpoint/2010/main" val="428431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511CD-5A15-19A3-3E21-BD03560C1466}"/>
              </a:ext>
            </a:extLst>
          </p:cNvPr>
          <p:cNvSpPr>
            <a:spLocks noGrp="1"/>
          </p:cNvSpPr>
          <p:nvPr>
            <p:ph type="title"/>
          </p:nvPr>
        </p:nvSpPr>
        <p:spPr/>
        <p:txBody>
          <a:bodyPr/>
          <a:lstStyle/>
          <a:p>
            <a:r>
              <a:rPr lang="en-US" dirty="0"/>
              <a:t>Agenda: </a:t>
            </a:r>
          </a:p>
        </p:txBody>
      </p:sp>
      <p:sp>
        <p:nvSpPr>
          <p:cNvPr id="3" name="TextBox 2">
            <a:extLst>
              <a:ext uri="{FF2B5EF4-FFF2-40B4-BE49-F238E27FC236}">
                <a16:creationId xmlns:a16="http://schemas.microsoft.com/office/drawing/2014/main" id="{0AF4F653-1B03-3F5D-F6B7-6A6BEB96A115}"/>
              </a:ext>
            </a:extLst>
          </p:cNvPr>
          <p:cNvSpPr txBox="1"/>
          <p:nvPr/>
        </p:nvSpPr>
        <p:spPr>
          <a:xfrm>
            <a:off x="1795809" y="1886607"/>
            <a:ext cx="4862808" cy="25422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spcAft>
                <a:spcPts val="600"/>
              </a:spcAft>
            </a:pPr>
            <a:r>
              <a:rPr lang="en-US" sz="2400" cap="small" dirty="0">
                <a:latin typeface="Century Gothic"/>
              </a:rPr>
              <a:t>About Avanced Placement</a:t>
            </a:r>
            <a:endParaRPr lang="en-US" sz="2400" dirty="0">
              <a:latin typeface="Century Gothic"/>
            </a:endParaRPr>
          </a:p>
          <a:p>
            <a:pPr>
              <a:spcBef>
                <a:spcPct val="20000"/>
              </a:spcBef>
              <a:spcAft>
                <a:spcPts val="600"/>
              </a:spcAft>
            </a:pPr>
            <a:r>
              <a:rPr lang="en-US" sz="2400" cap="small" dirty="0">
                <a:latin typeface="Century Gothic"/>
              </a:rPr>
              <a:t>AP at Leon High School</a:t>
            </a:r>
            <a:endParaRPr lang="en-US" sz="2400" dirty="0">
              <a:latin typeface="Century Gothic"/>
            </a:endParaRPr>
          </a:p>
          <a:p>
            <a:pPr>
              <a:spcBef>
                <a:spcPct val="20000"/>
              </a:spcBef>
              <a:spcAft>
                <a:spcPts val="600"/>
              </a:spcAft>
            </a:pPr>
            <a:r>
              <a:rPr lang="en-US" sz="2400" cap="small" dirty="0">
                <a:latin typeface="Century Gothic"/>
              </a:rPr>
              <a:t>AP testing accommodations</a:t>
            </a:r>
            <a:endParaRPr lang="en-US" sz="2400" dirty="0">
              <a:latin typeface="Century Gothic"/>
            </a:endParaRPr>
          </a:p>
          <a:p>
            <a:pPr>
              <a:spcBef>
                <a:spcPct val="20000"/>
              </a:spcBef>
              <a:spcAft>
                <a:spcPts val="600"/>
              </a:spcAft>
            </a:pPr>
            <a:r>
              <a:rPr lang="en-US" sz="2400" cap="small" dirty="0">
                <a:latin typeface="Century Gothic"/>
              </a:rPr>
              <a:t>Digital testing </a:t>
            </a:r>
            <a:endParaRPr lang="en-US" sz="2400" dirty="0">
              <a:latin typeface="Century Gothic"/>
            </a:endParaRPr>
          </a:p>
          <a:p>
            <a:pPr>
              <a:spcBef>
                <a:spcPct val="20000"/>
              </a:spcBef>
              <a:spcAft>
                <a:spcPts val="600"/>
              </a:spcAft>
            </a:pPr>
            <a:r>
              <a:rPr lang="en-US" sz="2400" cap="small" dirty="0">
                <a:latin typeface="Century Gothic"/>
              </a:rPr>
              <a:t>Exam Expectations and Policies </a:t>
            </a:r>
            <a:endParaRPr lang="en-US" dirty="0"/>
          </a:p>
        </p:txBody>
      </p:sp>
    </p:spTree>
    <p:extLst>
      <p:ext uri="{BB962C8B-B14F-4D97-AF65-F5344CB8AC3E}">
        <p14:creationId xmlns:p14="http://schemas.microsoft.com/office/powerpoint/2010/main" val="71020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A27233-5CAE-7367-3512-756652917286}"/>
              </a:ext>
            </a:extLst>
          </p:cNvPr>
          <p:cNvSpPr txBox="1"/>
          <p:nvPr/>
        </p:nvSpPr>
        <p:spPr>
          <a:xfrm>
            <a:off x="948348" y="464085"/>
            <a:ext cx="10300679" cy="55707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0" dirty="0">
                <a:latin typeface="Roboto"/>
                <a:ea typeface="Roboto"/>
                <a:cs typeface="Roboto"/>
              </a:rPr>
              <a:t>What to Know About Digital AP Exams </a:t>
            </a:r>
            <a:r>
              <a:rPr lang="en-US" sz="3600" dirty="0">
                <a:latin typeface="Roboto"/>
                <a:ea typeface="Roboto"/>
                <a:cs typeface="Roboto"/>
              </a:rPr>
              <a:t>:</a:t>
            </a:r>
            <a:endParaRPr lang="en-US" sz="3600" b="0" dirty="0">
              <a:latin typeface="Roboto"/>
              <a:ea typeface="Roboto"/>
              <a:cs typeface="Roboto"/>
            </a:endParaRPr>
          </a:p>
          <a:p>
            <a:endParaRPr lang="en-US" sz="1600" dirty="0">
              <a:latin typeface="Roboto" panose="02000000000000000000" pitchFamily="2" charset="0"/>
              <a:ea typeface="Roboto" panose="02000000000000000000" pitchFamily="2" charset="0"/>
              <a:cs typeface="Roboto"/>
            </a:endParaRPr>
          </a:p>
          <a:p>
            <a:r>
              <a:rPr lang="en-US" sz="1600" dirty="0">
                <a:latin typeface="Roboto" panose="02000000000000000000" pitchFamily="2" charset="0"/>
                <a:ea typeface="Roboto" panose="02000000000000000000" pitchFamily="2" charset="0"/>
                <a:cs typeface="Roboto"/>
              </a:rPr>
              <a:t>Bluebook digital testing is user-friendly and designed to keep testing smooth and secure. </a:t>
            </a:r>
            <a:endParaRPr lang="en-US" sz="3600" dirty="0">
              <a:latin typeface="Roboto" panose="02000000000000000000" pitchFamily="2" charset="0"/>
              <a:ea typeface="Roboto" panose="02000000000000000000" pitchFamily="2" charset="0"/>
              <a:cs typeface="Roboto"/>
            </a:endParaRPr>
          </a:p>
          <a:p>
            <a:endParaRPr lang="en-US" sz="1600" dirty="0">
              <a:latin typeface="Roboto" panose="02000000000000000000" pitchFamily="2" charset="0"/>
              <a:ea typeface="Roboto" panose="02000000000000000000" pitchFamily="2" charset="0"/>
              <a:cs typeface="Roboto"/>
            </a:endParaRPr>
          </a:p>
          <a:p>
            <a:pPr marL="285750" indent="-285750">
              <a:buFont typeface="Arial"/>
              <a:buChar char="•"/>
            </a:pPr>
            <a:r>
              <a:rPr lang="en-US" sz="1600" dirty="0">
                <a:latin typeface="Roboto" panose="02000000000000000000" pitchFamily="2" charset="0"/>
                <a:ea typeface="Roboto" panose="02000000000000000000" pitchFamily="2" charset="0"/>
                <a:cs typeface="Roboto"/>
              </a:rPr>
              <a:t>Exams will be taken on school-managed Chromebooks. </a:t>
            </a:r>
          </a:p>
          <a:p>
            <a:pPr marL="285750" indent="-285750">
              <a:buFont typeface="Arial"/>
              <a:buChar char="•"/>
            </a:pPr>
            <a:endParaRPr lang="en-US" sz="1600" dirty="0">
              <a:latin typeface="Roboto" panose="02000000000000000000" pitchFamily="2" charset="0"/>
              <a:ea typeface="Roboto" panose="02000000000000000000" pitchFamily="2" charset="0"/>
              <a:cs typeface="Roboto"/>
            </a:endParaRPr>
          </a:p>
          <a:p>
            <a:pPr marL="285750" indent="-285750">
              <a:buFont typeface="Arial"/>
              <a:buChar char="•"/>
            </a:pPr>
            <a:r>
              <a:rPr lang="en-US" sz="1600" dirty="0">
                <a:latin typeface="Roboto" panose="02000000000000000000" pitchFamily="2" charset="0"/>
                <a:ea typeface="Roboto" panose="02000000000000000000" pitchFamily="2" charset="0"/>
                <a:cs typeface="Roboto"/>
              </a:rPr>
              <a:t>Students only need to be connected to the internet to start the test and at the end to submit their responses. If the internet drops during testing, students can continue testing without disruption.  </a:t>
            </a:r>
          </a:p>
          <a:p>
            <a:pPr marL="285750" indent="-285750">
              <a:buFont typeface="Arial"/>
              <a:buChar char="•"/>
            </a:pPr>
            <a:endParaRPr lang="en-US" sz="1600" dirty="0">
              <a:latin typeface="Roboto" panose="02000000000000000000" pitchFamily="2" charset="0"/>
              <a:ea typeface="Roboto" panose="02000000000000000000" pitchFamily="2" charset="0"/>
              <a:cs typeface="Roboto"/>
            </a:endParaRPr>
          </a:p>
          <a:p>
            <a:pPr marL="285750" indent="-285750">
              <a:buFont typeface="Arial"/>
              <a:buChar char="•"/>
            </a:pPr>
            <a:r>
              <a:rPr lang="en-US" sz="1600" dirty="0">
                <a:latin typeface="Roboto" panose="02000000000000000000" pitchFamily="2" charset="0"/>
                <a:ea typeface="Roboto" panose="02000000000000000000" pitchFamily="2" charset="0"/>
                <a:cs typeface="Roboto"/>
              </a:rPr>
              <a:t>After the proctor starts the exam, Bluebook controls the exam timing; exam responses are submitted automatically as soon as the exam ends.  </a:t>
            </a:r>
          </a:p>
          <a:p>
            <a:pPr marL="285750" indent="-285750">
              <a:buFont typeface="Arial"/>
              <a:buChar char="•"/>
            </a:pPr>
            <a:endParaRPr lang="en-US" sz="1600" dirty="0">
              <a:latin typeface="Roboto" panose="02000000000000000000" pitchFamily="2" charset="0"/>
              <a:ea typeface="Roboto" panose="02000000000000000000" pitchFamily="2" charset="0"/>
              <a:cs typeface="Roboto"/>
            </a:endParaRPr>
          </a:p>
          <a:p>
            <a:pPr marL="285750" indent="-285750">
              <a:buFont typeface="Arial"/>
              <a:buChar char="•"/>
            </a:pPr>
            <a:r>
              <a:rPr lang="en-US" sz="1600" dirty="0">
                <a:latin typeface="Roboto" panose="02000000000000000000" pitchFamily="2" charset="0"/>
                <a:ea typeface="Roboto" panose="02000000000000000000" pitchFamily="2" charset="0"/>
                <a:cs typeface="Roboto"/>
              </a:rPr>
              <a:t>In case of a widespread internet outage for an extended period or another unforeseen issue that prevents automatic answer submission at the end of the exam, students have up until 4 days after the exam to find an internet connection and submit their encrypted responses.</a:t>
            </a:r>
          </a:p>
          <a:p>
            <a:pPr marL="285750" indent="-285750">
              <a:buFont typeface="Arial"/>
              <a:buChar char="•"/>
            </a:pPr>
            <a:r>
              <a:rPr lang="en-US" sz="1600" dirty="0">
                <a:latin typeface="Roboto" panose="02000000000000000000" pitchFamily="2" charset="0"/>
                <a:ea typeface="Roboto" panose="02000000000000000000" pitchFamily="2" charset="0"/>
                <a:cs typeface="Roboto"/>
              </a:rPr>
              <a:t>   </a:t>
            </a:r>
            <a:endParaRPr lang="en-US" dirty="0">
              <a:latin typeface="Roboto" panose="02000000000000000000" pitchFamily="2" charset="0"/>
              <a:ea typeface="Roboto" panose="02000000000000000000" pitchFamily="2" charset="0"/>
            </a:endParaRPr>
          </a:p>
          <a:p>
            <a:pPr marL="285750" indent="-285750">
              <a:buFont typeface="Arial"/>
              <a:buChar char="•"/>
            </a:pPr>
            <a:r>
              <a:rPr lang="en-US" sz="1600" dirty="0">
                <a:latin typeface="Roboto" panose="02000000000000000000" pitchFamily="2" charset="0"/>
                <a:ea typeface="Roboto" panose="02000000000000000000" pitchFamily="2" charset="0"/>
                <a:cs typeface="Roboto"/>
                <a:hlinkClick r:id="rId2">
                  <a:extLst>
                    <a:ext uri="{A12FA001-AC4F-418D-AE19-62706E023703}">
                      <ahyp:hlinkClr xmlns:ahyp="http://schemas.microsoft.com/office/drawing/2018/hyperlinkcolor" val="tx"/>
                    </a:ext>
                  </a:extLst>
                </a:hlinkClick>
              </a:rPr>
              <a:t>Accommodations</a:t>
            </a:r>
            <a:r>
              <a:rPr lang="en-US" sz="1600" dirty="0">
                <a:latin typeface="Roboto" panose="02000000000000000000" pitchFamily="2" charset="0"/>
                <a:ea typeface="Roboto" panose="02000000000000000000" pitchFamily="2" charset="0"/>
                <a:cs typeface="Roboto"/>
              </a:rPr>
              <a:t> such as extended time are provided in Bluebook.    </a:t>
            </a:r>
          </a:p>
          <a:p>
            <a:pPr marL="285750" indent="-285750">
              <a:buFont typeface="Arial"/>
              <a:buChar char="•"/>
            </a:pPr>
            <a:endParaRPr lang="en-US" sz="1600" dirty="0">
              <a:latin typeface="Roboto" panose="02000000000000000000" pitchFamily="2" charset="0"/>
              <a:ea typeface="Roboto" panose="02000000000000000000" pitchFamily="2" charset="0"/>
              <a:cs typeface="Roboto"/>
            </a:endParaRPr>
          </a:p>
          <a:p>
            <a:pPr marL="285750" indent="-285750">
              <a:buFont typeface="Arial"/>
              <a:buChar char="•"/>
            </a:pPr>
            <a:r>
              <a:rPr lang="en-US" sz="1600" dirty="0">
                <a:latin typeface="Roboto" panose="02000000000000000000" pitchFamily="2" charset="0"/>
                <a:ea typeface="Roboto" panose="02000000000000000000" pitchFamily="2" charset="0"/>
                <a:cs typeface="Roboto"/>
              </a:rPr>
              <a:t>Students will have ample opportunities to familiarize themselves with digital AP Exams, including </a:t>
            </a:r>
            <a:r>
              <a:rPr lang="en-US" sz="1600" dirty="0">
                <a:latin typeface="Roboto" panose="02000000000000000000" pitchFamily="2" charset="0"/>
                <a:ea typeface="Roboto" panose="02000000000000000000" pitchFamily="2" charset="0"/>
                <a:cs typeface="Roboto"/>
                <a:hlinkClick r:id="rId3">
                  <a:extLst>
                    <a:ext uri="{A12FA001-AC4F-418D-AE19-62706E023703}">
                      <ahyp:hlinkClr xmlns:ahyp="http://schemas.microsoft.com/office/drawing/2018/hyperlinkcolor" val="tx"/>
                    </a:ext>
                  </a:extLst>
                </a:hlinkClick>
              </a:rPr>
              <a:t>test previews</a:t>
            </a:r>
            <a:r>
              <a:rPr lang="en-US" sz="1600" dirty="0">
                <a:latin typeface="Roboto" panose="02000000000000000000" pitchFamily="2" charset="0"/>
                <a:ea typeface="Roboto" panose="02000000000000000000" pitchFamily="2" charset="0"/>
                <a:cs typeface="Roboto"/>
              </a:rPr>
              <a:t> in the Bluebook app, AP Classroom practice assessments that closely mimic the look and feel of Bluebook exams, video tours of Bluebook features and tools, and more.  </a:t>
            </a:r>
            <a:endParaRPr lang="en-US" sz="16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73188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975" y="274638"/>
            <a:ext cx="11170841" cy="1020762"/>
          </a:xfrm>
        </p:spPr>
        <p:txBody>
          <a:bodyPr/>
          <a:lstStyle/>
          <a:p>
            <a:r>
              <a:rPr lang="en-US" dirty="0"/>
              <a:t>Digital Testing : </a:t>
            </a:r>
            <a:r>
              <a:rPr lang="en-US" sz="2400" dirty="0"/>
              <a:t>AP Digital Testing uses the Bluebook APP</a:t>
            </a:r>
          </a:p>
        </p:txBody>
      </p:sp>
      <p:sp>
        <p:nvSpPr>
          <p:cNvPr id="6" name="Content Placeholder 5"/>
          <p:cNvSpPr>
            <a:spLocks noGrp="1"/>
          </p:cNvSpPr>
          <p:nvPr>
            <p:ph idx="1"/>
          </p:nvPr>
        </p:nvSpPr>
        <p:spPr>
          <a:xfrm>
            <a:off x="4620716" y="2411029"/>
            <a:ext cx="3087138" cy="3020544"/>
          </a:xfrm>
        </p:spPr>
        <p:txBody>
          <a:bodyPr vert="horz" lIns="91440" tIns="45720" rIns="91440" bIns="45720" rtlCol="0" anchor="t">
            <a:noAutofit/>
          </a:bodyPr>
          <a:lstStyle/>
          <a:p>
            <a:r>
              <a:rPr lang="en-US" sz="1400" dirty="0">
                <a:latin typeface="Roboto" panose="02000000000000000000" pitchFamily="2" charset="0"/>
                <a:ea typeface="Roboto" panose="02000000000000000000" pitchFamily="2" charset="0"/>
                <a:cs typeface="Roboto"/>
              </a:rPr>
              <a:t>   AP Art History  </a:t>
            </a:r>
            <a:endParaRPr lang="en-US" sz="1400" dirty="0">
              <a:latin typeface="Roboto" panose="02000000000000000000" pitchFamily="2" charset="0"/>
              <a:ea typeface="Roboto" panose="02000000000000000000" pitchFamily="2" charset="0"/>
            </a:endParaRPr>
          </a:p>
          <a:p>
            <a:r>
              <a:rPr lang="en-US" sz="1400" dirty="0">
                <a:latin typeface="Roboto" panose="02000000000000000000" pitchFamily="2" charset="0"/>
                <a:ea typeface="Roboto" panose="02000000000000000000" pitchFamily="2" charset="0"/>
                <a:cs typeface="Roboto"/>
              </a:rPr>
              <a:t>AP Comparative Government and Politics  </a:t>
            </a:r>
          </a:p>
          <a:p>
            <a:r>
              <a:rPr lang="en-US" sz="1400" dirty="0">
                <a:latin typeface="Roboto" panose="02000000000000000000" pitchFamily="2" charset="0"/>
                <a:ea typeface="Roboto" panose="02000000000000000000" pitchFamily="2" charset="0"/>
                <a:cs typeface="Roboto"/>
              </a:rPr>
              <a:t>AP English Language and Composition   </a:t>
            </a:r>
          </a:p>
          <a:p>
            <a:r>
              <a:rPr lang="en-US" sz="1400" dirty="0">
                <a:latin typeface="Roboto" panose="02000000000000000000" pitchFamily="2" charset="0"/>
                <a:ea typeface="Roboto" panose="02000000000000000000" pitchFamily="2" charset="0"/>
                <a:cs typeface="Roboto"/>
              </a:rPr>
              <a:t>AP English Literature and Composition   </a:t>
            </a:r>
          </a:p>
          <a:p>
            <a:r>
              <a:rPr lang="en-US" sz="1400" dirty="0">
                <a:latin typeface="Roboto" panose="02000000000000000000" pitchFamily="2" charset="0"/>
                <a:ea typeface="Roboto" panose="02000000000000000000" pitchFamily="2" charset="0"/>
                <a:cs typeface="Roboto"/>
              </a:rPr>
              <a:t>AP Environmental Science  </a:t>
            </a:r>
          </a:p>
          <a:p>
            <a:r>
              <a:rPr lang="en-US" sz="1400" dirty="0">
                <a:latin typeface="Roboto" panose="02000000000000000000" pitchFamily="2" charset="0"/>
                <a:ea typeface="Roboto" panose="02000000000000000000" pitchFamily="2" charset="0"/>
                <a:cs typeface="Roboto"/>
              </a:rPr>
              <a:t>AP European History   </a:t>
            </a:r>
          </a:p>
          <a:p>
            <a:r>
              <a:rPr lang="en-US" sz="1400" dirty="0">
                <a:latin typeface="Roboto" panose="02000000000000000000" pitchFamily="2" charset="0"/>
                <a:ea typeface="Roboto" panose="02000000000000000000" pitchFamily="2" charset="0"/>
                <a:cs typeface="Roboto"/>
              </a:rPr>
              <a:t>AP Human Geography  </a:t>
            </a:r>
          </a:p>
          <a:p>
            <a:endParaRPr lang="en-US" sz="1100" dirty="0">
              <a:latin typeface="Roboto"/>
              <a:ea typeface="Roboto"/>
              <a:cs typeface="Roboto"/>
            </a:endParaRPr>
          </a:p>
          <a:p>
            <a:endParaRPr lang="en-US" sz="1400" dirty="0">
              <a:latin typeface="Roboto"/>
              <a:ea typeface="Roboto"/>
              <a:cs typeface="Roboto"/>
            </a:endParaRPr>
          </a:p>
        </p:txBody>
      </p:sp>
      <p:sp>
        <p:nvSpPr>
          <p:cNvPr id="4" name="Text Placeholder 3"/>
          <p:cNvSpPr>
            <a:spLocks noGrp="1"/>
          </p:cNvSpPr>
          <p:nvPr>
            <p:ph type="body" sz="half" idx="2"/>
          </p:nvPr>
        </p:nvSpPr>
        <p:spPr>
          <a:xfrm>
            <a:off x="977804" y="2903214"/>
            <a:ext cx="3076379" cy="2743200"/>
          </a:xfrm>
        </p:spPr>
        <p:txBody>
          <a:bodyPr>
            <a:normAutofit/>
          </a:bodyPr>
          <a:lstStyle/>
          <a:p>
            <a:pPr marL="285750" indent="-285750">
              <a:buChar char="•"/>
            </a:pPr>
            <a:r>
              <a:rPr lang="en-US" dirty="0"/>
              <a:t> 50% and 100% Time </a:t>
            </a:r>
          </a:p>
          <a:p>
            <a:pPr marL="285750" indent="-285750">
              <a:buChar char="•"/>
            </a:pPr>
            <a:r>
              <a:rPr lang="en-US" dirty="0"/>
              <a:t>Text to speech</a:t>
            </a:r>
          </a:p>
          <a:p>
            <a:pPr marL="285750" indent="-285750">
              <a:buChar char="•"/>
            </a:pPr>
            <a:r>
              <a:rPr lang="en-US" dirty="0"/>
              <a:t>Extra and extended breaks </a:t>
            </a:r>
          </a:p>
          <a:p>
            <a:pPr marL="285750" indent="-285750">
              <a:buChar char="•"/>
            </a:pPr>
            <a:r>
              <a:rPr lang="en-US" dirty="0"/>
              <a:t>Large print </a:t>
            </a:r>
          </a:p>
          <a:p>
            <a:pPr marL="285750" indent="-285750">
              <a:buChar char="•"/>
            </a:pPr>
            <a:r>
              <a:rPr lang="en-US" dirty="0"/>
              <a:t>Screen reader </a:t>
            </a:r>
          </a:p>
          <a:p>
            <a:endParaRPr lang="en-US" dirty="0"/>
          </a:p>
        </p:txBody>
      </p:sp>
      <p:sp>
        <p:nvSpPr>
          <p:cNvPr id="5" name="TextBox 4">
            <a:extLst>
              <a:ext uri="{FF2B5EF4-FFF2-40B4-BE49-F238E27FC236}">
                <a16:creationId xmlns:a16="http://schemas.microsoft.com/office/drawing/2014/main" id="{3EA39603-EA09-9708-96DA-45C7995475D3}"/>
              </a:ext>
            </a:extLst>
          </p:cNvPr>
          <p:cNvSpPr txBox="1"/>
          <p:nvPr/>
        </p:nvSpPr>
        <p:spPr>
          <a:xfrm>
            <a:off x="7942439" y="2501077"/>
            <a:ext cx="2411226" cy="31439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800"/>
              </a:spcBef>
            </a:pPr>
            <a:endParaRPr lang="en-US" sz="1100" dirty="0">
              <a:latin typeface="Roboto"/>
              <a:ea typeface="Roboto"/>
              <a:cs typeface="Roboto"/>
            </a:endParaRPr>
          </a:p>
          <a:p>
            <a:pPr marL="285750" indent="-285750">
              <a:lnSpc>
                <a:spcPct val="90000"/>
              </a:lnSpc>
              <a:spcBef>
                <a:spcPts val="1800"/>
              </a:spcBef>
              <a:buFont typeface="Arial"/>
              <a:buChar char="•"/>
            </a:pPr>
            <a:r>
              <a:rPr lang="en-US" sz="1400" dirty="0">
                <a:latin typeface="Roboto"/>
                <a:ea typeface="Roboto"/>
                <a:cs typeface="Roboto"/>
              </a:rPr>
              <a:t>AP Psychology  </a:t>
            </a:r>
          </a:p>
          <a:p>
            <a:pPr marL="285750" indent="-285750">
              <a:lnSpc>
                <a:spcPct val="90000"/>
              </a:lnSpc>
              <a:spcBef>
                <a:spcPts val="1800"/>
              </a:spcBef>
              <a:buFont typeface="Arial"/>
              <a:buChar char="•"/>
            </a:pPr>
            <a:r>
              <a:rPr lang="en-US" sz="1400" dirty="0">
                <a:latin typeface="Roboto"/>
                <a:ea typeface="Roboto"/>
                <a:cs typeface="Roboto"/>
              </a:rPr>
              <a:t>AP Seminar   </a:t>
            </a:r>
          </a:p>
          <a:p>
            <a:pPr marL="285750" indent="-285750">
              <a:lnSpc>
                <a:spcPct val="90000"/>
              </a:lnSpc>
              <a:spcBef>
                <a:spcPts val="1800"/>
              </a:spcBef>
              <a:buFont typeface="Arial"/>
              <a:buChar char="•"/>
            </a:pPr>
            <a:r>
              <a:rPr lang="en-US" sz="1400" dirty="0">
                <a:latin typeface="Roboto"/>
                <a:ea typeface="Roboto"/>
                <a:cs typeface="Roboto"/>
              </a:rPr>
              <a:t>AP United States Government and Politics  </a:t>
            </a:r>
          </a:p>
          <a:p>
            <a:pPr marL="285750" indent="-285750">
              <a:lnSpc>
                <a:spcPct val="90000"/>
              </a:lnSpc>
              <a:spcBef>
                <a:spcPts val="1800"/>
              </a:spcBef>
              <a:buFont typeface="Arial"/>
              <a:buChar char="•"/>
            </a:pPr>
            <a:r>
              <a:rPr lang="en-US" sz="1400" dirty="0">
                <a:latin typeface="Roboto"/>
                <a:ea typeface="Roboto"/>
                <a:cs typeface="Roboto"/>
              </a:rPr>
              <a:t>AP United States History   </a:t>
            </a:r>
          </a:p>
          <a:p>
            <a:pPr marL="285750" indent="-285750">
              <a:lnSpc>
                <a:spcPct val="90000"/>
              </a:lnSpc>
              <a:spcBef>
                <a:spcPts val="1800"/>
              </a:spcBef>
              <a:buFont typeface="Arial"/>
              <a:buChar char="•"/>
            </a:pPr>
            <a:r>
              <a:rPr lang="en-US" sz="1400" dirty="0">
                <a:latin typeface="Roboto"/>
                <a:ea typeface="Roboto"/>
                <a:cs typeface="Roboto"/>
              </a:rPr>
              <a:t>AP World History: Modern  </a:t>
            </a:r>
            <a:endParaRPr lang="en-US" sz="1400" dirty="0"/>
          </a:p>
        </p:txBody>
      </p:sp>
      <p:sp>
        <p:nvSpPr>
          <p:cNvPr id="7" name="TextBox 6">
            <a:extLst>
              <a:ext uri="{FF2B5EF4-FFF2-40B4-BE49-F238E27FC236}">
                <a16:creationId xmlns:a16="http://schemas.microsoft.com/office/drawing/2014/main" id="{F2E2E47F-A84E-F998-63DF-F51E40EBCB38}"/>
              </a:ext>
            </a:extLst>
          </p:cNvPr>
          <p:cNvSpPr txBox="1"/>
          <p:nvPr/>
        </p:nvSpPr>
        <p:spPr>
          <a:xfrm>
            <a:off x="4993963" y="1977407"/>
            <a:ext cx="5427782" cy="4247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2400" dirty="0"/>
              <a:t>Completely digital exams: </a:t>
            </a:r>
          </a:p>
        </p:txBody>
      </p:sp>
      <p:sp>
        <p:nvSpPr>
          <p:cNvPr id="8" name="TextBox 7">
            <a:extLst>
              <a:ext uri="{FF2B5EF4-FFF2-40B4-BE49-F238E27FC236}">
                <a16:creationId xmlns:a16="http://schemas.microsoft.com/office/drawing/2014/main" id="{172CF20A-15A3-5DF5-177F-9E340C12BD00}"/>
              </a:ext>
            </a:extLst>
          </p:cNvPr>
          <p:cNvSpPr txBox="1"/>
          <p:nvPr/>
        </p:nvSpPr>
        <p:spPr>
          <a:xfrm>
            <a:off x="528667" y="2895600"/>
            <a:ext cx="3974655" cy="4247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2400" dirty="0"/>
              <a:t>Accommodations built in : </a:t>
            </a:r>
          </a:p>
        </p:txBody>
      </p:sp>
    </p:spTree>
    <p:extLst>
      <p:ext uri="{BB962C8B-B14F-4D97-AF65-F5344CB8AC3E}">
        <p14:creationId xmlns:p14="http://schemas.microsoft.com/office/powerpoint/2010/main" val="179730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A197C-0F7D-EF68-8C67-0134BBE58F9D}"/>
              </a:ext>
            </a:extLst>
          </p:cNvPr>
          <p:cNvSpPr>
            <a:spLocks noGrp="1"/>
          </p:cNvSpPr>
          <p:nvPr>
            <p:ph type="title"/>
          </p:nvPr>
        </p:nvSpPr>
        <p:spPr/>
        <p:txBody>
          <a:bodyPr/>
          <a:lstStyle/>
          <a:p>
            <a:r>
              <a:rPr lang="en-US" dirty="0"/>
              <a:t>Hybrid Digital Exams: </a:t>
            </a:r>
          </a:p>
        </p:txBody>
      </p:sp>
      <p:sp>
        <p:nvSpPr>
          <p:cNvPr id="3" name="Content Placeholder 2">
            <a:extLst>
              <a:ext uri="{FF2B5EF4-FFF2-40B4-BE49-F238E27FC236}">
                <a16:creationId xmlns:a16="http://schemas.microsoft.com/office/drawing/2014/main" id="{51987409-3B29-933C-6E35-57CF11C5B9C6}"/>
              </a:ext>
            </a:extLst>
          </p:cNvPr>
          <p:cNvSpPr>
            <a:spLocks noGrp="1"/>
          </p:cNvSpPr>
          <p:nvPr>
            <p:ph idx="1"/>
          </p:nvPr>
        </p:nvSpPr>
        <p:spPr>
          <a:xfrm>
            <a:off x="4710022" y="2062336"/>
            <a:ext cx="5502690" cy="3881264"/>
          </a:xfrm>
        </p:spPr>
        <p:txBody>
          <a:bodyPr vert="horz" lIns="91440" tIns="45720" rIns="91440" bIns="45720" rtlCol="0" anchor="t">
            <a:normAutofit/>
          </a:bodyPr>
          <a:lstStyle/>
          <a:p>
            <a:r>
              <a:rPr lang="en-US" sz="1600" dirty="0">
                <a:latin typeface="Roboto"/>
                <a:ea typeface="Roboto"/>
                <a:cs typeface="Roboto"/>
              </a:rPr>
              <a:t>AP Biology   </a:t>
            </a:r>
          </a:p>
          <a:p>
            <a:r>
              <a:rPr lang="en-US" sz="1600" dirty="0">
                <a:latin typeface="Roboto"/>
                <a:ea typeface="Roboto"/>
                <a:cs typeface="Roboto"/>
              </a:rPr>
              <a:t>AP Calculus AB  </a:t>
            </a:r>
          </a:p>
          <a:p>
            <a:r>
              <a:rPr lang="en-US" sz="1600" dirty="0">
                <a:latin typeface="Roboto"/>
                <a:ea typeface="Roboto"/>
                <a:cs typeface="Roboto"/>
              </a:rPr>
              <a:t>AP Calculus BC  </a:t>
            </a:r>
          </a:p>
          <a:p>
            <a:r>
              <a:rPr lang="en-US" sz="1600" dirty="0">
                <a:latin typeface="Roboto"/>
                <a:ea typeface="Roboto"/>
                <a:cs typeface="Roboto"/>
              </a:rPr>
              <a:t>AP Chemistry  </a:t>
            </a:r>
          </a:p>
          <a:p>
            <a:r>
              <a:rPr lang="en-US" sz="1600" dirty="0">
                <a:latin typeface="Roboto"/>
                <a:ea typeface="Roboto"/>
                <a:cs typeface="Roboto"/>
              </a:rPr>
              <a:t>AP Macroeconomics   </a:t>
            </a:r>
          </a:p>
          <a:p>
            <a:r>
              <a:rPr lang="en-US" sz="1600" dirty="0">
                <a:latin typeface="Roboto"/>
                <a:ea typeface="Roboto"/>
                <a:cs typeface="Roboto"/>
              </a:rPr>
              <a:t>AP Physics 1: Algebra-Based   </a:t>
            </a:r>
          </a:p>
          <a:p>
            <a:r>
              <a:rPr lang="en-US" sz="1600" dirty="0">
                <a:latin typeface="Roboto"/>
                <a:ea typeface="Roboto"/>
                <a:cs typeface="Roboto"/>
              </a:rPr>
              <a:t>AP Precalculus  </a:t>
            </a:r>
          </a:p>
          <a:p>
            <a:r>
              <a:rPr lang="en-US" sz="1600" dirty="0">
                <a:latin typeface="Roboto"/>
                <a:ea typeface="Roboto"/>
                <a:cs typeface="Roboto"/>
              </a:rPr>
              <a:t>AP Statistics   </a:t>
            </a:r>
            <a:endParaRPr lang="en-US" sz="1600" dirty="0"/>
          </a:p>
          <a:p>
            <a:endParaRPr lang="en-US" dirty="0"/>
          </a:p>
        </p:txBody>
      </p:sp>
      <p:sp>
        <p:nvSpPr>
          <p:cNvPr id="4" name="Text Placeholder 3">
            <a:extLst>
              <a:ext uri="{FF2B5EF4-FFF2-40B4-BE49-F238E27FC236}">
                <a16:creationId xmlns:a16="http://schemas.microsoft.com/office/drawing/2014/main" id="{E8596D53-8D29-39F5-50C6-9246880A2F5E}"/>
              </a:ext>
            </a:extLst>
          </p:cNvPr>
          <p:cNvSpPr>
            <a:spLocks noGrp="1"/>
          </p:cNvSpPr>
          <p:nvPr>
            <p:ph type="body" sz="half" idx="2"/>
          </p:nvPr>
        </p:nvSpPr>
        <p:spPr>
          <a:xfrm>
            <a:off x="654487" y="3200400"/>
            <a:ext cx="3631679" cy="2743200"/>
          </a:xfrm>
        </p:spPr>
        <p:txBody>
          <a:bodyPr/>
          <a:lstStyle/>
          <a:p>
            <a:r>
              <a:rPr lang="en-US" dirty="0">
                <a:latin typeface="Roboto"/>
                <a:ea typeface="Roboto"/>
                <a:cs typeface="Roboto"/>
              </a:rPr>
              <a:t>Students complete multiple-choice questions and view free-response questions in Bluebook. They handwrite their free-response answers in paper exam booklets that are returned for scoring. </a:t>
            </a:r>
            <a:endParaRPr lang="en-US" dirty="0">
              <a:latin typeface="Corbel"/>
              <a:ea typeface="Roboto"/>
              <a:cs typeface="Roboto"/>
            </a:endParaRPr>
          </a:p>
          <a:p>
            <a:endParaRPr lang="en-US" dirty="0">
              <a:latin typeface="Roboto"/>
              <a:ea typeface="Roboto"/>
              <a:cs typeface="Roboto"/>
            </a:endParaRPr>
          </a:p>
          <a:p>
            <a:endParaRPr lang="en-US" dirty="0"/>
          </a:p>
        </p:txBody>
      </p:sp>
      <p:sp>
        <p:nvSpPr>
          <p:cNvPr id="6" name="TextBox 5">
            <a:extLst>
              <a:ext uri="{FF2B5EF4-FFF2-40B4-BE49-F238E27FC236}">
                <a16:creationId xmlns:a16="http://schemas.microsoft.com/office/drawing/2014/main" id="{11F362EA-661E-1935-629B-ADF95E2539E5}"/>
              </a:ext>
            </a:extLst>
          </p:cNvPr>
          <p:cNvSpPr txBox="1"/>
          <p:nvPr/>
        </p:nvSpPr>
        <p:spPr>
          <a:xfrm>
            <a:off x="633934" y="2663403"/>
            <a:ext cx="3642062" cy="7571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2400" dirty="0"/>
              <a:t>What do they mean by hybrid?</a:t>
            </a:r>
          </a:p>
        </p:txBody>
      </p:sp>
    </p:spTree>
    <p:extLst>
      <p:ext uri="{BB962C8B-B14F-4D97-AF65-F5344CB8AC3E}">
        <p14:creationId xmlns:p14="http://schemas.microsoft.com/office/powerpoint/2010/main" val="49053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 Exams that did not change:</a:t>
            </a:r>
          </a:p>
        </p:txBody>
      </p:sp>
      <p:sp>
        <p:nvSpPr>
          <p:cNvPr id="3" name="TextBox 2">
            <a:extLst>
              <a:ext uri="{FF2B5EF4-FFF2-40B4-BE49-F238E27FC236}">
                <a16:creationId xmlns:a16="http://schemas.microsoft.com/office/drawing/2014/main" id="{500D2CFE-A502-CCCF-DF37-CEB3BB4AAE2B}"/>
              </a:ext>
            </a:extLst>
          </p:cNvPr>
          <p:cNvSpPr txBox="1"/>
          <p:nvPr/>
        </p:nvSpPr>
        <p:spPr>
          <a:xfrm>
            <a:off x="1997585" y="2007673"/>
            <a:ext cx="520582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
              <a:buChar char="•"/>
            </a:pPr>
            <a:r>
              <a:rPr lang="en-US" dirty="0">
                <a:latin typeface="Roboto"/>
                <a:ea typeface="Roboto"/>
                <a:cs typeface="Roboto"/>
              </a:rPr>
              <a:t>AP 2-D Art and Design</a:t>
            </a:r>
          </a:p>
          <a:p>
            <a:pPr>
              <a:buFont typeface=""/>
              <a:buChar char="•"/>
            </a:pPr>
            <a:r>
              <a:rPr lang="en-US" dirty="0">
                <a:latin typeface="Roboto"/>
                <a:ea typeface="Roboto"/>
                <a:cs typeface="Roboto"/>
              </a:rPr>
              <a:t>AP Drawing</a:t>
            </a:r>
          </a:p>
          <a:p>
            <a:pPr>
              <a:buFont typeface=""/>
              <a:buChar char="•"/>
            </a:pPr>
            <a:r>
              <a:rPr lang="en-US" dirty="0">
                <a:latin typeface="Roboto"/>
                <a:ea typeface="Roboto"/>
                <a:cs typeface="Roboto"/>
              </a:rPr>
              <a:t>AP Music Theory</a:t>
            </a:r>
          </a:p>
          <a:p>
            <a:pPr>
              <a:buFont typeface=""/>
              <a:buChar char="•"/>
            </a:pPr>
            <a:r>
              <a:rPr lang="en-US" dirty="0">
                <a:latin typeface="Roboto"/>
                <a:ea typeface="Roboto"/>
                <a:cs typeface="Roboto"/>
              </a:rPr>
              <a:t>AP Research </a:t>
            </a:r>
          </a:p>
          <a:p>
            <a:endParaRPr lang="en-US" dirty="0">
              <a:latin typeface="Roboto"/>
              <a:ea typeface="Roboto"/>
              <a:cs typeface="Roboto"/>
            </a:endParaRPr>
          </a:p>
        </p:txBody>
      </p:sp>
      <p:sp>
        <p:nvSpPr>
          <p:cNvPr id="5" name="TextBox 4">
            <a:extLst>
              <a:ext uri="{FF2B5EF4-FFF2-40B4-BE49-F238E27FC236}">
                <a16:creationId xmlns:a16="http://schemas.microsoft.com/office/drawing/2014/main" id="{E87CFF93-FED9-7920-B9F2-148110A49F6D}"/>
              </a:ext>
            </a:extLst>
          </p:cNvPr>
          <p:cNvSpPr txBox="1"/>
          <p:nvPr/>
        </p:nvSpPr>
        <p:spPr>
          <a:xfrm>
            <a:off x="2401137" y="3581529"/>
            <a:ext cx="4560144" cy="8402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dirty="0">
                <a:latin typeface="Roboto"/>
                <a:ea typeface="Roboto"/>
                <a:cs typeface="Roboto"/>
              </a:rPr>
              <a:t>These are exams with audio components and exams consisting solely of portfolio assessments.  </a:t>
            </a:r>
          </a:p>
        </p:txBody>
      </p:sp>
    </p:spTree>
    <p:extLst>
      <p:ext uri="{BB962C8B-B14F-4D97-AF65-F5344CB8AC3E}">
        <p14:creationId xmlns:p14="http://schemas.microsoft.com/office/powerpoint/2010/main" val="116095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DDC41-D768-C8AD-912C-AC5D8B7B540D}"/>
              </a:ext>
            </a:extLst>
          </p:cNvPr>
          <p:cNvSpPr>
            <a:spLocks noGrp="1"/>
          </p:cNvSpPr>
          <p:nvPr>
            <p:ph type="title"/>
          </p:nvPr>
        </p:nvSpPr>
        <p:spPr>
          <a:xfrm>
            <a:off x="280305" y="1905000"/>
            <a:ext cx="11254574" cy="2667000"/>
          </a:xfrm>
        </p:spPr>
        <p:txBody>
          <a:bodyPr/>
          <a:lstStyle/>
          <a:p>
            <a:r>
              <a:rPr lang="en-US" dirty="0">
                <a:latin typeface="Roboto" panose="02000000000000000000" pitchFamily="2" charset="0"/>
                <a:ea typeface="Roboto" panose="02000000000000000000" pitchFamily="2" charset="0"/>
              </a:rPr>
              <a:t>AP Exam expectations and policies : </a:t>
            </a:r>
          </a:p>
        </p:txBody>
      </p:sp>
    </p:spTree>
    <p:extLst>
      <p:ext uri="{BB962C8B-B14F-4D97-AF65-F5344CB8AC3E}">
        <p14:creationId xmlns:p14="http://schemas.microsoft.com/office/powerpoint/2010/main" val="123071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C1824-3F40-14A1-EF0B-D041483282E8}"/>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rPr>
              <a:t>On Exam Day Student expectations: </a:t>
            </a:r>
          </a:p>
        </p:txBody>
      </p:sp>
      <p:sp>
        <p:nvSpPr>
          <p:cNvPr id="3" name="Content Placeholder 2">
            <a:extLst>
              <a:ext uri="{FF2B5EF4-FFF2-40B4-BE49-F238E27FC236}">
                <a16:creationId xmlns:a16="http://schemas.microsoft.com/office/drawing/2014/main" id="{1EA0A78E-3287-2827-CCC9-8E31166EB9C6}"/>
              </a:ext>
            </a:extLst>
          </p:cNvPr>
          <p:cNvSpPr>
            <a:spLocks noGrp="1"/>
          </p:cNvSpPr>
          <p:nvPr>
            <p:ph idx="1"/>
          </p:nvPr>
        </p:nvSpPr>
        <p:spPr>
          <a:xfrm>
            <a:off x="1522414" y="1905000"/>
            <a:ext cx="9760005" cy="4267200"/>
          </a:xfrm>
        </p:spPr>
        <p:txBody>
          <a:bodyPr vert="horz" lIns="91440" tIns="45720" rIns="91440" bIns="45720" rtlCol="0" anchor="t">
            <a:normAutofit fontScale="92500"/>
          </a:bodyPr>
          <a:lstStyle/>
          <a:p>
            <a:r>
              <a:rPr lang="en-US" dirty="0">
                <a:latin typeface="Roboto" panose="02000000000000000000" pitchFamily="2" charset="0"/>
                <a:ea typeface="Roboto" panose="02000000000000000000" pitchFamily="2" charset="0"/>
              </a:rPr>
              <a:t>Students should eat a good breakfast. ( Finish it before the exam, no food or drink is allowed in the exam room without an accommodation.) </a:t>
            </a:r>
          </a:p>
          <a:p>
            <a:r>
              <a:rPr lang="en-US" dirty="0">
                <a:latin typeface="Roboto" panose="02000000000000000000" pitchFamily="2" charset="0"/>
                <a:ea typeface="Roboto" panose="02000000000000000000" pitchFamily="2" charset="0"/>
              </a:rPr>
              <a:t>Students should be at the LHS gym at the set arrival time for check-in.</a:t>
            </a:r>
          </a:p>
          <a:p>
            <a:r>
              <a:rPr lang="en-US" dirty="0">
                <a:latin typeface="Roboto" panose="02000000000000000000" pitchFamily="2" charset="0"/>
                <a:ea typeface="Roboto" panose="02000000000000000000" pitchFamily="2" charset="0"/>
              </a:rPr>
              <a:t> Students should bring only the items approved by College Board. </a:t>
            </a:r>
          </a:p>
          <a:p>
            <a:r>
              <a:rPr lang="en-US" dirty="0">
                <a:latin typeface="Roboto" panose="02000000000000000000" pitchFamily="2" charset="0"/>
                <a:ea typeface="Roboto" panose="02000000000000000000" pitchFamily="2" charset="0"/>
              </a:rPr>
              <a:t>Students should make sure their Chromebook is charged.</a:t>
            </a:r>
          </a:p>
          <a:p>
            <a:r>
              <a:rPr lang="en-US" dirty="0">
                <a:latin typeface="Roboto" panose="02000000000000000000" pitchFamily="2" charset="0"/>
                <a:ea typeface="Roboto" panose="02000000000000000000" pitchFamily="2" charset="0"/>
              </a:rPr>
              <a:t>Students should bring a College Board Approve calculator. If it is allowed on the test. </a:t>
            </a:r>
          </a:p>
          <a:p>
            <a:r>
              <a:rPr lang="en-US" dirty="0">
                <a:latin typeface="Roboto" panose="02000000000000000000" pitchFamily="2" charset="0"/>
                <a:ea typeface="Roboto" panose="02000000000000000000" pitchFamily="2" charset="0"/>
              </a:rPr>
              <a:t>Students should wear comfortable clothes; most AP exams are 3 hours long.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50752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C727-FDB1-1ED0-F152-2AF6F05C468B}"/>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rPr>
              <a:t>What can my student bring to AP exam? </a:t>
            </a:r>
          </a:p>
        </p:txBody>
      </p:sp>
      <p:sp>
        <p:nvSpPr>
          <p:cNvPr id="3" name="Content Placeholder 2">
            <a:extLst>
              <a:ext uri="{FF2B5EF4-FFF2-40B4-BE49-F238E27FC236}">
                <a16:creationId xmlns:a16="http://schemas.microsoft.com/office/drawing/2014/main" id="{A5502415-EF55-5E36-7DA3-5DAD9872B5E7}"/>
              </a:ext>
            </a:extLst>
          </p:cNvPr>
          <p:cNvSpPr>
            <a:spLocks noGrp="1"/>
          </p:cNvSpPr>
          <p:nvPr>
            <p:ph idx="1"/>
          </p:nvPr>
        </p:nvSpPr>
        <p:spPr>
          <a:xfrm>
            <a:off x="1522414" y="1905000"/>
            <a:ext cx="9144000" cy="4681306"/>
          </a:xfrm>
        </p:spPr>
        <p:txBody>
          <a:bodyPr vert="horz" lIns="91440" tIns="45720" rIns="91440" bIns="45720" rtlCol="0" anchor="t">
            <a:normAutofit/>
          </a:bodyPr>
          <a:lstStyle/>
          <a:p>
            <a:pPr>
              <a:buNone/>
            </a:pPr>
            <a:r>
              <a:rPr lang="en-US" sz="1400" dirty="0">
                <a:latin typeface="Roboto"/>
                <a:ea typeface="Roboto"/>
                <a:cs typeface="Roboto"/>
              </a:rPr>
              <a:t> </a:t>
            </a:r>
          </a:p>
          <a:p>
            <a:r>
              <a:rPr lang="en-US" sz="2000" dirty="0">
                <a:latin typeface="Roboto"/>
                <a:ea typeface="Roboto"/>
                <a:cs typeface="Roboto"/>
              </a:rPr>
              <a:t>School Chromebook</a:t>
            </a:r>
          </a:p>
          <a:p>
            <a:r>
              <a:rPr lang="en-US" sz="2000" dirty="0">
                <a:latin typeface="Roboto"/>
                <a:ea typeface="Roboto"/>
                <a:cs typeface="Roboto"/>
              </a:rPr>
              <a:t>A College Board approved calculator.  ( If allowed on their test.)</a:t>
            </a:r>
          </a:p>
          <a:p>
            <a:r>
              <a:rPr lang="en-US" sz="2000" dirty="0">
                <a:latin typeface="Roboto"/>
                <a:ea typeface="Roboto"/>
                <a:cs typeface="Roboto"/>
              </a:rPr>
              <a:t>Pen (blue or black ink only) or pencil (must be number 2) for Hybrid tests</a:t>
            </a:r>
          </a:p>
          <a:p>
            <a:r>
              <a:rPr lang="en-US" sz="2000" dirty="0">
                <a:latin typeface="Roboto"/>
                <a:ea typeface="+mn-lt"/>
                <a:cs typeface="+mn-lt"/>
              </a:rPr>
              <a:t>A watch that does not have internet access and does not make any kind of noise.</a:t>
            </a:r>
            <a:endParaRPr lang="en-US" sz="2000" dirty="0">
              <a:latin typeface="Roboto"/>
              <a:ea typeface="Roboto"/>
              <a:cs typeface="Roboto"/>
            </a:endParaRPr>
          </a:p>
          <a:p>
            <a:r>
              <a:rPr lang="en-US" sz="2000" dirty="0">
                <a:latin typeface="Roboto"/>
                <a:ea typeface="+mn-lt"/>
                <a:cs typeface="+mn-lt"/>
              </a:rPr>
              <a:t>A ruler or straightedge only if you are taking an AP Physics Exam.</a:t>
            </a:r>
            <a:endParaRPr lang="en-US" sz="2000" dirty="0">
              <a:latin typeface="Roboto"/>
            </a:endParaRPr>
          </a:p>
          <a:p>
            <a:endParaRPr lang="en-US" dirty="0">
              <a:latin typeface="Roboto"/>
              <a:ea typeface="Roboto"/>
              <a:cs typeface="Roboto"/>
            </a:endParaRP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0259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C727-FDB1-1ED0-F152-2AF6F05C468B}"/>
              </a:ext>
            </a:extLst>
          </p:cNvPr>
          <p:cNvSpPr>
            <a:spLocks noGrp="1"/>
          </p:cNvSpPr>
          <p:nvPr>
            <p:ph type="title"/>
          </p:nvPr>
        </p:nvSpPr>
        <p:spPr>
          <a:xfrm>
            <a:off x="1179980" y="274638"/>
            <a:ext cx="9486432" cy="1020762"/>
          </a:xfrm>
        </p:spPr>
        <p:txBody>
          <a:bodyPr/>
          <a:lstStyle/>
          <a:p>
            <a:r>
              <a:rPr lang="en-US" dirty="0">
                <a:latin typeface="Roboto" panose="02000000000000000000" pitchFamily="2" charset="0"/>
                <a:ea typeface="Roboto" panose="02000000000000000000" pitchFamily="2" charset="0"/>
              </a:rPr>
              <a:t>What can my student not bring to AP exam? </a:t>
            </a:r>
          </a:p>
        </p:txBody>
      </p:sp>
      <p:sp>
        <p:nvSpPr>
          <p:cNvPr id="3" name="Content Placeholder 2">
            <a:extLst>
              <a:ext uri="{FF2B5EF4-FFF2-40B4-BE49-F238E27FC236}">
                <a16:creationId xmlns:a16="http://schemas.microsoft.com/office/drawing/2014/main" id="{A5502415-EF55-5E36-7DA3-5DAD9872B5E7}"/>
              </a:ext>
            </a:extLst>
          </p:cNvPr>
          <p:cNvSpPr>
            <a:spLocks noGrp="1"/>
          </p:cNvSpPr>
          <p:nvPr>
            <p:ph idx="1"/>
          </p:nvPr>
        </p:nvSpPr>
        <p:spPr>
          <a:xfrm>
            <a:off x="1522412" y="1676400"/>
            <a:ext cx="9144000" cy="5257800"/>
          </a:xfrm>
        </p:spPr>
        <p:txBody>
          <a:bodyPr vert="horz" lIns="91440" tIns="45720" rIns="91440" bIns="45720" rtlCol="0" anchor="t">
            <a:normAutofit fontScale="92500" lnSpcReduction="10000"/>
          </a:bodyPr>
          <a:lstStyle/>
          <a:p>
            <a:pPr>
              <a:buFont typeface="Arial"/>
              <a:buChar char="▪"/>
            </a:pPr>
            <a:r>
              <a:rPr lang="en-US" sz="1800" dirty="0">
                <a:latin typeface="Roboto"/>
                <a:ea typeface="+mn-lt"/>
                <a:cs typeface="+mn-lt"/>
              </a:rPr>
              <a:t>Backpacks or bags.</a:t>
            </a:r>
            <a:endParaRPr lang="en-US" sz="1800" dirty="0">
              <a:latin typeface="Roboto"/>
              <a:ea typeface="Roboto"/>
              <a:cs typeface="Roboto"/>
            </a:endParaRPr>
          </a:p>
          <a:p>
            <a:pPr>
              <a:buFont typeface="Arial"/>
              <a:buChar char="▪"/>
            </a:pPr>
            <a:r>
              <a:rPr lang="en-US" sz="1800" dirty="0">
                <a:latin typeface="Roboto"/>
                <a:ea typeface="+mn-lt"/>
                <a:cs typeface="+mn-lt"/>
              </a:rPr>
              <a:t>Cell phones or electronic communication devices of any kind.</a:t>
            </a:r>
            <a:endParaRPr lang="en-US" sz="1800" dirty="0">
              <a:latin typeface="Roboto"/>
              <a:ea typeface="Roboto"/>
              <a:cs typeface="Roboto"/>
            </a:endParaRPr>
          </a:p>
          <a:p>
            <a:pPr>
              <a:buFont typeface="Arial"/>
              <a:buChar char="▪"/>
            </a:pPr>
            <a:r>
              <a:rPr lang="en-US" sz="1800" dirty="0">
                <a:latin typeface="Roboto"/>
                <a:ea typeface="+mn-lt"/>
                <a:cs typeface="+mn-lt"/>
              </a:rPr>
              <a:t>Earplugs, highlighters, correction fluid, pencils that are not No. 2, or pens that are not blue or black ink.</a:t>
            </a:r>
            <a:endParaRPr lang="en-US" sz="1800" dirty="0">
              <a:latin typeface="Roboto"/>
              <a:ea typeface="Roboto"/>
              <a:cs typeface="Roboto"/>
            </a:endParaRPr>
          </a:p>
          <a:p>
            <a:pPr>
              <a:buFont typeface="Arial"/>
              <a:buChar char="▪"/>
            </a:pPr>
            <a:r>
              <a:rPr lang="en-US" sz="1800" dirty="0">
                <a:latin typeface="Roboto"/>
                <a:ea typeface="+mn-lt"/>
                <a:cs typeface="+mn-lt"/>
              </a:rPr>
              <a:t>Scratch paper - if your exam requires the use of scratch paper, you will be provided with it during the exam.</a:t>
            </a:r>
            <a:endParaRPr lang="en-US" sz="1800" dirty="0">
              <a:latin typeface="Roboto"/>
              <a:ea typeface="Roboto"/>
              <a:cs typeface="Roboto"/>
            </a:endParaRPr>
          </a:p>
          <a:p>
            <a:pPr>
              <a:buFont typeface="Arial"/>
              <a:buChar char="▪"/>
            </a:pPr>
            <a:r>
              <a:rPr lang="en-US" sz="1800" dirty="0">
                <a:latin typeface="Roboto"/>
                <a:ea typeface="+mn-lt"/>
                <a:cs typeface="+mn-lt"/>
              </a:rPr>
              <a:t>Any subject-related information on your clothing, shoes, or body.</a:t>
            </a:r>
            <a:endParaRPr lang="en-US" sz="1800" dirty="0">
              <a:latin typeface="Roboto"/>
            </a:endParaRPr>
          </a:p>
          <a:p>
            <a:pPr>
              <a:buFont typeface="Arial"/>
              <a:buChar char="▪"/>
            </a:pPr>
            <a:r>
              <a:rPr lang="en-US" sz="1800" dirty="0">
                <a:latin typeface="Roboto"/>
                <a:ea typeface="+mn-lt"/>
                <a:cs typeface="+mn-lt"/>
              </a:rPr>
              <a:t>You are not permitted to bring food or drink, including bottled water, into the exam room (unless you have an accommodation).  </a:t>
            </a:r>
            <a:endParaRPr lang="en-US" sz="1800" dirty="0">
              <a:latin typeface="Roboto"/>
              <a:ea typeface="Roboto"/>
              <a:cs typeface="Roboto"/>
            </a:endParaRPr>
          </a:p>
          <a:p>
            <a:pPr>
              <a:buFont typeface="Arial"/>
              <a:buChar char="▪"/>
            </a:pPr>
            <a:r>
              <a:rPr lang="en-US" sz="1800" dirty="0">
                <a:latin typeface="Roboto"/>
                <a:ea typeface="+mn-lt"/>
                <a:cs typeface="+mn-lt"/>
              </a:rPr>
              <a:t>We will provide a small optional snack and water bottle during the break. </a:t>
            </a:r>
          </a:p>
          <a:p>
            <a:pPr>
              <a:buFont typeface="Arial"/>
              <a:buChar char="▪"/>
            </a:pPr>
            <a:endParaRPr lang="en-US" sz="1800" dirty="0">
              <a:latin typeface="Roboto"/>
              <a:ea typeface="+mn-lt"/>
              <a:cs typeface="+mn-lt"/>
            </a:endParaRPr>
          </a:p>
          <a:p>
            <a:pPr>
              <a:buFont typeface="Arial"/>
              <a:buChar char="▪"/>
            </a:pPr>
            <a:endParaRPr lang="en-US" sz="1800" dirty="0">
              <a:latin typeface="Roboto"/>
              <a:ea typeface="+mn-lt"/>
              <a:cs typeface="+mn-lt"/>
            </a:endParaRPr>
          </a:p>
          <a:p>
            <a:pPr marL="0" indent="0">
              <a:buNone/>
            </a:pPr>
            <a:r>
              <a:rPr lang="en-US" sz="1800" dirty="0">
                <a:latin typeface="Roboto"/>
                <a:ea typeface="Roboto"/>
                <a:cs typeface="Roboto"/>
              </a:rPr>
              <a:t>This is the list from 2024, College Board has not release the 2025 list yet. </a:t>
            </a:r>
          </a:p>
          <a:p>
            <a:pPr marL="0" indent="0">
              <a:buNone/>
            </a:pPr>
            <a:r>
              <a:rPr lang="en-US" sz="1600" dirty="0">
                <a:latin typeface="Corbel"/>
                <a:ea typeface="Roboto"/>
                <a:cs typeface="Roboto"/>
              </a:rPr>
              <a:t> </a:t>
            </a:r>
          </a:p>
          <a:p>
            <a:pPr>
              <a:buNone/>
            </a:pPr>
            <a:endParaRPr lang="en-US" sz="1400" dirty="0">
              <a:latin typeface="Roboto"/>
              <a:ea typeface="Roboto"/>
              <a:cs typeface="Roboto"/>
            </a:endParaRPr>
          </a:p>
          <a:p>
            <a:endParaRPr lang="en-US" dirty="0">
              <a:latin typeface="Roboto"/>
              <a:ea typeface="Roboto"/>
              <a:cs typeface="Roboto"/>
            </a:endParaRP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2081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C1824-3F40-14A1-EF0B-D041483282E8}"/>
              </a:ext>
            </a:extLst>
          </p:cNvPr>
          <p:cNvSpPr>
            <a:spLocks noGrp="1"/>
          </p:cNvSpPr>
          <p:nvPr>
            <p:ph type="title"/>
          </p:nvPr>
        </p:nvSpPr>
        <p:spPr>
          <a:xfrm>
            <a:off x="1065212" y="381000"/>
            <a:ext cx="9760005" cy="1020762"/>
          </a:xfrm>
        </p:spPr>
        <p:txBody>
          <a:bodyPr/>
          <a:lstStyle/>
          <a:p>
            <a:r>
              <a:rPr lang="en-US" dirty="0">
                <a:latin typeface="Roboto" panose="02000000000000000000" pitchFamily="2" charset="0"/>
                <a:ea typeface="Roboto" panose="02000000000000000000" pitchFamily="2" charset="0"/>
              </a:rPr>
              <a:t>Is my student excused from class on AP exam days?</a:t>
            </a:r>
          </a:p>
        </p:txBody>
      </p:sp>
      <p:sp>
        <p:nvSpPr>
          <p:cNvPr id="3" name="Content Placeholder 2">
            <a:extLst>
              <a:ext uri="{FF2B5EF4-FFF2-40B4-BE49-F238E27FC236}">
                <a16:creationId xmlns:a16="http://schemas.microsoft.com/office/drawing/2014/main" id="{1EA0A78E-3287-2827-CCC9-8E31166EB9C6}"/>
              </a:ext>
            </a:extLst>
          </p:cNvPr>
          <p:cNvSpPr>
            <a:spLocks noGrp="1"/>
          </p:cNvSpPr>
          <p:nvPr>
            <p:ph idx="1"/>
          </p:nvPr>
        </p:nvSpPr>
        <p:spPr>
          <a:xfrm>
            <a:off x="1522414" y="2667000"/>
            <a:ext cx="9760005" cy="3505200"/>
          </a:xfrm>
        </p:spPr>
        <p:txBody>
          <a:bodyPr vert="horz" lIns="91440" tIns="45720" rIns="91440" bIns="45720" rtlCol="0" anchor="t">
            <a:normAutofit/>
          </a:bodyPr>
          <a:lstStyle/>
          <a:p>
            <a:r>
              <a:rPr lang="en-US" sz="2800" dirty="0">
                <a:latin typeface="Roboto" panose="02000000000000000000" pitchFamily="2" charset="0"/>
                <a:ea typeface="Roboto" panose="02000000000000000000" pitchFamily="2" charset="0"/>
              </a:rPr>
              <a:t>Yes, your student is excused from class on days they are taking a AP exam. They are responsible for missed work on these days. </a:t>
            </a:r>
          </a:p>
          <a:p>
            <a:endParaRPr lang="en-US" dirty="0"/>
          </a:p>
          <a:p>
            <a:pPr marL="0" indent="0">
              <a:buNone/>
            </a:pPr>
            <a:endParaRPr lang="en-US" dirty="0"/>
          </a:p>
        </p:txBody>
      </p:sp>
    </p:spTree>
    <p:extLst>
      <p:ext uri="{BB962C8B-B14F-4D97-AF65-F5344CB8AC3E}">
        <p14:creationId xmlns:p14="http://schemas.microsoft.com/office/powerpoint/2010/main" val="291763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C727-FDB1-1ED0-F152-2AF6F05C468B}"/>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rPr>
              <a:t>College Board exams start/end times:</a:t>
            </a:r>
          </a:p>
        </p:txBody>
      </p:sp>
      <p:sp>
        <p:nvSpPr>
          <p:cNvPr id="3" name="Content Placeholder 2">
            <a:extLst>
              <a:ext uri="{FF2B5EF4-FFF2-40B4-BE49-F238E27FC236}">
                <a16:creationId xmlns:a16="http://schemas.microsoft.com/office/drawing/2014/main" id="{A5502415-EF55-5E36-7DA3-5DAD9872B5E7}"/>
              </a:ext>
            </a:extLst>
          </p:cNvPr>
          <p:cNvSpPr>
            <a:spLocks noGrp="1"/>
          </p:cNvSpPr>
          <p:nvPr>
            <p:ph idx="1"/>
          </p:nvPr>
        </p:nvSpPr>
        <p:spPr>
          <a:xfrm>
            <a:off x="1522414" y="1905000"/>
            <a:ext cx="9144000" cy="4681306"/>
          </a:xfrm>
        </p:spPr>
        <p:txBody>
          <a:bodyPr vert="horz" lIns="91440" tIns="45720" rIns="91440" bIns="45720" rtlCol="0" anchor="t">
            <a:normAutofit lnSpcReduction="10000"/>
          </a:bodyPr>
          <a:lstStyle/>
          <a:p>
            <a:pPr marL="0" indent="0">
              <a:buNone/>
            </a:pPr>
            <a:r>
              <a:rPr lang="en-US" dirty="0">
                <a:latin typeface="Roboto" panose="02000000000000000000" pitchFamily="2" charset="0"/>
                <a:ea typeface="Roboto" panose="02000000000000000000" pitchFamily="2" charset="0"/>
              </a:rPr>
              <a:t>On each exam day there is a morning exam window and an afternoon exam window.  </a:t>
            </a:r>
          </a:p>
          <a:p>
            <a:pPr marL="0" indent="0">
              <a:buNone/>
            </a:pPr>
            <a:r>
              <a:rPr lang="en-US" dirty="0">
                <a:latin typeface="Roboto" panose="02000000000000000000" pitchFamily="2" charset="0"/>
                <a:ea typeface="Roboto" panose="02000000000000000000" pitchFamily="2" charset="0"/>
              </a:rPr>
              <a:t>College Board sets these windows, and we have no control over the start time. Once the Proctor has started reading the exam instructions no students will be admitted into the exam room. (See late to AP exam)</a:t>
            </a:r>
          </a:p>
          <a:p>
            <a:pPr marL="0" indent="0">
              <a:buNone/>
            </a:pPr>
            <a:r>
              <a:rPr lang="en-US" dirty="0">
                <a:latin typeface="Roboto" panose="02000000000000000000" pitchFamily="2" charset="0"/>
                <a:ea typeface="Roboto" panose="02000000000000000000" pitchFamily="2" charset="0"/>
              </a:rPr>
              <a:t>Bluebook will keep track of the testing time and students may not end their test early. No books or other materials are allowed into testing room, so students must sit quietly and wait for the time to end.</a:t>
            </a:r>
          </a:p>
          <a:p>
            <a:pPr marL="0" indent="0">
              <a:buNone/>
            </a:pPr>
            <a:r>
              <a:rPr lang="en-US" dirty="0">
                <a:latin typeface="Roboto" panose="02000000000000000000" pitchFamily="2" charset="0"/>
                <a:ea typeface="Roboto" panose="02000000000000000000" pitchFamily="2" charset="0"/>
              </a:rPr>
              <a:t>Even if a student is done with their exam, if they cause a disturbance in the testing room or talk to a fellow student their exam may be invalidated.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6635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04548" y="274638"/>
            <a:ext cx="10309518" cy="1020762"/>
          </a:xfrm>
        </p:spPr>
        <p:txBody>
          <a:bodyPr/>
          <a:lstStyle/>
          <a:p>
            <a:r>
              <a:rPr lang="en-US" dirty="0">
                <a:latin typeface="Roboto" panose="02000000000000000000" pitchFamily="2" charset="0"/>
                <a:ea typeface="Roboto" panose="02000000000000000000" pitchFamily="2" charset="0"/>
              </a:rPr>
              <a:t>Some information about Avanced Placement (AP)</a:t>
            </a:r>
          </a:p>
        </p:txBody>
      </p:sp>
      <p:sp>
        <p:nvSpPr>
          <p:cNvPr id="14" name="Content Placeholder 13"/>
          <p:cNvSpPr>
            <a:spLocks noGrp="1"/>
          </p:cNvSpPr>
          <p:nvPr>
            <p:ph idx="1"/>
          </p:nvPr>
        </p:nvSpPr>
        <p:spPr/>
        <p:txBody>
          <a:bodyPr vert="horz" lIns="91440" tIns="45720" rIns="91440" bIns="45720" rtlCol="0" anchor="t">
            <a:normAutofit fontScale="92500"/>
          </a:bodyPr>
          <a:lstStyle/>
          <a:p>
            <a:r>
              <a:rPr lang="en-US" dirty="0">
                <a:latin typeface="Roboto"/>
                <a:ea typeface="Roboto"/>
                <a:cs typeface="Roboto"/>
              </a:rPr>
              <a:t> AP classes are College-level courses that you can take in high school.</a:t>
            </a:r>
            <a:endParaRPr lang="en-US"/>
          </a:p>
          <a:p>
            <a:r>
              <a:rPr lang="en-US" sz="2200">
                <a:latin typeface="Roboto"/>
                <a:ea typeface="Roboto"/>
                <a:cs typeface="Calibri"/>
              </a:rPr>
              <a:t>Taking  AP courses can boost your GPA.                                                               -   </a:t>
            </a:r>
            <a:r>
              <a:rPr lang="en-US" sz="2200" dirty="0">
                <a:latin typeface="Roboto"/>
                <a:ea typeface="Roboto"/>
                <a:cs typeface="Calibri"/>
              </a:rPr>
              <a:t>- </a:t>
            </a:r>
            <a:r>
              <a:rPr lang="en-US" sz="1800" dirty="0">
                <a:latin typeface="Roboto"/>
                <a:ea typeface="Roboto"/>
                <a:cs typeface="Roboto"/>
              </a:rPr>
              <a:t>AP classes are worth a full point towards the weighted GPA.</a:t>
            </a:r>
          </a:p>
          <a:p>
            <a:r>
              <a:rPr lang="en-US" dirty="0">
                <a:latin typeface="Roboto"/>
                <a:ea typeface="Roboto"/>
                <a:cs typeface="Calibri"/>
              </a:rPr>
              <a:t>Research consistently shows that AP students are better prepared for college than students who don’t take AP, regardless of their exam score. They’re more likely to enroll and stay in college, do well in their classes, and graduate in four years.</a:t>
            </a:r>
            <a:endParaRPr lang="en-US" dirty="0">
              <a:latin typeface="Roboto"/>
              <a:ea typeface="Roboto"/>
              <a:cs typeface="Roboto"/>
            </a:endParaRPr>
          </a:p>
          <a:p>
            <a:r>
              <a:rPr lang="en-US" dirty="0">
                <a:solidFill>
                  <a:srgbClr val="FFFFFF"/>
                </a:solidFill>
                <a:latin typeface="Roboto"/>
                <a:ea typeface="Roboto"/>
                <a:cs typeface="Roboto"/>
              </a:rPr>
              <a:t>AP classes and exams are all from a company called College Board. </a:t>
            </a:r>
          </a:p>
          <a:p>
            <a:endParaRPr lang="en-US" dirty="0">
              <a:solidFill>
                <a:srgbClr val="FFFFFF"/>
              </a:solidFill>
              <a:latin typeface="Roboto"/>
              <a:ea typeface="Roboto"/>
              <a:cs typeface="Roboto"/>
            </a:endParaRPr>
          </a:p>
          <a:p>
            <a:r>
              <a:rPr lang="en-US" sz="1200" dirty="0">
                <a:solidFill>
                  <a:srgbClr val="1E1E1E"/>
                </a:solidFill>
                <a:latin typeface="Roboto"/>
                <a:ea typeface="Roboto"/>
                <a:cs typeface="Roboto"/>
              </a:rPr>
              <a:t>AP” on your high school transcript shows colleges you're motivated to succeed, and taking the exam demonstrates your commitment to tackle and complete college-level work.</a:t>
            </a:r>
            <a:endParaRPr lang="en-US" dirty="0">
              <a:latin typeface="Roboto"/>
              <a:ea typeface="Roboto"/>
              <a:cs typeface="Roboto"/>
            </a:endParaRPr>
          </a:p>
          <a:p>
            <a:endParaRPr lang="en-US" dirty="0">
              <a:latin typeface="Roboto"/>
              <a:ea typeface="Roboto"/>
              <a:cs typeface="Roboto"/>
            </a:endParaRPr>
          </a:p>
          <a:p>
            <a:endParaRPr lang="en-US" dirty="0">
              <a:latin typeface="Roboto"/>
              <a:ea typeface="Roboto"/>
              <a:cs typeface="Roboto"/>
            </a:endParaRP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FCD7F-7603-935F-8411-C4722D4A58BA}"/>
              </a:ext>
            </a:extLst>
          </p:cNvPr>
          <p:cNvSpPr>
            <a:spLocks noGrp="1"/>
          </p:cNvSpPr>
          <p:nvPr>
            <p:ph type="title"/>
          </p:nvPr>
        </p:nvSpPr>
        <p:spPr>
          <a:xfrm>
            <a:off x="328520" y="274638"/>
            <a:ext cx="11568805" cy="1020762"/>
          </a:xfrm>
        </p:spPr>
        <p:txBody>
          <a:bodyPr/>
          <a:lstStyle/>
          <a:p>
            <a:r>
              <a:rPr lang="en-US" dirty="0">
                <a:latin typeface="Roboto" panose="02000000000000000000" pitchFamily="2" charset="0"/>
                <a:ea typeface="Roboto" panose="02000000000000000000" pitchFamily="2" charset="0"/>
              </a:rPr>
              <a:t>What if my student is late to an AP Exam:</a:t>
            </a:r>
          </a:p>
        </p:txBody>
      </p:sp>
      <p:sp>
        <p:nvSpPr>
          <p:cNvPr id="3" name="Content Placeholder 2">
            <a:extLst>
              <a:ext uri="{FF2B5EF4-FFF2-40B4-BE49-F238E27FC236}">
                <a16:creationId xmlns:a16="http://schemas.microsoft.com/office/drawing/2014/main" id="{695F6AB8-6BF5-18E0-3A78-4A17A99F03CC}"/>
              </a:ext>
            </a:extLst>
          </p:cNvPr>
          <p:cNvSpPr>
            <a:spLocks noGrp="1"/>
          </p:cNvSpPr>
          <p:nvPr>
            <p:ph idx="1"/>
          </p:nvPr>
        </p:nvSpPr>
        <p:spPr/>
        <p:txBody>
          <a:bodyPr vert="horz" lIns="91440" tIns="45720" rIns="91440" bIns="45720" rtlCol="0" anchor="t">
            <a:normAutofit fontScale="92500"/>
          </a:bodyPr>
          <a:lstStyle/>
          <a:p>
            <a:pPr marL="0" indent="0">
              <a:buNone/>
            </a:pPr>
            <a:r>
              <a:rPr lang="en-US" dirty="0">
                <a:latin typeface="Roboto" panose="02000000000000000000" pitchFamily="2" charset="0"/>
                <a:ea typeface="Roboto" panose="02000000000000000000" pitchFamily="2" charset="0"/>
              </a:rPr>
              <a:t>Leon High Schools' Policy for students who arrive late to an AP exam:</a:t>
            </a:r>
          </a:p>
          <a:p>
            <a:pPr marL="0" indent="0">
              <a:buNone/>
            </a:pPr>
            <a:r>
              <a:rPr lang="en-US" dirty="0">
                <a:latin typeface="Roboto" panose="02000000000000000000" pitchFamily="2" charset="0"/>
                <a:ea typeface="Roboto" panose="02000000000000000000" pitchFamily="2" charset="0"/>
              </a:rPr>
              <a:t>Students have 48 hours after the late arrival  to email the AP coordinator at </a:t>
            </a:r>
            <a:r>
              <a:rPr lang="en-US" dirty="0">
                <a:latin typeface="Roboto" panose="02000000000000000000" pitchFamily="2" charset="0"/>
                <a:ea typeface="Roboto" panose="02000000000000000000" pitchFamily="2" charset="0"/>
                <a:hlinkClick r:id="rId2"/>
              </a:rPr>
              <a:t>hylel@leonschools.net</a:t>
            </a:r>
            <a:r>
              <a:rPr lang="en-US" dirty="0">
                <a:latin typeface="Roboto" panose="02000000000000000000" pitchFamily="2" charset="0"/>
                <a:ea typeface="Roboto" panose="02000000000000000000" pitchFamily="2" charset="0"/>
              </a:rPr>
              <a:t> to explain why they were late.       A committee made up of  Micheal Bryan, Rebecca Salvo and Leslie Hyle will meet to determine if the reason meets with  College Boards late testing policy.  If it is determined that it meets the College Board late testing policy a late test will be ordered for that student. </a:t>
            </a:r>
            <a:r>
              <a:rPr lang="en-US" sz="2200" dirty="0">
                <a:latin typeface="Roboto" panose="02000000000000000000" pitchFamily="2" charset="0"/>
                <a:ea typeface="Roboto" panose="02000000000000000000" pitchFamily="2" charset="0"/>
              </a:rPr>
              <a:t>If it does not meet with the College Board late testing policy,  the student can take a late exam with the $45 fee.</a:t>
            </a:r>
          </a:p>
          <a:p>
            <a:pPr marL="0" indent="0">
              <a:buNone/>
            </a:pPr>
            <a:r>
              <a:rPr lang="en-US" dirty="0">
                <a:latin typeface="Roboto" panose="02000000000000000000" pitchFamily="2" charset="0"/>
                <a:ea typeface="Roboto" panose="02000000000000000000" pitchFamily="2" charset="0"/>
              </a:rPr>
              <a:t>If an email is not received with in the 48-hour period, the student will not be able to retake the exam and will owe $90 for the missed exam.</a:t>
            </a:r>
          </a:p>
        </p:txBody>
      </p:sp>
    </p:spTree>
    <p:extLst>
      <p:ext uri="{BB962C8B-B14F-4D97-AF65-F5344CB8AC3E}">
        <p14:creationId xmlns:p14="http://schemas.microsoft.com/office/powerpoint/2010/main" val="83789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FCD7F-7603-935F-8411-C4722D4A58BA}"/>
              </a:ext>
            </a:extLst>
          </p:cNvPr>
          <p:cNvSpPr>
            <a:spLocks noGrp="1"/>
          </p:cNvSpPr>
          <p:nvPr>
            <p:ph type="title"/>
          </p:nvPr>
        </p:nvSpPr>
        <p:spPr>
          <a:xfrm>
            <a:off x="328520" y="274638"/>
            <a:ext cx="11568805" cy="1020762"/>
          </a:xfrm>
        </p:spPr>
        <p:txBody>
          <a:bodyPr/>
          <a:lstStyle/>
          <a:p>
            <a:r>
              <a:rPr lang="en-US" dirty="0"/>
              <a:t>What if my student misses an AP Exam:</a:t>
            </a:r>
          </a:p>
        </p:txBody>
      </p:sp>
      <p:sp>
        <p:nvSpPr>
          <p:cNvPr id="3" name="Content Placeholder 2">
            <a:extLst>
              <a:ext uri="{FF2B5EF4-FFF2-40B4-BE49-F238E27FC236}">
                <a16:creationId xmlns:a16="http://schemas.microsoft.com/office/drawing/2014/main" id="{695F6AB8-6BF5-18E0-3A78-4A17A99F03CC}"/>
              </a:ext>
            </a:extLst>
          </p:cNvPr>
          <p:cNvSpPr>
            <a:spLocks noGrp="1"/>
          </p:cNvSpPr>
          <p:nvPr>
            <p:ph idx="1"/>
          </p:nvPr>
        </p:nvSpPr>
        <p:spPr>
          <a:xfrm>
            <a:off x="744834" y="1905000"/>
            <a:ext cx="10810243" cy="4267200"/>
          </a:xfrm>
        </p:spPr>
        <p:txBody>
          <a:bodyPr vert="horz" lIns="91440" tIns="45720" rIns="91440" bIns="45720" rtlCol="0" anchor="t">
            <a:normAutofit lnSpcReduction="10000"/>
          </a:bodyPr>
          <a:lstStyle/>
          <a:p>
            <a:pPr marL="0" indent="0">
              <a:buNone/>
            </a:pPr>
            <a:r>
              <a:rPr lang="en-US" dirty="0"/>
              <a:t>Leon High Schools' Policy for students who misses an AP exam:</a:t>
            </a:r>
          </a:p>
          <a:p>
            <a:pPr marL="0" indent="0">
              <a:buNone/>
            </a:pPr>
            <a:r>
              <a:rPr lang="en-US" dirty="0"/>
              <a:t>Students have 48 hours after the missed exam to email the AP coordinator at </a:t>
            </a:r>
            <a:r>
              <a:rPr lang="en-US" dirty="0">
                <a:hlinkClick r:id="rId2"/>
              </a:rPr>
              <a:t>hylel@leonschools.net</a:t>
            </a:r>
            <a:r>
              <a:rPr lang="en-US" dirty="0"/>
              <a:t> to explain why they could not attend.  A </a:t>
            </a:r>
            <a:r>
              <a:rPr lang="en-US" sz="2600" dirty="0"/>
              <a:t>committee</a:t>
            </a:r>
            <a:r>
              <a:rPr lang="en-US" dirty="0"/>
              <a:t> made up of  Micheal Bryan, Rebecca Salvo and Leslie Hyle will meet to determine if the reason meets with  College Boards late testing policy.  If it is determined that it meets the College Board late testing policy a late test will be ordered for that student. If it does not meet with the College Board late testing policy, the </a:t>
            </a:r>
            <a:r>
              <a:rPr lang="en-US" sz="2600" dirty="0"/>
              <a:t>committee</a:t>
            </a:r>
            <a:r>
              <a:rPr lang="en-US" dirty="0"/>
              <a:t> will decide if the student can take a late exam with the $45 fee or if the student will not be allowed to re-take that exam and will owe a $90 missed exam fee.</a:t>
            </a:r>
          </a:p>
          <a:p>
            <a:pPr marL="0" indent="0">
              <a:buNone/>
            </a:pPr>
            <a:r>
              <a:rPr lang="en-US" dirty="0"/>
              <a:t>If an email is not received with in the 48-hour period, the student will not be able to retake the exam and will owe $90 for the missed exam.</a:t>
            </a:r>
          </a:p>
        </p:txBody>
      </p:sp>
    </p:spTree>
    <p:extLst>
      <p:ext uri="{BB962C8B-B14F-4D97-AF65-F5344CB8AC3E}">
        <p14:creationId xmlns:p14="http://schemas.microsoft.com/office/powerpoint/2010/main" val="300599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FCD7F-7603-935F-8411-C4722D4A58BA}"/>
              </a:ext>
            </a:extLst>
          </p:cNvPr>
          <p:cNvSpPr>
            <a:spLocks noGrp="1"/>
          </p:cNvSpPr>
          <p:nvPr>
            <p:ph type="title"/>
          </p:nvPr>
        </p:nvSpPr>
        <p:spPr>
          <a:xfrm>
            <a:off x="328520" y="274638"/>
            <a:ext cx="11568805" cy="1020762"/>
          </a:xfrm>
        </p:spPr>
        <p:txBody>
          <a:bodyPr/>
          <a:lstStyle/>
          <a:p>
            <a:r>
              <a:rPr lang="en-US" dirty="0"/>
              <a:t>What if my student is sick on the AP Exam day:</a:t>
            </a:r>
          </a:p>
        </p:txBody>
      </p:sp>
      <p:sp>
        <p:nvSpPr>
          <p:cNvPr id="3" name="Content Placeholder 2">
            <a:extLst>
              <a:ext uri="{FF2B5EF4-FFF2-40B4-BE49-F238E27FC236}">
                <a16:creationId xmlns:a16="http://schemas.microsoft.com/office/drawing/2014/main" id="{695F6AB8-6BF5-18E0-3A78-4A17A99F03CC}"/>
              </a:ext>
            </a:extLst>
          </p:cNvPr>
          <p:cNvSpPr>
            <a:spLocks noGrp="1"/>
          </p:cNvSpPr>
          <p:nvPr>
            <p:ph idx="1"/>
          </p:nvPr>
        </p:nvSpPr>
        <p:spPr/>
        <p:txBody>
          <a:bodyPr vert="horz" lIns="91440" tIns="45720" rIns="91440" bIns="45720" rtlCol="0" anchor="t">
            <a:normAutofit/>
          </a:bodyPr>
          <a:lstStyle/>
          <a:p>
            <a:pPr marL="0" indent="0">
              <a:buNone/>
            </a:pPr>
            <a:r>
              <a:rPr lang="en-US" dirty="0"/>
              <a:t>Leon High Schools' Policy for AP Exam missed due to sickness:</a:t>
            </a:r>
          </a:p>
          <a:p>
            <a:pPr marL="0" indent="0">
              <a:buNone/>
            </a:pPr>
            <a:r>
              <a:rPr lang="en-US" dirty="0"/>
              <a:t>Students have 48 hours after the missed exam to email a copy of their doctorts note to the AP coordinator at </a:t>
            </a:r>
            <a:r>
              <a:rPr lang="en-US" dirty="0">
                <a:hlinkClick r:id="rId2"/>
              </a:rPr>
              <a:t>hylel@leonschools.net</a:t>
            </a:r>
            <a:r>
              <a:rPr lang="en-US" dirty="0"/>
              <a:t>. Once the note has been accepted, they will be rescheduled to take a make-up exam. If a doctor's note is not provided the student will have to pay the $45 late fee before the make-up will be ordered. </a:t>
            </a:r>
          </a:p>
          <a:p>
            <a:pPr marL="0" indent="0">
              <a:buNone/>
            </a:pPr>
            <a:r>
              <a:rPr lang="en-US" dirty="0"/>
              <a:t>If an email is not received with in the 48-hour period, the student will not be able to retake the exam and will owe $90 for the missed exam.</a:t>
            </a:r>
          </a:p>
        </p:txBody>
      </p:sp>
    </p:spTree>
    <p:extLst>
      <p:ext uri="{BB962C8B-B14F-4D97-AF65-F5344CB8AC3E}">
        <p14:creationId xmlns:p14="http://schemas.microsoft.com/office/powerpoint/2010/main" val="344963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6C4F4-F51A-A299-CDDA-EA8D7E2883A4}"/>
              </a:ext>
            </a:extLst>
          </p:cNvPr>
          <p:cNvSpPr>
            <a:spLocks noGrp="1"/>
          </p:cNvSpPr>
          <p:nvPr>
            <p:ph type="title"/>
          </p:nvPr>
        </p:nvSpPr>
        <p:spPr>
          <a:xfrm>
            <a:off x="270207" y="274638"/>
            <a:ext cx="11395951" cy="1020762"/>
          </a:xfrm>
        </p:spPr>
        <p:txBody>
          <a:bodyPr/>
          <a:lstStyle/>
          <a:p>
            <a:r>
              <a:rPr lang="en-US" sz="2400" dirty="0">
                <a:latin typeface="Roboto"/>
                <a:ea typeface="Roboto"/>
                <a:cs typeface="Roboto"/>
              </a:rPr>
              <a:t>College Board approved:</a:t>
            </a:r>
            <a:br>
              <a:rPr lang="en-US" sz="2400" dirty="0">
                <a:latin typeface="Roboto"/>
                <a:ea typeface="Roboto"/>
                <a:cs typeface="Roboto"/>
              </a:rPr>
            </a:br>
            <a:r>
              <a:rPr lang="en-US" sz="2400" dirty="0">
                <a:latin typeface="Roboto"/>
                <a:ea typeface="Roboto"/>
                <a:cs typeface="Roboto"/>
              </a:rPr>
              <a:t>l</a:t>
            </a:r>
            <a:r>
              <a:rPr lang="en-US" sz="2400" b="1" dirty="0">
                <a:latin typeface="Roboto"/>
                <a:ea typeface="Roboto"/>
                <a:cs typeface="Roboto"/>
              </a:rPr>
              <a:t>ate-testing reasons allowed without incurring an additional fee are.</a:t>
            </a:r>
            <a:endParaRPr lang="en-US" sz="2400" dirty="0"/>
          </a:p>
        </p:txBody>
      </p:sp>
      <p:sp>
        <p:nvSpPr>
          <p:cNvPr id="3" name="Content Placeholder 2">
            <a:extLst>
              <a:ext uri="{FF2B5EF4-FFF2-40B4-BE49-F238E27FC236}">
                <a16:creationId xmlns:a16="http://schemas.microsoft.com/office/drawing/2014/main" id="{237B5468-D18C-C6E4-9E1E-0BD8F26DB7C8}"/>
              </a:ext>
            </a:extLst>
          </p:cNvPr>
          <p:cNvSpPr>
            <a:spLocks noGrp="1"/>
          </p:cNvSpPr>
          <p:nvPr>
            <p:ph idx="1"/>
          </p:nvPr>
        </p:nvSpPr>
        <p:spPr>
          <a:xfrm>
            <a:off x="805424" y="1561595"/>
            <a:ext cx="4751177" cy="4560104"/>
          </a:xfrm>
        </p:spPr>
        <p:txBody>
          <a:bodyPr vert="horz" lIns="91440" tIns="45720" rIns="91440" bIns="45720" rtlCol="0" anchor="t">
            <a:noAutofit/>
          </a:bodyPr>
          <a:lstStyle/>
          <a:p>
            <a:pPr marL="0" indent="0">
              <a:buNone/>
            </a:pPr>
            <a:endParaRPr lang="en-US" sz="1200" b="1" dirty="0">
              <a:latin typeface="Roboto"/>
              <a:ea typeface="Roboto"/>
              <a:cs typeface="Roboto"/>
            </a:endParaRPr>
          </a:p>
          <a:p>
            <a:r>
              <a:rPr lang="en-US" sz="1400" dirty="0">
                <a:latin typeface="Roboto"/>
                <a:ea typeface="Roboto"/>
                <a:cs typeface="Roboto"/>
              </a:rPr>
              <a:t>Academic contest/event</a:t>
            </a:r>
          </a:p>
          <a:p>
            <a:r>
              <a:rPr lang="en-US" sz="1400" dirty="0">
                <a:latin typeface="Roboto"/>
                <a:ea typeface="Roboto"/>
                <a:cs typeface="Roboto"/>
              </a:rPr>
              <a:t>Athletic contest/event</a:t>
            </a:r>
          </a:p>
          <a:p>
            <a:r>
              <a:rPr lang="en-US" sz="1400" dirty="0">
                <a:latin typeface="Roboto"/>
                <a:ea typeface="Roboto"/>
                <a:cs typeface="Roboto"/>
              </a:rPr>
              <a:t>Conflict with IB or Cambridge exam </a:t>
            </a:r>
          </a:p>
          <a:p>
            <a:r>
              <a:rPr lang="en-US" sz="1400" dirty="0">
                <a:latin typeface="Roboto"/>
                <a:ea typeface="Roboto"/>
                <a:cs typeface="Roboto"/>
              </a:rPr>
              <a:t>Conflict with nationally, province-, or state-mandated test </a:t>
            </a:r>
          </a:p>
          <a:p>
            <a:r>
              <a:rPr lang="en-US" sz="1400" dirty="0">
                <a:latin typeface="Roboto"/>
                <a:ea typeface="Roboto"/>
                <a:cs typeface="Roboto"/>
              </a:rPr>
              <a:t>Delayed shipment</a:t>
            </a:r>
          </a:p>
          <a:p>
            <a:r>
              <a:rPr lang="en-US" sz="1400" dirty="0">
                <a:latin typeface="Roboto"/>
                <a:ea typeface="Roboto"/>
                <a:cs typeface="Roboto"/>
              </a:rPr>
              <a:t>Disabilities accommodations issues</a:t>
            </a:r>
          </a:p>
          <a:p>
            <a:r>
              <a:rPr lang="en-US" sz="1400" dirty="0">
                <a:latin typeface="Roboto"/>
                <a:ea typeface="Roboto"/>
                <a:cs typeface="Roboto"/>
              </a:rPr>
              <a:t>Emergency: bomb scare or fire alarm</a:t>
            </a:r>
          </a:p>
          <a:p>
            <a:r>
              <a:rPr lang="en-US" sz="1400" dirty="0">
                <a:latin typeface="Roboto"/>
                <a:ea typeface="Roboto"/>
                <a:cs typeface="Roboto"/>
              </a:rPr>
              <a:t>High school graduation</a:t>
            </a:r>
          </a:p>
          <a:p>
            <a:endParaRPr lang="en-US" sz="1200">
              <a:latin typeface="Roboto"/>
              <a:ea typeface="Roboto"/>
              <a:cs typeface="Roboto"/>
            </a:endParaRPr>
          </a:p>
        </p:txBody>
      </p:sp>
      <p:sp>
        <p:nvSpPr>
          <p:cNvPr id="5" name="TextBox 4">
            <a:extLst>
              <a:ext uri="{FF2B5EF4-FFF2-40B4-BE49-F238E27FC236}">
                <a16:creationId xmlns:a16="http://schemas.microsoft.com/office/drawing/2014/main" id="{BED5C698-70D9-0C5C-FA6A-3B9C543E8499}"/>
              </a:ext>
            </a:extLst>
          </p:cNvPr>
          <p:cNvSpPr txBox="1"/>
          <p:nvPr/>
        </p:nvSpPr>
        <p:spPr>
          <a:xfrm>
            <a:off x="5809249" y="1462083"/>
            <a:ext cx="4903096" cy="49121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800"/>
              </a:spcBef>
              <a:buFont typeface="Arial"/>
              <a:buChar char="•"/>
            </a:pPr>
            <a:endParaRPr lang="en-US" sz="1400" dirty="0">
              <a:latin typeface="Roboto"/>
              <a:ea typeface="Roboto"/>
              <a:cs typeface="Roboto"/>
            </a:endParaRPr>
          </a:p>
          <a:p>
            <a:pPr marL="285750" indent="-285750">
              <a:lnSpc>
                <a:spcPct val="90000"/>
              </a:lnSpc>
              <a:spcBef>
                <a:spcPts val="1800"/>
              </a:spcBef>
              <a:buFont typeface="Arial"/>
              <a:buChar char="•"/>
            </a:pPr>
            <a:r>
              <a:rPr lang="en-US" sz="1400" dirty="0">
                <a:latin typeface="Roboto"/>
                <a:ea typeface="Roboto"/>
                <a:cs typeface="Roboto"/>
              </a:rPr>
              <a:t>Language lab scheduling conflict</a:t>
            </a:r>
          </a:p>
          <a:p>
            <a:pPr marL="285750" indent="-285750">
              <a:lnSpc>
                <a:spcPct val="90000"/>
              </a:lnSpc>
              <a:spcBef>
                <a:spcPts val="1800"/>
              </a:spcBef>
              <a:buFont typeface="Arial"/>
              <a:buChar char="•"/>
            </a:pPr>
            <a:r>
              <a:rPr lang="en-US" sz="1400" dirty="0">
                <a:latin typeface="Roboto"/>
                <a:ea typeface="Roboto"/>
                <a:cs typeface="Roboto"/>
              </a:rPr>
              <a:t>Makeup AP Exam due to an incident during the initial exam</a:t>
            </a:r>
          </a:p>
          <a:p>
            <a:pPr marL="285750" indent="-285750">
              <a:lnSpc>
                <a:spcPct val="90000"/>
              </a:lnSpc>
              <a:spcBef>
                <a:spcPts val="1800"/>
              </a:spcBef>
              <a:buFont typeface="Arial"/>
              <a:buChar char="•"/>
            </a:pPr>
            <a:r>
              <a:rPr lang="en-US" sz="1400" dirty="0">
                <a:latin typeface="Roboto"/>
                <a:ea typeface="Roboto"/>
                <a:cs typeface="Roboto"/>
              </a:rPr>
              <a:t>Religious holiday/observance</a:t>
            </a:r>
          </a:p>
          <a:p>
            <a:pPr marL="285750" indent="-285750">
              <a:lnSpc>
                <a:spcPct val="90000"/>
              </a:lnSpc>
              <a:spcBef>
                <a:spcPts val="1800"/>
              </a:spcBef>
              <a:buFont typeface="Arial"/>
              <a:buChar char="•"/>
            </a:pPr>
            <a:r>
              <a:rPr lang="en-US" sz="1400" dirty="0">
                <a:latin typeface="Roboto"/>
                <a:ea typeface="Roboto"/>
                <a:cs typeface="Roboto"/>
              </a:rPr>
              <a:t>School closing: election, national holiday, or natural disaster</a:t>
            </a:r>
          </a:p>
          <a:p>
            <a:pPr marL="285750" indent="-285750">
              <a:lnSpc>
                <a:spcPct val="90000"/>
              </a:lnSpc>
              <a:spcBef>
                <a:spcPts val="1800"/>
              </a:spcBef>
              <a:buFont typeface="Arial"/>
              <a:buChar char="•"/>
            </a:pPr>
            <a:r>
              <a:rPr lang="en-US" sz="1400" dirty="0">
                <a:latin typeface="Roboto"/>
                <a:ea typeface="Roboto"/>
                <a:cs typeface="Roboto"/>
              </a:rPr>
              <a:t>Serious injury, illness, or family tragedy</a:t>
            </a:r>
          </a:p>
          <a:p>
            <a:pPr marL="285750" indent="-285750">
              <a:lnSpc>
                <a:spcPct val="90000"/>
              </a:lnSpc>
              <a:spcBef>
                <a:spcPts val="1800"/>
              </a:spcBef>
              <a:buFont typeface="Arial"/>
              <a:buChar char="•"/>
            </a:pPr>
            <a:r>
              <a:rPr lang="en-US" sz="1400" dirty="0">
                <a:latin typeface="Roboto"/>
                <a:ea typeface="Roboto"/>
                <a:cs typeface="Roboto"/>
              </a:rPr>
              <a:t>Strike/labor conflict</a:t>
            </a:r>
          </a:p>
          <a:p>
            <a:pPr marL="285750" indent="-285750">
              <a:lnSpc>
                <a:spcPct val="90000"/>
              </a:lnSpc>
              <a:spcBef>
                <a:spcPts val="1800"/>
              </a:spcBef>
              <a:buFont typeface="Arial"/>
              <a:buChar char="•"/>
            </a:pPr>
            <a:r>
              <a:rPr lang="en-US" sz="1400" dirty="0">
                <a:latin typeface="Roboto"/>
                <a:ea typeface="Roboto"/>
                <a:cs typeface="Roboto"/>
              </a:rPr>
              <a:t>Student court appearance</a:t>
            </a:r>
          </a:p>
          <a:p>
            <a:pPr marL="285750" indent="-285750">
              <a:lnSpc>
                <a:spcPct val="90000"/>
              </a:lnSpc>
              <a:spcBef>
                <a:spcPts val="1800"/>
              </a:spcBef>
              <a:buFont typeface="Arial"/>
              <a:buChar char="•"/>
            </a:pPr>
            <a:r>
              <a:rPr lang="en-US" sz="1400" dirty="0">
                <a:latin typeface="Roboto"/>
                <a:ea typeface="Roboto"/>
                <a:cs typeface="Roboto"/>
              </a:rPr>
              <a:t>2 or more AP Exams on the same date at the same time</a:t>
            </a:r>
          </a:p>
          <a:p>
            <a:pPr marL="285750" indent="-285750">
              <a:lnSpc>
                <a:spcPct val="90000"/>
              </a:lnSpc>
              <a:spcBef>
                <a:spcPts val="1800"/>
              </a:spcBef>
              <a:buFont typeface="Arial"/>
              <a:buChar char="•"/>
            </a:pPr>
            <a:endParaRPr lang="en-US" sz="2000" dirty="0">
              <a:latin typeface="Roboto"/>
              <a:ea typeface="Roboto"/>
              <a:cs typeface="Roboto"/>
            </a:endParaRPr>
          </a:p>
          <a:p>
            <a:pPr algn="l">
              <a:lnSpc>
                <a:spcPct val="90000"/>
              </a:lnSpc>
            </a:pPr>
            <a:endParaRPr lang="en-US" sz="2400" dirty="0"/>
          </a:p>
        </p:txBody>
      </p:sp>
    </p:spTree>
    <p:extLst>
      <p:ext uri="{BB962C8B-B14F-4D97-AF65-F5344CB8AC3E}">
        <p14:creationId xmlns:p14="http://schemas.microsoft.com/office/powerpoint/2010/main" val="256560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C041-AE2A-6FDC-F84C-099A7EDFC0A3}"/>
              </a:ext>
            </a:extLst>
          </p:cNvPr>
          <p:cNvSpPr>
            <a:spLocks noGrp="1"/>
          </p:cNvSpPr>
          <p:nvPr>
            <p:ph type="title"/>
          </p:nvPr>
        </p:nvSpPr>
        <p:spPr/>
        <p:txBody>
          <a:bodyPr/>
          <a:lstStyle/>
          <a:p>
            <a:r>
              <a:rPr lang="en-US" dirty="0"/>
              <a:t>Free exam Help resources: </a:t>
            </a:r>
          </a:p>
        </p:txBody>
      </p:sp>
    </p:spTree>
    <p:extLst>
      <p:ext uri="{BB962C8B-B14F-4D97-AF65-F5344CB8AC3E}">
        <p14:creationId xmlns:p14="http://schemas.microsoft.com/office/powerpoint/2010/main" val="154110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21BB1-FA0B-E2E5-DD27-D5DC41F00571}"/>
              </a:ext>
            </a:extLst>
          </p:cNvPr>
          <p:cNvSpPr>
            <a:spLocks noGrp="1"/>
          </p:cNvSpPr>
          <p:nvPr>
            <p:ph type="title"/>
          </p:nvPr>
        </p:nvSpPr>
        <p:spPr>
          <a:xfrm>
            <a:off x="439580" y="274638"/>
            <a:ext cx="11328176" cy="1020762"/>
          </a:xfrm>
        </p:spPr>
        <p:txBody>
          <a:bodyPr/>
          <a:lstStyle/>
          <a:p>
            <a:r>
              <a:rPr lang="en-US" dirty="0"/>
              <a:t>Free resources to help your student prepare:</a:t>
            </a:r>
          </a:p>
        </p:txBody>
      </p:sp>
      <p:sp>
        <p:nvSpPr>
          <p:cNvPr id="3" name="Content Placeholder 2">
            <a:extLst>
              <a:ext uri="{FF2B5EF4-FFF2-40B4-BE49-F238E27FC236}">
                <a16:creationId xmlns:a16="http://schemas.microsoft.com/office/drawing/2014/main" id="{517768EC-48C3-226C-E7F5-981B7A74A080}"/>
              </a:ext>
            </a:extLst>
          </p:cNvPr>
          <p:cNvSpPr>
            <a:spLocks noGrp="1"/>
          </p:cNvSpPr>
          <p:nvPr>
            <p:ph idx="1"/>
          </p:nvPr>
        </p:nvSpPr>
        <p:spPr>
          <a:xfrm>
            <a:off x="1642729" y="2173396"/>
            <a:ext cx="9477180" cy="4415281"/>
          </a:xfrm>
        </p:spPr>
        <p:txBody>
          <a:bodyPr vert="horz" lIns="91440" tIns="45720" rIns="91440" bIns="45720" rtlCol="0" anchor="t">
            <a:normAutofit/>
          </a:bodyPr>
          <a:lstStyle/>
          <a:p>
            <a:r>
              <a:rPr lang="en-US" dirty="0">
                <a:latin typeface="Roboto"/>
                <a:ea typeface="Roboto"/>
                <a:cs typeface="Roboto"/>
              </a:rPr>
              <a:t>1. AP Daily: Practice Sessions</a:t>
            </a:r>
            <a:endParaRPr lang="en-US" dirty="0"/>
          </a:p>
          <a:p>
            <a:pPr marL="0" indent="0">
              <a:buNone/>
            </a:pPr>
            <a:r>
              <a:rPr lang="en-US" sz="1400" dirty="0">
                <a:latin typeface="Roboto"/>
                <a:ea typeface="Roboto"/>
                <a:cs typeface="Roboto"/>
              </a:rPr>
              <a:t>Mark your calendars for new </a:t>
            </a:r>
            <a:r>
              <a:rPr lang="en-US" sz="1400" u="sng" dirty="0">
                <a:latin typeface="Roboto"/>
                <a:ea typeface="Roboto"/>
                <a:cs typeface="Roboto"/>
                <a:hlinkClick r:id="rId2">
                  <a:extLst>
                    <a:ext uri="{A12FA001-AC4F-418D-AE19-62706E023703}">
                      <ahyp:hlinkClr xmlns:ahyp="http://schemas.microsoft.com/office/drawing/2018/hyperlinkcolor" val="tx"/>
                    </a:ext>
                  </a:extLst>
                </a:hlinkClick>
              </a:rPr>
              <a:t>AP Daily: Practice Sessions</a:t>
            </a:r>
            <a:r>
              <a:rPr lang="en-US" sz="1400" dirty="0">
                <a:latin typeface="Roboto"/>
                <a:ea typeface="Roboto"/>
                <a:cs typeface="Roboto"/>
              </a:rPr>
              <a:t>, a video series focused on practicing free-response and multiple-choice questions. These short, 15-minute video sessions will be led by experienced AP teachers and released on April 22. All videos will be posted on </a:t>
            </a:r>
            <a:r>
              <a:rPr lang="en-US" sz="1400" u="sng" dirty="0">
                <a:latin typeface="Roboto"/>
                <a:ea typeface="Roboto"/>
                <a:cs typeface="Roboto"/>
                <a:hlinkClick r:id="rId3">
                  <a:extLst>
                    <a:ext uri="{A12FA001-AC4F-418D-AE19-62706E023703}">
                      <ahyp:hlinkClr xmlns:ahyp="http://schemas.microsoft.com/office/drawing/2018/hyperlinkcolor" val="tx"/>
                    </a:ext>
                  </a:extLst>
                </a:hlinkClick>
              </a:rPr>
              <a:t>AP Classroom</a:t>
            </a:r>
            <a:r>
              <a:rPr lang="en-US" sz="1400" dirty="0">
                <a:latin typeface="Roboto"/>
                <a:ea typeface="Roboto"/>
                <a:cs typeface="Roboto"/>
              </a:rPr>
              <a:t> and </a:t>
            </a:r>
            <a:r>
              <a:rPr lang="en-US" sz="1400" u="sng" dirty="0">
                <a:latin typeface="Roboto"/>
                <a:ea typeface="Roboto"/>
                <a:cs typeface="Roboto"/>
                <a:hlinkClick r:id="rId4">
                  <a:extLst>
                    <a:ext uri="{A12FA001-AC4F-418D-AE19-62706E023703}">
                      <ahyp:hlinkClr xmlns:ahyp="http://schemas.microsoft.com/office/drawing/2018/hyperlinkcolor" val="tx"/>
                    </a:ext>
                  </a:extLst>
                </a:hlinkClick>
              </a:rPr>
              <a:t>YouTube</a:t>
            </a:r>
            <a:r>
              <a:rPr lang="en-US" sz="1400" dirty="0">
                <a:latin typeface="Roboto"/>
                <a:ea typeface="Roboto"/>
                <a:cs typeface="Roboto"/>
              </a:rPr>
              <a:t> and can be watched at any time before your AP Exams.</a:t>
            </a:r>
            <a:endParaRPr lang="en-US" sz="1400" dirty="0"/>
          </a:p>
          <a:p>
            <a:r>
              <a:rPr lang="en-US" dirty="0">
                <a:latin typeface="Roboto"/>
                <a:ea typeface="Roboto"/>
                <a:cs typeface="Roboto"/>
              </a:rPr>
              <a:t>2. AP Daily Videos</a:t>
            </a:r>
            <a:endParaRPr lang="en-US" dirty="0"/>
          </a:p>
          <a:p>
            <a:pPr marL="0" indent="0">
              <a:buNone/>
            </a:pPr>
            <a:r>
              <a:rPr lang="en-US" sz="1400" dirty="0">
                <a:latin typeface="Roboto"/>
                <a:ea typeface="Roboto"/>
                <a:cs typeface="Roboto"/>
              </a:rPr>
              <a:t>Review and continue building your knowledge of course content and skills with </a:t>
            </a:r>
            <a:r>
              <a:rPr lang="en-US" sz="1400" u="sng" dirty="0">
                <a:latin typeface="Roboto"/>
                <a:ea typeface="Roboto"/>
                <a:cs typeface="Roboto"/>
                <a:hlinkClick r:id="rId5">
                  <a:extLst>
                    <a:ext uri="{A12FA001-AC4F-418D-AE19-62706E023703}">
                      <ahyp:hlinkClr xmlns:ahyp="http://schemas.microsoft.com/office/drawing/2018/hyperlinkcolor" val="tx"/>
                    </a:ext>
                  </a:extLst>
                </a:hlinkClick>
              </a:rPr>
              <a:t>AP Daily</a:t>
            </a:r>
            <a:r>
              <a:rPr lang="en-US" sz="1400" dirty="0">
                <a:latin typeface="Roboto"/>
                <a:ea typeface="Roboto"/>
                <a:cs typeface="Roboto"/>
              </a:rPr>
              <a:t>. Watch these short videos, taught by experienced AP teachers, on your own time to review and practice all the content and skills that will be assessed on your AP Exam this year. Log in to </a:t>
            </a:r>
            <a:r>
              <a:rPr lang="en-US" sz="1400" u="sng" dirty="0">
                <a:latin typeface="Roboto"/>
                <a:ea typeface="Roboto"/>
                <a:cs typeface="Roboto"/>
                <a:hlinkClick r:id="rId3">
                  <a:extLst>
                    <a:ext uri="{A12FA001-AC4F-418D-AE19-62706E023703}">
                      <ahyp:hlinkClr xmlns:ahyp="http://schemas.microsoft.com/office/drawing/2018/hyperlinkcolor" val="tx"/>
                    </a:ext>
                  </a:extLst>
                </a:hlinkClick>
              </a:rPr>
              <a:t>AP Classroom</a:t>
            </a:r>
            <a:r>
              <a:rPr lang="en-US" sz="1400" dirty="0">
                <a:latin typeface="Roboto"/>
                <a:ea typeface="Roboto"/>
                <a:cs typeface="Roboto"/>
              </a:rPr>
              <a:t> to get started.</a:t>
            </a:r>
            <a:endParaRPr lang="en-US" sz="1400" dirty="0"/>
          </a:p>
          <a:p>
            <a:endParaRPr lang="en-US" dirty="0">
              <a:latin typeface="Roboto"/>
              <a:ea typeface="Roboto"/>
              <a:cs typeface="Roboto"/>
            </a:endParaRPr>
          </a:p>
          <a:p>
            <a:endParaRPr lang="en-US" dirty="0"/>
          </a:p>
        </p:txBody>
      </p:sp>
    </p:spTree>
    <p:extLst>
      <p:ext uri="{BB962C8B-B14F-4D97-AF65-F5344CB8AC3E}">
        <p14:creationId xmlns:p14="http://schemas.microsoft.com/office/powerpoint/2010/main" val="427786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21BB1-FA0B-E2E5-DD27-D5DC41F00571}"/>
              </a:ext>
            </a:extLst>
          </p:cNvPr>
          <p:cNvSpPr>
            <a:spLocks noGrp="1"/>
          </p:cNvSpPr>
          <p:nvPr>
            <p:ph type="title"/>
          </p:nvPr>
        </p:nvSpPr>
        <p:spPr>
          <a:xfrm>
            <a:off x="439580" y="274638"/>
            <a:ext cx="11328176" cy="1020762"/>
          </a:xfrm>
        </p:spPr>
        <p:txBody>
          <a:bodyPr/>
          <a:lstStyle/>
          <a:p>
            <a:r>
              <a:rPr lang="en-US"/>
              <a:t>Free resources to help your student prepare:</a:t>
            </a:r>
            <a:endParaRPr lang="en-US" dirty="0"/>
          </a:p>
        </p:txBody>
      </p:sp>
      <p:sp>
        <p:nvSpPr>
          <p:cNvPr id="3" name="Content Placeholder 2">
            <a:extLst>
              <a:ext uri="{FF2B5EF4-FFF2-40B4-BE49-F238E27FC236}">
                <a16:creationId xmlns:a16="http://schemas.microsoft.com/office/drawing/2014/main" id="{517768EC-48C3-226C-E7F5-981B7A74A080}"/>
              </a:ext>
            </a:extLst>
          </p:cNvPr>
          <p:cNvSpPr>
            <a:spLocks noGrp="1"/>
          </p:cNvSpPr>
          <p:nvPr>
            <p:ph idx="1"/>
          </p:nvPr>
        </p:nvSpPr>
        <p:spPr>
          <a:xfrm>
            <a:off x="1642729" y="2173396"/>
            <a:ext cx="9477180" cy="4415281"/>
          </a:xfrm>
        </p:spPr>
        <p:txBody>
          <a:bodyPr vert="horz" lIns="91440" tIns="45720" rIns="91440" bIns="45720" rtlCol="0" anchor="t">
            <a:normAutofit/>
          </a:bodyPr>
          <a:lstStyle/>
          <a:p>
            <a:r>
              <a:rPr lang="en-US" sz="1900" dirty="0">
                <a:latin typeface="Roboto"/>
                <a:ea typeface="Roboto"/>
                <a:cs typeface="Roboto"/>
              </a:rPr>
              <a:t>3. AP Daily: Live Review Recordings</a:t>
            </a:r>
          </a:p>
          <a:p>
            <a:pPr marL="0" indent="0">
              <a:buNone/>
            </a:pPr>
            <a:r>
              <a:rPr lang="en-US" sz="1400" dirty="0">
                <a:latin typeface="Roboto"/>
                <a:ea typeface="Roboto"/>
                <a:cs typeface="Roboto"/>
              </a:rPr>
              <a:t>    Did you know that you’re able to view last year’s </a:t>
            </a:r>
            <a:r>
              <a:rPr lang="en-US" sz="1400" dirty="0">
                <a:latin typeface="Roboto"/>
                <a:ea typeface="Roboto"/>
                <a:cs typeface="Roboto"/>
                <a:hlinkClick r:id="rId2">
                  <a:extLst>
                    <a:ext uri="{A12FA001-AC4F-418D-AE19-62706E023703}">
                      <ahyp:hlinkClr xmlns:ahyp="http://schemas.microsoft.com/office/drawing/2018/hyperlinkcolor" val="tx"/>
                    </a:ext>
                  </a:extLst>
                </a:hlinkClick>
              </a:rPr>
              <a:t>AP Daily: Live Review videos</a:t>
            </a:r>
            <a:r>
              <a:rPr lang="en-US" sz="1400" dirty="0">
                <a:latin typeface="Roboto"/>
                <a:ea typeface="Roboto"/>
                <a:cs typeface="Roboto"/>
              </a:rPr>
              <a:t>? Access them in </a:t>
            </a:r>
            <a:r>
              <a:rPr lang="en-US" sz="1400" dirty="0">
                <a:latin typeface="Roboto"/>
                <a:ea typeface="Roboto"/>
                <a:cs typeface="Roboto"/>
                <a:hlinkClick r:id="rId3">
                  <a:extLst>
                    <a:ext uri="{A12FA001-AC4F-418D-AE19-62706E023703}">
                      <ahyp:hlinkClr xmlns:ahyp="http://schemas.microsoft.com/office/drawing/2018/hyperlinkcolor" val="tx"/>
                    </a:ext>
                  </a:extLst>
                </a:hlinkClick>
              </a:rPr>
              <a:t>AP Classroom</a:t>
            </a:r>
            <a:r>
              <a:rPr lang="en-US" sz="1400" dirty="0">
                <a:latin typeface="Roboto"/>
                <a:ea typeface="Roboto"/>
                <a:cs typeface="Roboto"/>
              </a:rPr>
              <a:t>. Go to       the </a:t>
            </a:r>
            <a:r>
              <a:rPr lang="en-US" sz="1400" b="1" dirty="0">
                <a:latin typeface="Roboto"/>
                <a:ea typeface="Roboto"/>
                <a:cs typeface="Roboto"/>
              </a:rPr>
              <a:t>Review</a:t>
            </a:r>
            <a:r>
              <a:rPr lang="en-US" sz="1400" dirty="0">
                <a:latin typeface="Roboto"/>
                <a:ea typeface="Roboto"/>
                <a:cs typeface="Roboto"/>
              </a:rPr>
              <a:t> page in the </a:t>
            </a:r>
            <a:r>
              <a:rPr lang="en-US" sz="1400" b="1" dirty="0">
                <a:latin typeface="Roboto"/>
                <a:ea typeface="Roboto"/>
                <a:cs typeface="Roboto"/>
              </a:rPr>
              <a:t>Course Resources</a:t>
            </a:r>
            <a:r>
              <a:rPr lang="en-US" sz="1400" dirty="0">
                <a:latin typeface="Roboto"/>
                <a:ea typeface="Roboto"/>
                <a:cs typeface="Roboto"/>
              </a:rPr>
              <a:t> section to view them. It’s never too early to start preparing.</a:t>
            </a:r>
          </a:p>
          <a:p>
            <a:r>
              <a:rPr lang="en-US" sz="1900" dirty="0">
                <a:latin typeface="Roboto"/>
                <a:ea typeface="Roboto"/>
                <a:cs typeface="Roboto"/>
              </a:rPr>
              <a:t>4. Other AP Classroom Resources</a:t>
            </a:r>
          </a:p>
          <a:p>
            <a:r>
              <a:rPr lang="en-US" sz="1400" dirty="0">
                <a:latin typeface="Roboto"/>
                <a:ea typeface="Roboto"/>
                <a:cs typeface="Roboto"/>
              </a:rPr>
              <a:t>AP Daily, AP Daily: Practice Sessions, and AP Daily: Live Review recordings are available in AP Classroom, along with these resources that your teachers may use to help you prepare throughout the year.</a:t>
            </a:r>
          </a:p>
          <a:p>
            <a:r>
              <a:rPr lang="en-US" sz="1400" b="1" dirty="0">
                <a:latin typeface="Roboto"/>
                <a:ea typeface="Roboto"/>
                <a:cs typeface="Roboto"/>
              </a:rPr>
              <a:t>Reports:</a:t>
            </a:r>
            <a:r>
              <a:rPr lang="en-US" sz="1400" dirty="0">
                <a:latin typeface="Roboto"/>
                <a:ea typeface="Roboto"/>
                <a:cs typeface="Roboto"/>
              </a:rPr>
              <a:t> Personalized charts and data that show your understanding of course content and skills over time so you can view your progress from unit to unit.</a:t>
            </a:r>
          </a:p>
          <a:p>
            <a:r>
              <a:rPr lang="en-US" sz="1400" b="1" dirty="0">
                <a:latin typeface="Roboto"/>
                <a:ea typeface="Roboto"/>
                <a:cs typeface="Roboto"/>
              </a:rPr>
              <a:t>Additional Tips: </a:t>
            </a:r>
            <a:r>
              <a:rPr lang="en-US" sz="1400" dirty="0">
                <a:latin typeface="Roboto"/>
                <a:ea typeface="Roboto"/>
                <a:cs typeface="Roboto"/>
              </a:rPr>
              <a:t>Use </a:t>
            </a:r>
            <a:r>
              <a:rPr lang="en-US" sz="1400" dirty="0">
                <a:latin typeface="Roboto"/>
                <a:ea typeface="Roboto"/>
                <a:cs typeface="Roboto"/>
                <a:hlinkClick r:id="rId4">
                  <a:extLst>
                    <a:ext uri="{A12FA001-AC4F-418D-AE19-62706E023703}">
                      <ahyp:hlinkClr xmlns:ahyp="http://schemas.microsoft.com/office/drawing/2018/hyperlinkcolor" val="tx"/>
                    </a:ext>
                  </a:extLst>
                </a:hlinkClick>
              </a:rPr>
              <a:t>this handy interactive user guide</a:t>
            </a:r>
            <a:r>
              <a:rPr lang="en-US" sz="1400" b="1" dirty="0">
                <a:latin typeface="Roboto"/>
                <a:ea typeface="Roboto"/>
                <a:cs typeface="Roboto"/>
              </a:rPr>
              <a:t> </a:t>
            </a:r>
            <a:r>
              <a:rPr lang="en-US" sz="1400" dirty="0">
                <a:latin typeface="Roboto"/>
                <a:ea typeface="Roboto"/>
                <a:cs typeface="Roboto"/>
              </a:rPr>
              <a:t>to get the most out of your AP Classroom experience.</a:t>
            </a:r>
            <a:endParaRPr lang="en-US" sz="1400" dirty="0"/>
          </a:p>
          <a:p>
            <a:endParaRPr lang="en-US" dirty="0">
              <a:latin typeface="Roboto"/>
              <a:ea typeface="Roboto"/>
              <a:cs typeface="Roboto"/>
            </a:endParaRPr>
          </a:p>
          <a:p>
            <a:endParaRPr lang="en-US" dirty="0"/>
          </a:p>
        </p:txBody>
      </p:sp>
    </p:spTree>
    <p:extLst>
      <p:ext uri="{BB962C8B-B14F-4D97-AF65-F5344CB8AC3E}">
        <p14:creationId xmlns:p14="http://schemas.microsoft.com/office/powerpoint/2010/main" val="332175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E0939-6179-B3E5-8692-DE94BCC4B59B}"/>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rPr>
              <a:t>What is College Board? </a:t>
            </a:r>
          </a:p>
        </p:txBody>
      </p:sp>
      <p:sp>
        <p:nvSpPr>
          <p:cNvPr id="3" name="Content Placeholder 2">
            <a:extLst>
              <a:ext uri="{FF2B5EF4-FFF2-40B4-BE49-F238E27FC236}">
                <a16:creationId xmlns:a16="http://schemas.microsoft.com/office/drawing/2014/main" id="{57D615F8-F274-6EC8-9A39-22B9255CD44C}"/>
              </a:ext>
            </a:extLst>
          </p:cNvPr>
          <p:cNvSpPr>
            <a:spLocks noGrp="1"/>
          </p:cNvSpPr>
          <p:nvPr>
            <p:ph idx="1"/>
          </p:nvPr>
        </p:nvSpPr>
        <p:spPr>
          <a:xfrm>
            <a:off x="1598612" y="1906855"/>
            <a:ext cx="9144000" cy="1361111"/>
          </a:xfrm>
        </p:spPr>
        <p:txBody>
          <a:bodyPr vert="horz" lIns="91440" tIns="45720" rIns="91440" bIns="45720" rtlCol="0" anchor="t">
            <a:normAutofit/>
          </a:bodyPr>
          <a:lstStyle/>
          <a:p>
            <a:r>
              <a:rPr lang="en-US" sz="2800" b="1" dirty="0">
                <a:latin typeface="Roboto" panose="02000000000000000000" pitchFamily="2" charset="0"/>
                <a:ea typeface="Roboto" panose="02000000000000000000" pitchFamily="2" charset="0"/>
                <a:cs typeface="Arial"/>
              </a:rPr>
              <a:t>College Board</a:t>
            </a:r>
            <a:r>
              <a:rPr lang="en-US" sz="2800" dirty="0">
                <a:latin typeface="Roboto" panose="02000000000000000000" pitchFamily="2" charset="0"/>
                <a:ea typeface="Roboto" panose="02000000000000000000" pitchFamily="2" charset="0"/>
                <a:cs typeface="Arial"/>
              </a:rPr>
              <a:t> is a mission-driven, not-for-profit organization that connects students to college success.</a:t>
            </a:r>
            <a:endParaRPr lang="en-US"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AB8938BD-1010-E0E5-A177-D0C3BD801E26}"/>
              </a:ext>
            </a:extLst>
          </p:cNvPr>
          <p:cNvSpPr txBox="1"/>
          <p:nvPr/>
        </p:nvSpPr>
        <p:spPr>
          <a:xfrm>
            <a:off x="1723860" y="3432446"/>
            <a:ext cx="5270276"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spcAft>
                <a:spcPts val="600"/>
              </a:spcAft>
            </a:pPr>
            <a:r>
              <a:rPr lang="en-US" sz="1600" cap="small" dirty="0">
                <a:latin typeface="Roboto" panose="02000000000000000000" pitchFamily="2" charset="0"/>
                <a:ea typeface="Roboto" panose="02000000000000000000" pitchFamily="2" charset="0"/>
              </a:rPr>
              <a:t>Other programs from College Board:</a:t>
            </a:r>
            <a:endParaRPr lang="en-US" sz="1600" dirty="0">
              <a:latin typeface="Roboto" panose="02000000000000000000" pitchFamily="2" charset="0"/>
              <a:ea typeface="Roboto" panose="02000000000000000000" pitchFamily="2" charset="0"/>
            </a:endParaRPr>
          </a:p>
          <a:p>
            <a:pPr marL="283210" lvl="1" indent="-283210">
              <a:spcBef>
                <a:spcPts val="1000"/>
              </a:spcBef>
              <a:spcAft>
                <a:spcPts val="600"/>
              </a:spcAft>
              <a:buFont typeface="Arial"/>
              <a:buChar char="•"/>
            </a:pPr>
            <a:r>
              <a:rPr lang="en-US" sz="1600" cap="small" dirty="0">
                <a:latin typeface="Roboto" panose="02000000000000000000" pitchFamily="2" charset="0"/>
                <a:ea typeface="Roboto" panose="02000000000000000000" pitchFamily="2" charset="0"/>
              </a:rPr>
              <a:t>PSAT</a:t>
            </a:r>
            <a:endParaRPr lang="en-US" sz="1600" dirty="0">
              <a:latin typeface="Roboto" panose="02000000000000000000" pitchFamily="2" charset="0"/>
              <a:ea typeface="Roboto" panose="02000000000000000000" pitchFamily="2" charset="0"/>
            </a:endParaRPr>
          </a:p>
          <a:p>
            <a:pPr marL="283210" lvl="1" indent="-283210">
              <a:spcBef>
                <a:spcPts val="1000"/>
              </a:spcBef>
              <a:spcAft>
                <a:spcPts val="600"/>
              </a:spcAft>
              <a:buFont typeface="Arial"/>
              <a:buChar char="•"/>
            </a:pPr>
            <a:r>
              <a:rPr lang="en-US" sz="1600" cap="small" dirty="0">
                <a:latin typeface="Roboto" panose="02000000000000000000" pitchFamily="2" charset="0"/>
                <a:ea typeface="Roboto" panose="02000000000000000000" pitchFamily="2" charset="0"/>
              </a:rPr>
              <a:t>SAT </a:t>
            </a:r>
            <a:endParaRPr lang="en-US" sz="1600" dirty="0">
              <a:latin typeface="Roboto" panose="02000000000000000000" pitchFamily="2" charset="0"/>
              <a:ea typeface="Roboto" panose="02000000000000000000" pitchFamily="2" charset="0"/>
            </a:endParaRPr>
          </a:p>
          <a:p>
            <a:pPr marL="283210" lvl="1" indent="-283210">
              <a:spcBef>
                <a:spcPts val="1000"/>
              </a:spcBef>
              <a:spcAft>
                <a:spcPts val="600"/>
              </a:spcAft>
              <a:buFont typeface="Arial"/>
              <a:buChar char="•"/>
            </a:pPr>
            <a:r>
              <a:rPr lang="en-US" sz="1600" cap="small" dirty="0">
                <a:latin typeface="Roboto" panose="02000000000000000000" pitchFamily="2" charset="0"/>
                <a:ea typeface="Roboto" panose="02000000000000000000" pitchFamily="2" charset="0"/>
              </a:rPr>
              <a:t>Big Future </a:t>
            </a:r>
            <a:endParaRPr lang="en-US" sz="1600" dirty="0">
              <a:latin typeface="Roboto" panose="02000000000000000000" pitchFamily="2" charset="0"/>
              <a:ea typeface="Roboto" panose="02000000000000000000" pitchFamily="2" charset="0"/>
            </a:endParaRPr>
          </a:p>
          <a:p>
            <a:pPr marL="283210" lvl="1" indent="-283210">
              <a:spcBef>
                <a:spcPts val="1000"/>
              </a:spcBef>
              <a:spcAft>
                <a:spcPts val="600"/>
              </a:spcAft>
              <a:buFont typeface="Arial"/>
              <a:buChar char="•"/>
            </a:pPr>
            <a:r>
              <a:rPr lang="en-US" sz="1600" cap="small" dirty="0">
                <a:latin typeface="Roboto" panose="02000000000000000000" pitchFamily="2" charset="0"/>
                <a:ea typeface="Roboto" panose="02000000000000000000" pitchFamily="2" charset="0"/>
              </a:rPr>
              <a:t>Springboard </a:t>
            </a:r>
            <a:endParaRPr lang="en-US" sz="1600" dirty="0">
              <a:latin typeface="Roboto" panose="02000000000000000000" pitchFamily="2" charset="0"/>
              <a:ea typeface="Roboto" panose="02000000000000000000" pitchFamily="2" charset="0"/>
            </a:endParaRPr>
          </a:p>
          <a:p>
            <a:pPr marL="283210" lvl="1" indent="-283210">
              <a:spcBef>
                <a:spcPts val="1000"/>
              </a:spcBef>
              <a:spcAft>
                <a:spcPts val="600"/>
              </a:spcAft>
              <a:buFont typeface="Arial"/>
              <a:buChar char="•"/>
            </a:pPr>
            <a:r>
              <a:rPr lang="en-US" sz="1600" cap="small" dirty="0">
                <a:latin typeface="Roboto" panose="02000000000000000000" pitchFamily="2" charset="0"/>
                <a:ea typeface="Roboto" panose="02000000000000000000" pitchFamily="2" charset="0"/>
              </a:rPr>
              <a:t>And more. </a:t>
            </a:r>
          </a:p>
          <a:p>
            <a:pPr marL="0" lvl="1">
              <a:spcBef>
                <a:spcPts val="1000"/>
              </a:spcBef>
              <a:spcAft>
                <a:spcPts val="600"/>
              </a:spcAft>
            </a:pPr>
            <a:endParaRPr lang="en-US" sz="1600" cap="small" dirty="0">
              <a:latin typeface="Century Gothic"/>
            </a:endParaRPr>
          </a:p>
        </p:txBody>
      </p:sp>
      <p:pic>
        <p:nvPicPr>
          <p:cNvPr id="10" name="Picture 9" descr="A black and white acorn&#10;&#10;Description automatically generated">
            <a:extLst>
              <a:ext uri="{FF2B5EF4-FFF2-40B4-BE49-F238E27FC236}">
                <a16:creationId xmlns:a16="http://schemas.microsoft.com/office/drawing/2014/main" id="{571D3B3C-5A8A-3ED8-5B81-F0976E31BF83}"/>
              </a:ext>
            </a:extLst>
          </p:cNvPr>
          <p:cNvPicPr>
            <a:picLocks noChangeAspect="1"/>
          </p:cNvPicPr>
          <p:nvPr/>
        </p:nvPicPr>
        <p:blipFill>
          <a:blip r:embed="rId2"/>
          <a:stretch>
            <a:fillRect/>
          </a:stretch>
        </p:blipFill>
        <p:spPr>
          <a:xfrm>
            <a:off x="7559958" y="4286942"/>
            <a:ext cx="1236472" cy="1273499"/>
          </a:xfrm>
          <a:prstGeom prst="rect">
            <a:avLst/>
          </a:prstGeom>
        </p:spPr>
      </p:pic>
      <p:sp>
        <p:nvSpPr>
          <p:cNvPr id="12" name="TextBox 11">
            <a:extLst>
              <a:ext uri="{FF2B5EF4-FFF2-40B4-BE49-F238E27FC236}">
                <a16:creationId xmlns:a16="http://schemas.microsoft.com/office/drawing/2014/main" id="{8F4245F0-46C4-E132-BFE5-2A67DCF131A3}"/>
              </a:ext>
            </a:extLst>
          </p:cNvPr>
          <p:cNvSpPr txBox="1"/>
          <p:nvPr/>
        </p:nvSpPr>
        <p:spPr>
          <a:xfrm>
            <a:off x="6617096" y="3590034"/>
            <a:ext cx="3107354"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sz="1300">
                <a:solidFill>
                  <a:srgbClr val="FFFFFF"/>
                </a:solidFill>
                <a:latin typeface="Century Gothic"/>
                <a:ea typeface="Segoe UI"/>
                <a:cs typeface="Segoe UI"/>
              </a:rPr>
              <a:t>​</a:t>
            </a:r>
          </a:p>
          <a:p>
            <a:pPr rtl="0"/>
            <a:r>
              <a:rPr lang="en-US" sz="1300" baseline="0">
                <a:solidFill>
                  <a:srgbClr val="FFFFFF"/>
                </a:solidFill>
                <a:latin typeface="Century Gothic"/>
                <a:ea typeface="Segoe UI"/>
                <a:cs typeface="Segoe UI"/>
              </a:rPr>
              <a:t>For more information, please visit : https://about.collegeboard.org/</a:t>
            </a:r>
            <a:endParaRPr lang="en-US" sz="2400"/>
          </a:p>
        </p:txBody>
      </p:sp>
    </p:spTree>
    <p:extLst>
      <p:ext uri="{BB962C8B-B14F-4D97-AF65-F5344CB8AC3E}">
        <p14:creationId xmlns:p14="http://schemas.microsoft.com/office/powerpoint/2010/main" val="130544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E7CD6-16FA-6E5A-F667-A4BC6A1DD3C2}"/>
              </a:ext>
            </a:extLst>
          </p:cNvPr>
          <p:cNvSpPr>
            <a:spLocks noGrp="1"/>
          </p:cNvSpPr>
          <p:nvPr>
            <p:ph type="ctrTitle"/>
          </p:nvPr>
        </p:nvSpPr>
        <p:spPr>
          <a:xfrm>
            <a:off x="726484" y="1905000"/>
            <a:ext cx="11041273" cy="2667000"/>
          </a:xfrm>
        </p:spPr>
        <p:txBody>
          <a:bodyPr/>
          <a:lstStyle/>
          <a:p>
            <a:r>
              <a:rPr lang="en-US" sz="4800" dirty="0">
                <a:latin typeface="Roboto" panose="02000000000000000000" pitchFamily="2" charset="0"/>
                <a:ea typeface="Roboto" panose="02000000000000000000" pitchFamily="2" charset="0"/>
              </a:rPr>
              <a:t>AP classes at Leon High School: </a:t>
            </a:r>
          </a:p>
        </p:txBody>
      </p:sp>
    </p:spTree>
    <p:extLst>
      <p:ext uri="{BB962C8B-B14F-4D97-AF65-F5344CB8AC3E}">
        <p14:creationId xmlns:p14="http://schemas.microsoft.com/office/powerpoint/2010/main" val="89366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latin typeface="Century Gothic"/>
              </a:rPr>
              <a:t>AP at Leon High School :</a:t>
            </a:r>
            <a:endParaRPr lang="en-US" dirty="0"/>
          </a:p>
        </p:txBody>
      </p:sp>
      <p:sp>
        <p:nvSpPr>
          <p:cNvPr id="3" name="Text Placeholder 2"/>
          <p:cNvSpPr>
            <a:spLocks noGrp="1"/>
          </p:cNvSpPr>
          <p:nvPr>
            <p:ph type="body" idx="1"/>
          </p:nvPr>
        </p:nvSpPr>
        <p:spPr>
          <a:xfrm>
            <a:off x="976368" y="1905000"/>
            <a:ext cx="4416552" cy="762000"/>
          </a:xfrm>
        </p:spPr>
        <p:txBody>
          <a:bodyPr/>
          <a:lstStyle/>
          <a:p>
            <a:r>
              <a:rPr lang="en-US" dirty="0">
                <a:latin typeface="Roboto" panose="02000000000000000000" pitchFamily="2" charset="0"/>
                <a:ea typeface="Roboto" panose="02000000000000000000" pitchFamily="2" charset="0"/>
              </a:rPr>
              <a:t>2024 – 2025  School Year </a:t>
            </a:r>
          </a:p>
        </p:txBody>
      </p:sp>
      <p:sp>
        <p:nvSpPr>
          <p:cNvPr id="4" name="Content Placeholder 3"/>
          <p:cNvSpPr>
            <a:spLocks noGrp="1"/>
          </p:cNvSpPr>
          <p:nvPr>
            <p:ph sz="half" idx="2"/>
          </p:nvPr>
        </p:nvSpPr>
        <p:spPr>
          <a:xfrm>
            <a:off x="837544" y="2662063"/>
            <a:ext cx="4416552" cy="3352801"/>
          </a:xfrm>
        </p:spPr>
        <p:txBody>
          <a:bodyPr vert="horz" lIns="91440" tIns="45720" rIns="91440" bIns="45720" rtlCol="0" anchor="t">
            <a:normAutofit/>
          </a:bodyPr>
          <a:lstStyle/>
          <a:p>
            <a:pPr>
              <a:lnSpc>
                <a:spcPct val="100000"/>
              </a:lnSpc>
              <a:spcBef>
                <a:spcPct val="20000"/>
              </a:spcBef>
              <a:spcAft>
                <a:spcPts val="600"/>
              </a:spcAft>
            </a:pPr>
            <a:r>
              <a:rPr lang="en-US" sz="1800" cap="small" dirty="0">
                <a:latin typeface="Roboto" panose="02000000000000000000" pitchFamily="2" charset="0"/>
                <a:ea typeface="Roboto" panose="02000000000000000000" pitchFamily="2" charset="0"/>
              </a:rPr>
              <a:t>For the 2024-25 school year Leon has 22 AP class options</a:t>
            </a:r>
            <a:endParaRPr lang="en-US" sz="1800" dirty="0">
              <a:latin typeface="Roboto" panose="02000000000000000000" pitchFamily="2" charset="0"/>
              <a:ea typeface="Roboto" panose="02000000000000000000" pitchFamily="2" charset="0"/>
            </a:endParaRPr>
          </a:p>
          <a:p>
            <a:pPr>
              <a:lnSpc>
                <a:spcPct val="100000"/>
              </a:lnSpc>
              <a:spcBef>
                <a:spcPct val="20000"/>
              </a:spcBef>
              <a:spcAft>
                <a:spcPts val="600"/>
              </a:spcAft>
            </a:pPr>
            <a:r>
              <a:rPr lang="en-US" sz="1800" cap="small" dirty="0">
                <a:latin typeface="Roboto" panose="02000000000000000000" pitchFamily="2" charset="0"/>
                <a:ea typeface="Roboto" panose="02000000000000000000" pitchFamily="2" charset="0"/>
              </a:rPr>
              <a:t>Leon has 23 outstanding AP teachers.</a:t>
            </a:r>
            <a:endParaRPr lang="en-US" sz="1800" dirty="0">
              <a:latin typeface="Roboto" panose="02000000000000000000" pitchFamily="2" charset="0"/>
              <a:ea typeface="Roboto" panose="02000000000000000000" pitchFamily="2" charset="0"/>
            </a:endParaRPr>
          </a:p>
          <a:p>
            <a:pPr>
              <a:lnSpc>
                <a:spcPct val="100000"/>
              </a:lnSpc>
              <a:spcBef>
                <a:spcPct val="20000"/>
              </a:spcBef>
              <a:spcAft>
                <a:spcPts val="600"/>
              </a:spcAft>
            </a:pPr>
            <a:r>
              <a:rPr lang="en-US" sz="1800" cap="small" dirty="0">
                <a:latin typeface="Roboto" panose="02000000000000000000" pitchFamily="2" charset="0"/>
                <a:ea typeface="Roboto" panose="02000000000000000000" pitchFamily="2" charset="0"/>
              </a:rPr>
              <a:t>The number students enrolled in AP courses increased by 5% this year. </a:t>
            </a:r>
            <a:endParaRPr lang="en-US" sz="1800" dirty="0">
              <a:latin typeface="Roboto" panose="02000000000000000000" pitchFamily="2" charset="0"/>
              <a:ea typeface="Roboto" panose="02000000000000000000" pitchFamily="2" charset="0"/>
            </a:endParaRPr>
          </a:p>
          <a:p>
            <a:pPr>
              <a:lnSpc>
                <a:spcPct val="100000"/>
              </a:lnSpc>
              <a:spcBef>
                <a:spcPct val="20000"/>
              </a:spcBef>
              <a:spcAft>
                <a:spcPts val="600"/>
              </a:spcAft>
            </a:pPr>
            <a:r>
              <a:rPr lang="en-US" sz="1800" cap="small" dirty="0">
                <a:latin typeface="Roboto" panose="02000000000000000000" pitchFamily="2" charset="0"/>
                <a:ea typeface="Roboto" panose="02000000000000000000" pitchFamily="2" charset="0"/>
              </a:rPr>
              <a:t>43% of the 2025 graduating class is enrolled in at least one AP course.</a:t>
            </a:r>
            <a:endParaRPr lang="en-US" sz="1800" dirty="0">
              <a:latin typeface="Roboto" panose="02000000000000000000" pitchFamily="2" charset="0"/>
              <a:ea typeface="Roboto" panose="02000000000000000000" pitchFamily="2" charset="0"/>
            </a:endParaRPr>
          </a:p>
          <a:p>
            <a:pPr>
              <a:lnSpc>
                <a:spcPct val="100000"/>
              </a:lnSpc>
              <a:spcBef>
                <a:spcPct val="20000"/>
              </a:spcBef>
              <a:spcAft>
                <a:spcPts val="600"/>
              </a:spcAft>
            </a:pPr>
            <a:r>
              <a:rPr lang="en-US" sz="1800" cap="small" dirty="0">
                <a:latin typeface="Roboto" panose="02000000000000000000" pitchFamily="2" charset="0"/>
                <a:ea typeface="Roboto" panose="02000000000000000000" pitchFamily="2" charset="0"/>
              </a:rPr>
              <a:t>34% of all students are enrolled in at least one AP course this year.</a:t>
            </a:r>
            <a:endParaRPr lang="en-US" dirty="0">
              <a:latin typeface="Roboto" panose="02000000000000000000" pitchFamily="2" charset="0"/>
              <a:ea typeface="Roboto" panose="02000000000000000000" pitchFamily="2" charset="0"/>
            </a:endParaRPr>
          </a:p>
        </p:txBody>
      </p:sp>
      <p:sp>
        <p:nvSpPr>
          <p:cNvPr id="5" name="Text Placeholder 4"/>
          <p:cNvSpPr>
            <a:spLocks noGrp="1"/>
          </p:cNvSpPr>
          <p:nvPr>
            <p:ph type="body" sz="quarter" idx="3"/>
          </p:nvPr>
        </p:nvSpPr>
        <p:spPr>
          <a:xfrm>
            <a:off x="5666795" y="1905000"/>
            <a:ext cx="4416552" cy="762000"/>
          </a:xfrm>
        </p:spPr>
        <p:txBody>
          <a:bodyPr/>
          <a:lstStyle/>
          <a:p>
            <a:r>
              <a:rPr lang="en-US" dirty="0"/>
              <a:t>AP classes: </a:t>
            </a:r>
          </a:p>
        </p:txBody>
      </p:sp>
      <p:sp>
        <p:nvSpPr>
          <p:cNvPr id="6" name="Content Placeholder 5"/>
          <p:cNvSpPr>
            <a:spLocks noGrp="1"/>
          </p:cNvSpPr>
          <p:nvPr>
            <p:ph sz="quarter" idx="4"/>
          </p:nvPr>
        </p:nvSpPr>
        <p:spPr>
          <a:xfrm>
            <a:off x="5518227" y="2506275"/>
            <a:ext cx="3454033" cy="3778533"/>
          </a:xfrm>
        </p:spPr>
        <p:txBody>
          <a:bodyPr vert="horz" lIns="91440" tIns="45720" rIns="91440" bIns="45720" rtlCol="0" anchor="t">
            <a:noAutofit/>
          </a:bodyPr>
          <a:lstStyle/>
          <a:p>
            <a:r>
              <a:rPr lang="en-US" sz="1400" dirty="0">
                <a:latin typeface="Roboto"/>
                <a:ea typeface="Roboto"/>
                <a:cs typeface="Roboto"/>
              </a:rPr>
              <a:t>AP Biology</a:t>
            </a:r>
          </a:p>
          <a:p>
            <a:r>
              <a:rPr lang="en-US" sz="1400" dirty="0">
                <a:latin typeface="Roboto"/>
                <a:ea typeface="Roboto"/>
                <a:cs typeface="Roboto"/>
              </a:rPr>
              <a:t>AP Chemistry</a:t>
            </a:r>
          </a:p>
          <a:p>
            <a:r>
              <a:rPr lang="en-US" sz="1400" dirty="0">
                <a:latin typeface="Roboto"/>
                <a:ea typeface="Roboto"/>
                <a:cs typeface="Roboto"/>
              </a:rPr>
              <a:t>AP Human Geography</a:t>
            </a:r>
          </a:p>
          <a:p>
            <a:r>
              <a:rPr lang="en-US" sz="1400" dirty="0">
                <a:latin typeface="Roboto"/>
                <a:ea typeface="Roboto"/>
                <a:cs typeface="Roboto"/>
              </a:rPr>
              <a:t>AP United States Government</a:t>
            </a:r>
          </a:p>
          <a:p>
            <a:r>
              <a:rPr lang="en-US" sz="1400" dirty="0">
                <a:latin typeface="Roboto"/>
                <a:ea typeface="Roboto"/>
                <a:cs typeface="Roboto"/>
              </a:rPr>
              <a:t>AP Statistics</a:t>
            </a:r>
          </a:p>
          <a:p>
            <a:r>
              <a:rPr lang="en-US" sz="1400" dirty="0">
                <a:latin typeface="Roboto"/>
                <a:ea typeface="Roboto"/>
                <a:cs typeface="Roboto"/>
              </a:rPr>
              <a:t>AP World History Modern</a:t>
            </a:r>
          </a:p>
          <a:p>
            <a:r>
              <a:rPr lang="en-US" sz="1400" dirty="0">
                <a:latin typeface="Roboto"/>
                <a:ea typeface="Roboto"/>
                <a:cs typeface="Roboto"/>
              </a:rPr>
              <a:t>AP United States History</a:t>
            </a:r>
          </a:p>
          <a:p>
            <a:r>
              <a:rPr lang="en-US" sz="1400" dirty="0">
                <a:latin typeface="Roboto"/>
                <a:ea typeface="Roboto"/>
                <a:cs typeface="Roboto"/>
              </a:rPr>
              <a:t>AP Macroeconomics</a:t>
            </a:r>
          </a:p>
          <a:p>
            <a:r>
              <a:rPr lang="en-US" sz="1400" dirty="0">
                <a:latin typeface="Roboto"/>
                <a:ea typeface="Roboto"/>
                <a:cs typeface="Roboto"/>
              </a:rPr>
              <a:t>AP English Literature and Composition </a:t>
            </a:r>
          </a:p>
        </p:txBody>
      </p:sp>
      <p:sp>
        <p:nvSpPr>
          <p:cNvPr id="7" name="TextBox 6">
            <a:extLst>
              <a:ext uri="{FF2B5EF4-FFF2-40B4-BE49-F238E27FC236}">
                <a16:creationId xmlns:a16="http://schemas.microsoft.com/office/drawing/2014/main" id="{39DD943A-B5C3-AEC7-1CC0-9C8EC44A4EF1}"/>
              </a:ext>
            </a:extLst>
          </p:cNvPr>
          <p:cNvSpPr txBox="1"/>
          <p:nvPr/>
        </p:nvSpPr>
        <p:spPr>
          <a:xfrm>
            <a:off x="8724392" y="2394284"/>
            <a:ext cx="3279445" cy="46074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buFont typeface="Arial"/>
              <a:buChar char="•"/>
            </a:pPr>
            <a:r>
              <a:rPr lang="en-US" sz="1400" dirty="0">
                <a:latin typeface="Roboto"/>
                <a:ea typeface="Roboto"/>
                <a:cs typeface="Roboto"/>
              </a:rPr>
              <a:t>AP Calculus AB &amp; BC</a:t>
            </a:r>
          </a:p>
          <a:p>
            <a:pPr marL="285750" indent="-285750">
              <a:lnSpc>
                <a:spcPct val="90000"/>
              </a:lnSpc>
              <a:buFont typeface="Arial"/>
              <a:buChar char="•"/>
            </a:pPr>
            <a:endParaRPr lang="en-US" sz="1400" dirty="0">
              <a:latin typeface="Roboto" panose="02000000000000000000" pitchFamily="2" charset="0"/>
              <a:ea typeface="Roboto" panose="02000000000000000000" pitchFamily="2" charset="0"/>
              <a:cs typeface="Roboto"/>
            </a:endParaRPr>
          </a:p>
          <a:p>
            <a:pPr marL="285750" indent="-285750">
              <a:lnSpc>
                <a:spcPct val="90000"/>
              </a:lnSpc>
              <a:buFont typeface="Arial"/>
              <a:buChar char="•"/>
            </a:pPr>
            <a:r>
              <a:rPr lang="en-US" sz="1400" dirty="0">
                <a:latin typeface="Roboto"/>
                <a:ea typeface="Roboto"/>
                <a:cs typeface="Roboto"/>
              </a:rPr>
              <a:t>AP Music Theory</a:t>
            </a:r>
          </a:p>
          <a:p>
            <a:pPr marL="285750" indent="-285750">
              <a:lnSpc>
                <a:spcPct val="90000"/>
              </a:lnSpc>
              <a:buFont typeface="Arial"/>
              <a:buChar char="•"/>
            </a:pPr>
            <a:endParaRPr lang="en-US" sz="1400" dirty="0">
              <a:latin typeface="Roboto" panose="02000000000000000000" pitchFamily="2" charset="0"/>
              <a:ea typeface="Roboto" panose="02000000000000000000" pitchFamily="2" charset="0"/>
              <a:cs typeface="Roboto"/>
            </a:endParaRPr>
          </a:p>
          <a:p>
            <a:pPr marL="285750" indent="-285750">
              <a:lnSpc>
                <a:spcPct val="90000"/>
              </a:lnSpc>
              <a:buFont typeface="Arial"/>
              <a:buChar char="•"/>
            </a:pPr>
            <a:r>
              <a:rPr lang="en-US" sz="1400" dirty="0">
                <a:latin typeface="Roboto"/>
                <a:ea typeface="Roboto"/>
                <a:cs typeface="Roboto"/>
              </a:rPr>
              <a:t>AP Seminar</a:t>
            </a:r>
          </a:p>
          <a:p>
            <a:pPr marL="285750" indent="-285750">
              <a:lnSpc>
                <a:spcPct val="90000"/>
              </a:lnSpc>
              <a:buFont typeface="Arial"/>
              <a:buChar char="•"/>
            </a:pPr>
            <a:endParaRPr lang="en-US" sz="1400" dirty="0">
              <a:latin typeface="Roboto" panose="02000000000000000000" pitchFamily="2" charset="0"/>
              <a:ea typeface="Roboto" panose="02000000000000000000" pitchFamily="2" charset="0"/>
              <a:cs typeface="Roboto"/>
            </a:endParaRPr>
          </a:p>
          <a:p>
            <a:pPr marL="285750" indent="-285750">
              <a:lnSpc>
                <a:spcPct val="90000"/>
              </a:lnSpc>
              <a:buFont typeface="Arial"/>
              <a:buChar char="•"/>
            </a:pPr>
            <a:r>
              <a:rPr lang="en-US" sz="1400" dirty="0">
                <a:latin typeface="Roboto"/>
                <a:ea typeface="Roboto"/>
                <a:cs typeface="Roboto"/>
              </a:rPr>
              <a:t>AP Pre-calculus</a:t>
            </a:r>
          </a:p>
          <a:p>
            <a:pPr marL="285750" indent="-285750">
              <a:lnSpc>
                <a:spcPct val="90000"/>
              </a:lnSpc>
              <a:buFont typeface="Arial"/>
              <a:buChar char="•"/>
            </a:pPr>
            <a:endParaRPr lang="en-US" sz="1400" dirty="0">
              <a:latin typeface="Roboto" panose="02000000000000000000" pitchFamily="2" charset="0"/>
              <a:ea typeface="Roboto" panose="02000000000000000000" pitchFamily="2" charset="0"/>
              <a:cs typeface="Roboto"/>
            </a:endParaRPr>
          </a:p>
          <a:p>
            <a:pPr marL="285750" indent="-285750">
              <a:lnSpc>
                <a:spcPct val="90000"/>
              </a:lnSpc>
              <a:buFont typeface="Arial"/>
              <a:buChar char="•"/>
            </a:pPr>
            <a:r>
              <a:rPr lang="en-US" sz="1400" dirty="0">
                <a:latin typeface="Roboto"/>
                <a:ea typeface="Roboto"/>
                <a:cs typeface="Roboto"/>
              </a:rPr>
              <a:t>AP Enviromental Science</a:t>
            </a:r>
          </a:p>
          <a:p>
            <a:pPr marL="285750" indent="-285750">
              <a:lnSpc>
                <a:spcPct val="90000"/>
              </a:lnSpc>
              <a:buFont typeface="Arial"/>
              <a:buChar char="•"/>
            </a:pPr>
            <a:endParaRPr lang="en-US" sz="1400" dirty="0">
              <a:latin typeface="Roboto" panose="02000000000000000000" pitchFamily="2" charset="0"/>
              <a:ea typeface="Roboto" panose="02000000000000000000" pitchFamily="2" charset="0"/>
              <a:cs typeface="Roboto"/>
            </a:endParaRPr>
          </a:p>
          <a:p>
            <a:pPr marL="285750" indent="-285750">
              <a:lnSpc>
                <a:spcPct val="90000"/>
              </a:lnSpc>
              <a:buFont typeface="Arial"/>
              <a:buChar char="•"/>
            </a:pPr>
            <a:r>
              <a:rPr lang="en-US" sz="1400" dirty="0">
                <a:latin typeface="Roboto"/>
                <a:ea typeface="Roboto"/>
                <a:cs typeface="Roboto"/>
              </a:rPr>
              <a:t>AP English Language &amp; Composition</a:t>
            </a:r>
          </a:p>
          <a:p>
            <a:pPr marL="285750" indent="-285750">
              <a:lnSpc>
                <a:spcPct val="90000"/>
              </a:lnSpc>
              <a:buFont typeface="Arial"/>
              <a:buChar char="•"/>
            </a:pPr>
            <a:endParaRPr lang="en-US" sz="1400" dirty="0">
              <a:latin typeface="Roboto" panose="02000000000000000000" pitchFamily="2" charset="0"/>
              <a:ea typeface="Roboto" panose="02000000000000000000" pitchFamily="2" charset="0"/>
              <a:cs typeface="Roboto"/>
            </a:endParaRPr>
          </a:p>
          <a:p>
            <a:pPr marL="285750" indent="-285750">
              <a:lnSpc>
                <a:spcPct val="90000"/>
              </a:lnSpc>
              <a:buFont typeface="Arial"/>
              <a:buChar char="•"/>
            </a:pPr>
            <a:r>
              <a:rPr lang="en-US" sz="1400" dirty="0">
                <a:latin typeface="Roboto"/>
                <a:ea typeface="Roboto"/>
                <a:cs typeface="Roboto"/>
              </a:rPr>
              <a:t>AP Art History </a:t>
            </a:r>
          </a:p>
          <a:p>
            <a:pPr marL="285750" indent="-285750">
              <a:lnSpc>
                <a:spcPct val="90000"/>
              </a:lnSpc>
              <a:buFont typeface="Arial"/>
              <a:buChar char="•"/>
            </a:pPr>
            <a:endParaRPr lang="en-US" sz="1400" dirty="0">
              <a:latin typeface="Roboto" panose="02000000000000000000" pitchFamily="2" charset="0"/>
              <a:ea typeface="Roboto" panose="02000000000000000000" pitchFamily="2" charset="0"/>
              <a:cs typeface="Roboto"/>
            </a:endParaRPr>
          </a:p>
          <a:p>
            <a:pPr marL="285750" indent="-285750">
              <a:lnSpc>
                <a:spcPct val="90000"/>
              </a:lnSpc>
              <a:buFont typeface="Arial"/>
              <a:buChar char="•"/>
            </a:pPr>
            <a:r>
              <a:rPr lang="en-US" sz="1400" dirty="0">
                <a:latin typeface="Roboto"/>
                <a:ea typeface="Roboto"/>
                <a:cs typeface="Roboto"/>
              </a:rPr>
              <a:t>AP Physics</a:t>
            </a:r>
          </a:p>
          <a:p>
            <a:pPr marL="285750" indent="-285750">
              <a:lnSpc>
                <a:spcPct val="90000"/>
              </a:lnSpc>
              <a:buFont typeface="Arial"/>
              <a:buChar char="•"/>
            </a:pPr>
            <a:endParaRPr lang="en-US" sz="1400" dirty="0">
              <a:latin typeface="Roboto" panose="02000000000000000000" pitchFamily="2" charset="0"/>
              <a:ea typeface="Roboto" panose="02000000000000000000" pitchFamily="2" charset="0"/>
              <a:cs typeface="Roboto"/>
            </a:endParaRPr>
          </a:p>
          <a:p>
            <a:pPr marL="285750" indent="-285750">
              <a:lnSpc>
                <a:spcPct val="90000"/>
              </a:lnSpc>
              <a:buFont typeface="Arial"/>
              <a:buChar char="•"/>
            </a:pPr>
            <a:r>
              <a:rPr lang="en-US" sz="1400" dirty="0">
                <a:latin typeface="Roboto"/>
                <a:ea typeface="Roboto"/>
                <a:cs typeface="Roboto"/>
              </a:rPr>
              <a:t>AP Psychology</a:t>
            </a:r>
          </a:p>
          <a:p>
            <a:pPr marL="285750" indent="-285750">
              <a:lnSpc>
                <a:spcPct val="90000"/>
              </a:lnSpc>
              <a:buFont typeface="Arial"/>
              <a:buChar char="•"/>
            </a:pPr>
            <a:endParaRPr lang="en-US" sz="1400" dirty="0">
              <a:latin typeface="Roboto" panose="02000000000000000000" pitchFamily="2" charset="0"/>
              <a:ea typeface="Roboto" panose="02000000000000000000" pitchFamily="2" charset="0"/>
              <a:cs typeface="Roboto"/>
            </a:endParaRPr>
          </a:p>
          <a:p>
            <a:pPr marL="285750" indent="-285750">
              <a:lnSpc>
                <a:spcPct val="90000"/>
              </a:lnSpc>
              <a:buFont typeface="Arial"/>
              <a:buChar char="•"/>
            </a:pPr>
            <a:r>
              <a:rPr lang="en-US" sz="1400" dirty="0">
                <a:latin typeface="Roboto"/>
                <a:ea typeface="Roboto"/>
                <a:cs typeface="Roboto"/>
              </a:rPr>
              <a:t>AP  Reseach</a:t>
            </a:r>
          </a:p>
          <a:p>
            <a:pPr marL="285750" indent="-285750">
              <a:lnSpc>
                <a:spcPct val="90000"/>
              </a:lnSpc>
              <a:buFont typeface="Arial"/>
              <a:buChar char="•"/>
            </a:pPr>
            <a:endParaRPr lang="en-US" sz="1600" dirty="0">
              <a:latin typeface="Roboto" panose="02000000000000000000" pitchFamily="2" charset="0"/>
              <a:ea typeface="Roboto" panose="02000000000000000000" pitchFamily="2" charset="0"/>
              <a:cs typeface="Roboto"/>
            </a:endParaRPr>
          </a:p>
          <a:p>
            <a:pPr marL="285750" indent="-285750">
              <a:lnSpc>
                <a:spcPct val="90000"/>
              </a:lnSpc>
              <a:buFont typeface="Arial"/>
              <a:buChar char="•"/>
            </a:pPr>
            <a:r>
              <a:rPr lang="en-US" sz="1400" dirty="0">
                <a:latin typeface="Roboto"/>
                <a:ea typeface="Roboto"/>
                <a:cs typeface="Roboto"/>
              </a:rPr>
              <a:t>AP Drawing &amp; AP Studio Art 2</a:t>
            </a:r>
          </a:p>
          <a:p>
            <a:pPr>
              <a:lnSpc>
                <a:spcPct val="90000"/>
              </a:lnSpc>
            </a:pPr>
            <a:endParaRPr lang="en-US" sz="1400" dirty="0"/>
          </a:p>
        </p:txBody>
      </p:sp>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rmAutofit/>
          </a:bodyPr>
          <a:lstStyle/>
          <a:p>
            <a:r>
              <a:rPr lang="en-US" cap="all" dirty="0">
                <a:latin typeface="Roboto" panose="02000000000000000000" pitchFamily="2" charset="0"/>
                <a:ea typeface="Roboto" panose="02000000000000000000" pitchFamily="2" charset="0"/>
              </a:rPr>
              <a:t>Jeannine Meis </a:t>
            </a:r>
            <a:r>
              <a:rPr lang="en-US" cap="all" dirty="0"/>
              <a:t>:</a:t>
            </a:r>
            <a:endParaRPr lang="en-US" dirty="0"/>
          </a:p>
        </p:txBody>
      </p:sp>
      <p:sp>
        <p:nvSpPr>
          <p:cNvPr id="3" name="Text Placeholder 2"/>
          <p:cNvSpPr>
            <a:spLocks noGrp="1"/>
          </p:cNvSpPr>
          <p:nvPr>
            <p:ph sz="half" idx="1"/>
          </p:nvPr>
        </p:nvSpPr>
        <p:spPr>
          <a:xfrm>
            <a:off x="661699" y="1905000"/>
            <a:ext cx="6477297" cy="4267200"/>
          </a:xfrm>
        </p:spPr>
        <p:txBody>
          <a:bodyPr vert="horz" lIns="91440" tIns="45720" rIns="91440" bIns="45720" rtlCol="0" anchor="t">
            <a:normAutofit/>
          </a:bodyPr>
          <a:lstStyle/>
          <a:p>
            <a:pPr>
              <a:spcBef>
                <a:spcPct val="20000"/>
              </a:spcBef>
              <a:spcAft>
                <a:spcPts val="600"/>
              </a:spcAft>
            </a:pPr>
            <a:r>
              <a:rPr lang="en-US" sz="2800" cap="small">
                <a:latin typeface="Corbel"/>
                <a:ea typeface="Roboto" panose="02000000000000000000" pitchFamily="2" charset="0"/>
              </a:rPr>
              <a:t>AP World History: Modern Teacher</a:t>
            </a:r>
          </a:p>
          <a:p>
            <a:pPr>
              <a:spcBef>
                <a:spcPct val="20000"/>
              </a:spcBef>
              <a:spcAft>
                <a:spcPts val="600"/>
              </a:spcAft>
            </a:pPr>
            <a:r>
              <a:rPr lang="en-US" sz="2800" cap="small" dirty="0">
                <a:latin typeface="Corbel"/>
                <a:ea typeface="Roboto"/>
              </a:rPr>
              <a:t>AP Parent </a:t>
            </a:r>
          </a:p>
          <a:p>
            <a:pPr>
              <a:spcBef>
                <a:spcPct val="20000"/>
              </a:spcBef>
              <a:spcAft>
                <a:spcPts val="600"/>
              </a:spcAft>
            </a:pPr>
            <a:r>
              <a:rPr lang="en-US" sz="2800" cap="small" dirty="0">
                <a:latin typeface="Corbel"/>
                <a:ea typeface="Roboto"/>
              </a:rPr>
              <a:t>Amazing human being </a:t>
            </a:r>
          </a:p>
          <a:p>
            <a:pPr>
              <a:spcBef>
                <a:spcPct val="20000"/>
              </a:spcBef>
              <a:spcAft>
                <a:spcPts val="600"/>
              </a:spcAft>
            </a:pPr>
            <a:r>
              <a:rPr lang="en-US" sz="2800" cap="small" dirty="0">
                <a:latin typeface="Corbel"/>
                <a:ea typeface="Roboto" panose="02000000000000000000" pitchFamily="2" charset="0"/>
              </a:rPr>
              <a:t>Insight into an AP classroom </a:t>
            </a:r>
            <a:endParaRPr lang="en-US" sz="2800" dirty="0">
              <a:latin typeface="Corbel"/>
            </a:endParaRPr>
          </a:p>
        </p:txBody>
      </p:sp>
      <p:pic>
        <p:nvPicPr>
          <p:cNvPr id="4" name="Picture 3" descr="A person smiling for a selfie&#10;&#10;Description automatically generated">
            <a:extLst>
              <a:ext uri="{FF2B5EF4-FFF2-40B4-BE49-F238E27FC236}">
                <a16:creationId xmlns:a16="http://schemas.microsoft.com/office/drawing/2014/main" id="{00ACC996-C16C-F05D-A956-24D225F4A9FF}"/>
              </a:ext>
            </a:extLst>
          </p:cNvPr>
          <p:cNvPicPr>
            <a:picLocks noChangeAspect="1"/>
          </p:cNvPicPr>
          <p:nvPr/>
        </p:nvPicPr>
        <p:blipFill>
          <a:blip r:embed="rId2"/>
          <a:srcRect b="3448"/>
          <a:stretch/>
        </p:blipFill>
        <p:spPr>
          <a:xfrm>
            <a:off x="7968243" y="350149"/>
            <a:ext cx="2985075" cy="2878942"/>
          </a:xfrm>
          <a:prstGeom prst="rect">
            <a:avLst/>
          </a:prstGeom>
          <a:noFill/>
        </p:spPr>
      </p:pic>
      <p:pic>
        <p:nvPicPr>
          <p:cNvPr id="5" name="Picture 4" descr="A qr code on a white background&#10;&#10;Description automatically generated">
            <a:extLst>
              <a:ext uri="{FF2B5EF4-FFF2-40B4-BE49-F238E27FC236}">
                <a16:creationId xmlns:a16="http://schemas.microsoft.com/office/drawing/2014/main" id="{9DE29C04-E472-5EC1-E338-242DA37B485F}"/>
              </a:ext>
            </a:extLst>
          </p:cNvPr>
          <p:cNvPicPr>
            <a:picLocks noChangeAspect="1"/>
          </p:cNvPicPr>
          <p:nvPr/>
        </p:nvPicPr>
        <p:blipFill>
          <a:blip r:embed="rId3"/>
          <a:stretch>
            <a:fillRect/>
          </a:stretch>
        </p:blipFill>
        <p:spPr>
          <a:xfrm>
            <a:off x="8663946" y="4035206"/>
            <a:ext cx="2295508" cy="2286000"/>
          </a:xfrm>
          <a:prstGeom prst="rect">
            <a:avLst/>
          </a:prstGeom>
        </p:spPr>
      </p:pic>
    </p:spTree>
    <p:extLst>
      <p:ext uri="{BB962C8B-B14F-4D97-AF65-F5344CB8AC3E}">
        <p14:creationId xmlns:p14="http://schemas.microsoft.com/office/powerpoint/2010/main" val="38477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2E5F6-AFD5-04B3-262E-61027D78D58F}"/>
              </a:ext>
            </a:extLst>
          </p:cNvPr>
          <p:cNvSpPr>
            <a:spLocks noGrp="1"/>
          </p:cNvSpPr>
          <p:nvPr>
            <p:ph type="title"/>
          </p:nvPr>
        </p:nvSpPr>
        <p:spPr>
          <a:xfrm>
            <a:off x="879544" y="274638"/>
            <a:ext cx="9786868" cy="1020762"/>
          </a:xfrm>
        </p:spPr>
        <p:txBody>
          <a:bodyPr/>
          <a:lstStyle/>
          <a:p>
            <a:r>
              <a:rPr lang="en-US" dirty="0"/>
              <a:t>Why take AP? (from a teacher)</a:t>
            </a:r>
          </a:p>
        </p:txBody>
      </p:sp>
      <p:sp>
        <p:nvSpPr>
          <p:cNvPr id="3" name="Content Placeholder 2">
            <a:extLst>
              <a:ext uri="{FF2B5EF4-FFF2-40B4-BE49-F238E27FC236}">
                <a16:creationId xmlns:a16="http://schemas.microsoft.com/office/drawing/2014/main" id="{FAF46339-58BA-0644-BE8B-278BAEC06C54}"/>
              </a:ext>
            </a:extLst>
          </p:cNvPr>
          <p:cNvSpPr>
            <a:spLocks noGrp="1"/>
          </p:cNvSpPr>
          <p:nvPr>
            <p:ph idx="1"/>
          </p:nvPr>
        </p:nvSpPr>
        <p:spPr>
          <a:xfrm>
            <a:off x="564574" y="1711998"/>
            <a:ext cx="11527728" cy="4758735"/>
          </a:xfrm>
        </p:spPr>
        <p:txBody>
          <a:bodyPr vert="horz" lIns="91440" tIns="45720" rIns="91440" bIns="45720" rtlCol="0" anchor="t">
            <a:noAutofit/>
          </a:bodyPr>
          <a:lstStyle/>
          <a:p>
            <a:r>
              <a:rPr lang="en-US" sz="3100" dirty="0"/>
              <a:t>Experience college-level coursework through scaffolded instruction. </a:t>
            </a:r>
          </a:p>
          <a:p>
            <a:r>
              <a:rPr lang="en-US" sz="3100" dirty="0"/>
              <a:t>Develop organization, study skills, and college-level learning strategies.</a:t>
            </a:r>
          </a:p>
          <a:p>
            <a:r>
              <a:rPr lang="en-US" sz="3100" dirty="0"/>
              <a:t>Improve writing and communication skills.</a:t>
            </a:r>
          </a:p>
          <a:p>
            <a:r>
              <a:rPr lang="en-US" sz="3100" dirty="0"/>
              <a:t>Critically evaluate the world around them</a:t>
            </a:r>
          </a:p>
          <a:p>
            <a:r>
              <a:rPr lang="en-US" sz="3100" dirty="0"/>
              <a:t>Students learn to take personal responsibility for their own education.</a:t>
            </a:r>
          </a:p>
          <a:p>
            <a:r>
              <a:rPr lang="en-US" sz="3100" dirty="0"/>
              <a:t>Exam grade is not tied to course grade</a:t>
            </a:r>
          </a:p>
        </p:txBody>
      </p:sp>
    </p:spTree>
    <p:extLst>
      <p:ext uri="{BB962C8B-B14F-4D97-AF65-F5344CB8AC3E}">
        <p14:creationId xmlns:p14="http://schemas.microsoft.com/office/powerpoint/2010/main" val="30338971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6EB225-81B2-CDAA-9B9C-ECE7FEF19609}"/>
              </a:ext>
            </a:extLst>
          </p:cNvPr>
          <p:cNvPicPr>
            <a:picLocks noChangeAspect="1"/>
          </p:cNvPicPr>
          <p:nvPr/>
        </p:nvPicPr>
        <p:blipFill>
          <a:blip r:embed="rId2"/>
          <a:stretch>
            <a:fillRect/>
          </a:stretch>
        </p:blipFill>
        <p:spPr>
          <a:xfrm>
            <a:off x="3189" y="-2236"/>
            <a:ext cx="12187499" cy="6862472"/>
          </a:xfrm>
          <a:prstGeom prst="rect">
            <a:avLst/>
          </a:prstGeom>
        </p:spPr>
      </p:pic>
      <p:sp>
        <p:nvSpPr>
          <p:cNvPr id="3" name="TextBox 2">
            <a:extLst>
              <a:ext uri="{FF2B5EF4-FFF2-40B4-BE49-F238E27FC236}">
                <a16:creationId xmlns:a16="http://schemas.microsoft.com/office/drawing/2014/main" id="{55E7BB21-EA60-FF34-BB1C-EA323B73A297}"/>
              </a:ext>
            </a:extLst>
          </p:cNvPr>
          <p:cNvSpPr txBox="1"/>
          <p:nvPr/>
        </p:nvSpPr>
        <p:spPr>
          <a:xfrm>
            <a:off x="347473" y="5409674"/>
            <a:ext cx="11601210" cy="1280576"/>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ct val="90000"/>
              </a:lnSpc>
            </a:pPr>
            <a:endParaRPr lang="en-US" sz="2400"/>
          </a:p>
        </p:txBody>
      </p:sp>
    </p:spTree>
    <p:extLst>
      <p:ext uri="{BB962C8B-B14F-4D97-AF65-F5344CB8AC3E}">
        <p14:creationId xmlns:p14="http://schemas.microsoft.com/office/powerpoint/2010/main" val="221468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Custom" id="{37DB63F3-72C7-4A67-82CB-DE1EC68F0B1F}" vid="{1DDF8815-C24B-4878-AB18-C1C7DB7407AA}"/>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FC92C0-A33F-467F-A65D-AA0CE0BD2B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2B82EB-80D3-4DDB-9A53-0D22163B57B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EBA52FF4-E484-4953-8434-9402E3BE0AB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Custom</Template>
  <TotalTime>21</TotalTime>
  <Words>2307</Words>
  <Application>Microsoft Office PowerPoint</Application>
  <PresentationFormat>Custom</PresentationFormat>
  <Paragraphs>229</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Custom</vt:lpstr>
      <vt:lpstr>Welcome,  AP Parents and Guardians</vt:lpstr>
      <vt:lpstr>Agenda: </vt:lpstr>
      <vt:lpstr>Some information about Avanced Placement (AP)</vt:lpstr>
      <vt:lpstr>What is College Board? </vt:lpstr>
      <vt:lpstr>AP classes at Leon High School: </vt:lpstr>
      <vt:lpstr>AP at Leon High School :</vt:lpstr>
      <vt:lpstr>Jeannine Meis :</vt:lpstr>
      <vt:lpstr>Why take AP? (from a teacher)</vt:lpstr>
      <vt:lpstr>PowerPoint Presentation</vt:lpstr>
      <vt:lpstr>PowerPoint Presentation</vt:lpstr>
      <vt:lpstr>PowerPoint Presentation</vt:lpstr>
      <vt:lpstr>PowerPoint Presentation</vt:lpstr>
      <vt:lpstr>How to be successful in AP Courses (students)</vt:lpstr>
      <vt:lpstr>How to be successful in AP Courses (parents)</vt:lpstr>
      <vt:lpstr>AP Exam Accommodations: </vt:lpstr>
      <vt:lpstr>What are testing Accommodations?</vt:lpstr>
      <vt:lpstr>How do I apply for Accommodations?  </vt:lpstr>
      <vt:lpstr>How can I check my student's accommodations:</vt:lpstr>
      <vt:lpstr>Digital Exams 2025</vt:lpstr>
      <vt:lpstr>PowerPoint Presentation</vt:lpstr>
      <vt:lpstr>Digital Testing : AP Digital Testing uses the Bluebook APP</vt:lpstr>
      <vt:lpstr>Hybrid Digital Exams: </vt:lpstr>
      <vt:lpstr>AP Exams that did not change:</vt:lpstr>
      <vt:lpstr>AP Exam expectations and policies : </vt:lpstr>
      <vt:lpstr>On Exam Day Student expectations: </vt:lpstr>
      <vt:lpstr>What can my student bring to AP exam? </vt:lpstr>
      <vt:lpstr>What can my student not bring to AP exam? </vt:lpstr>
      <vt:lpstr>Is my student excused from class on AP exam days?</vt:lpstr>
      <vt:lpstr>College Board exams start/end times:</vt:lpstr>
      <vt:lpstr>What if my student is late to an AP Exam:</vt:lpstr>
      <vt:lpstr>What if my student misses an AP Exam:</vt:lpstr>
      <vt:lpstr>What if my student is sick on the AP Exam day:</vt:lpstr>
      <vt:lpstr>College Board approved: late-testing reasons allowed without incurring an additional fee are.</vt:lpstr>
      <vt:lpstr>Free exam Help resources: </vt:lpstr>
      <vt:lpstr>Free resources to help your student prepare:</vt:lpstr>
      <vt:lpstr>Free resources to help your student prepare: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AP Parents and Guardians.</dc:title>
  <dc:creator>Hyle, Leslie</dc:creator>
  <cp:lastModifiedBy>Hyle, Leslie</cp:lastModifiedBy>
  <cp:revision>1009</cp:revision>
  <dcterms:created xsi:type="dcterms:W3CDTF">2024-10-21T22:57:55Z</dcterms:created>
  <dcterms:modified xsi:type="dcterms:W3CDTF">2024-10-22T19:53:20Z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