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1"/>
  </p:handoutMasterIdLst>
  <p:sldIdLst>
    <p:sldId id="256" r:id="rId2"/>
    <p:sldId id="263" r:id="rId3"/>
    <p:sldId id="260" r:id="rId4"/>
    <p:sldId id="261" r:id="rId5"/>
    <p:sldId id="265" r:id="rId6"/>
    <p:sldId id="262" r:id="rId7"/>
    <p:sldId id="266" r:id="rId8"/>
    <p:sldId id="267" r:id="rId9"/>
    <p:sldId id="268"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95D"/>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vl1pPr>
          </a:lstStyle>
          <a:p>
            <a:endParaRPr 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vl1pPr>
          </a:lstStyle>
          <a:p>
            <a:endParaRPr lang="en-US"/>
          </a:p>
        </p:txBody>
      </p:sp>
      <p:sp>
        <p:nvSpPr>
          <p:cNvPr id="2560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vl1pPr>
          </a:lstStyle>
          <a:p>
            <a:endParaRPr lang="en-US"/>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fld id="{7054C19E-1745-47CD-88EA-4A12D41BD497}" type="slidenum">
              <a:rPr lang="en-US"/>
              <a:pPr/>
              <a:t>‹#›</a:t>
            </a:fld>
            <a:endParaRPr lang="en-US"/>
          </a:p>
        </p:txBody>
      </p:sp>
    </p:spTree>
    <p:extLst>
      <p:ext uri="{BB962C8B-B14F-4D97-AF65-F5344CB8AC3E}">
        <p14:creationId xmlns:p14="http://schemas.microsoft.com/office/powerpoint/2010/main" val="2868603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C9209-D503-4773-8D7F-7E3A984ABD9C}" type="slidenum">
              <a:rPr lang="en-US" smtClean="0"/>
              <a:pPr/>
              <a:t>‹#›</a:t>
            </a:fld>
            <a:endParaRPr lang="en-US"/>
          </a:p>
        </p:txBody>
      </p:sp>
    </p:spTree>
    <p:extLst>
      <p:ext uri="{BB962C8B-B14F-4D97-AF65-F5344CB8AC3E}">
        <p14:creationId xmlns:p14="http://schemas.microsoft.com/office/powerpoint/2010/main" val="2347900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7DF15-DB59-4A6D-8117-038412945135}" type="slidenum">
              <a:rPr lang="en-US" smtClean="0"/>
              <a:pPr/>
              <a:t>‹#›</a:t>
            </a:fld>
            <a:endParaRPr lang="en-US"/>
          </a:p>
        </p:txBody>
      </p:sp>
    </p:spTree>
    <p:extLst>
      <p:ext uri="{BB962C8B-B14F-4D97-AF65-F5344CB8AC3E}">
        <p14:creationId xmlns:p14="http://schemas.microsoft.com/office/powerpoint/2010/main" val="1976173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7DF15-DB59-4A6D-8117-038412945135}" type="slidenum">
              <a:rPr lang="en-US" smtClean="0"/>
              <a:pPr/>
              <a:t>‹#›</a:t>
            </a:fld>
            <a:endParaRPr lang="en-US"/>
          </a:p>
        </p:txBody>
      </p:sp>
    </p:spTree>
    <p:extLst>
      <p:ext uri="{BB962C8B-B14F-4D97-AF65-F5344CB8AC3E}">
        <p14:creationId xmlns:p14="http://schemas.microsoft.com/office/powerpoint/2010/main" val="582533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17DF15-DB59-4A6D-8117-038412945135}" type="slidenum">
              <a:rPr lang="en-US" smtClean="0"/>
              <a:pPr/>
              <a:t>‹#›</a:t>
            </a:fld>
            <a:endParaRPr lang="en-US"/>
          </a:p>
        </p:txBody>
      </p:sp>
    </p:spTree>
    <p:extLst>
      <p:ext uri="{BB962C8B-B14F-4D97-AF65-F5344CB8AC3E}">
        <p14:creationId xmlns:p14="http://schemas.microsoft.com/office/powerpoint/2010/main" val="337754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EA2C1-9843-4F20-8626-35C681A4DF46}" type="slidenum">
              <a:rPr lang="en-US" smtClean="0"/>
              <a:pPr/>
              <a:t>‹#›</a:t>
            </a:fld>
            <a:endParaRPr lang="en-US"/>
          </a:p>
        </p:txBody>
      </p:sp>
    </p:spTree>
    <p:extLst>
      <p:ext uri="{BB962C8B-B14F-4D97-AF65-F5344CB8AC3E}">
        <p14:creationId xmlns:p14="http://schemas.microsoft.com/office/powerpoint/2010/main" val="2567114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B6031-64AB-4463-ABDB-A4A896E0A0D9}" type="slidenum">
              <a:rPr lang="en-US" smtClean="0"/>
              <a:pPr/>
              <a:t>‹#›</a:t>
            </a:fld>
            <a:endParaRPr lang="en-US"/>
          </a:p>
        </p:txBody>
      </p:sp>
    </p:spTree>
    <p:extLst>
      <p:ext uri="{BB962C8B-B14F-4D97-AF65-F5344CB8AC3E}">
        <p14:creationId xmlns:p14="http://schemas.microsoft.com/office/powerpoint/2010/main" val="423672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0C964D-4590-41FA-892C-07BE7E80C3EE}" type="slidenum">
              <a:rPr lang="en-US" smtClean="0"/>
              <a:pPr/>
              <a:t>‹#›</a:t>
            </a:fld>
            <a:endParaRPr lang="en-US"/>
          </a:p>
        </p:txBody>
      </p:sp>
    </p:spTree>
    <p:extLst>
      <p:ext uri="{BB962C8B-B14F-4D97-AF65-F5344CB8AC3E}">
        <p14:creationId xmlns:p14="http://schemas.microsoft.com/office/powerpoint/2010/main" val="285564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A4CC5-B2BC-451B-B08F-1DB075AA0738}" type="slidenum">
              <a:rPr lang="en-US" smtClean="0"/>
              <a:pPr/>
              <a:t>‹#›</a:t>
            </a:fld>
            <a:endParaRPr lang="en-US"/>
          </a:p>
        </p:txBody>
      </p:sp>
    </p:spTree>
    <p:extLst>
      <p:ext uri="{BB962C8B-B14F-4D97-AF65-F5344CB8AC3E}">
        <p14:creationId xmlns:p14="http://schemas.microsoft.com/office/powerpoint/2010/main" val="323814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87351-192F-4375-B613-F8828CB43DFB}" type="slidenum">
              <a:rPr lang="en-US" smtClean="0"/>
              <a:pPr/>
              <a:t>‹#›</a:t>
            </a:fld>
            <a:endParaRPr lang="en-US"/>
          </a:p>
        </p:txBody>
      </p:sp>
    </p:spTree>
    <p:extLst>
      <p:ext uri="{BB962C8B-B14F-4D97-AF65-F5344CB8AC3E}">
        <p14:creationId xmlns:p14="http://schemas.microsoft.com/office/powerpoint/2010/main" val="3325511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6E4722-1AF2-4040-8C7D-8DDD739B35F6}" type="slidenum">
              <a:rPr lang="en-US" smtClean="0"/>
              <a:pPr/>
              <a:t>‹#›</a:t>
            </a:fld>
            <a:endParaRPr lang="en-US"/>
          </a:p>
        </p:txBody>
      </p:sp>
    </p:spTree>
    <p:extLst>
      <p:ext uri="{BB962C8B-B14F-4D97-AF65-F5344CB8AC3E}">
        <p14:creationId xmlns:p14="http://schemas.microsoft.com/office/powerpoint/2010/main" val="185758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34A6BE-5496-4ABC-B99F-0117E9F07B6C}" type="slidenum">
              <a:rPr lang="en-US" smtClean="0"/>
              <a:pPr/>
              <a:t>‹#›</a:t>
            </a:fld>
            <a:endParaRPr lang="en-US"/>
          </a:p>
        </p:txBody>
      </p:sp>
    </p:spTree>
    <p:extLst>
      <p:ext uri="{BB962C8B-B14F-4D97-AF65-F5344CB8AC3E}">
        <p14:creationId xmlns:p14="http://schemas.microsoft.com/office/powerpoint/2010/main" val="215214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FECB9A-BCF2-476A-832C-8498D59303A9}" type="slidenum">
              <a:rPr lang="en-US" smtClean="0"/>
              <a:pPr/>
              <a:t>‹#›</a:t>
            </a:fld>
            <a:endParaRPr lang="en-US"/>
          </a:p>
        </p:txBody>
      </p:sp>
    </p:spTree>
    <p:extLst>
      <p:ext uri="{BB962C8B-B14F-4D97-AF65-F5344CB8AC3E}">
        <p14:creationId xmlns:p14="http://schemas.microsoft.com/office/powerpoint/2010/main" val="224424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6C4E93-8B23-4BE4-B5DA-3340D855D9A6}" type="slidenum">
              <a:rPr lang="en-US" smtClean="0"/>
              <a:pPr/>
              <a:t>‹#›</a:t>
            </a:fld>
            <a:endParaRPr lang="en-US"/>
          </a:p>
        </p:txBody>
      </p:sp>
    </p:spTree>
    <p:extLst>
      <p:ext uri="{BB962C8B-B14F-4D97-AF65-F5344CB8AC3E}">
        <p14:creationId xmlns:p14="http://schemas.microsoft.com/office/powerpoint/2010/main" val="96250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7005E256-6568-4CE9-AE24-04BAD1F33F76}" type="slidenum">
              <a:rPr lang="en-US" smtClean="0"/>
              <a:pPr/>
              <a:t>‹#›</a:t>
            </a:fld>
            <a:endParaRPr lang="en-US"/>
          </a:p>
        </p:txBody>
      </p:sp>
    </p:spTree>
    <p:extLst>
      <p:ext uri="{BB962C8B-B14F-4D97-AF65-F5344CB8AC3E}">
        <p14:creationId xmlns:p14="http://schemas.microsoft.com/office/powerpoint/2010/main" val="2647561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CE17DF15-DB59-4A6D-8117-038412945135}" type="slidenum">
              <a:rPr lang="en-US" smtClean="0"/>
              <a:pPr/>
              <a:t>‹#›</a:t>
            </a:fld>
            <a:endParaRPr lang="en-US"/>
          </a:p>
        </p:txBody>
      </p:sp>
    </p:spTree>
    <p:extLst>
      <p:ext uri="{BB962C8B-B14F-4D97-AF65-F5344CB8AC3E}">
        <p14:creationId xmlns:p14="http://schemas.microsoft.com/office/powerpoint/2010/main" val="154831548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228600" y="990600"/>
            <a:ext cx="8686800" cy="1141654"/>
          </a:xfrm>
        </p:spPr>
        <p:txBody>
          <a:bodyPr/>
          <a:lstStyle/>
          <a:p>
            <a:r>
              <a:rPr lang="en-US" sz="4400" dirty="0" smtClean="0">
                <a:solidFill>
                  <a:schemeClr val="accent1">
                    <a:lumMod val="40000"/>
                    <a:lumOff val="60000"/>
                  </a:schemeClr>
                </a:solidFill>
                <a:effectLst>
                  <a:outerShdw blurRad="38100" dist="38100" dir="2700000" algn="tl">
                    <a:srgbClr val="000000">
                      <a:alpha val="43137"/>
                    </a:srgbClr>
                  </a:outerShdw>
                </a:effectLst>
                <a:latin typeface="Georgia" pitchFamily="18" charset="0"/>
              </a:rPr>
              <a:t>7.2/7.3</a:t>
            </a:r>
            <a:r>
              <a:rPr lang="en-US" sz="4400" dirty="0" smtClean="0">
                <a:latin typeface="Georgia" pitchFamily="18" charset="0"/>
              </a:rPr>
              <a:t> </a:t>
            </a:r>
            <a:r>
              <a:rPr lang="en-US" sz="4400" dirty="0" smtClean="0">
                <a:latin typeface="Georgia" pitchFamily="18" charset="0"/>
              </a:rPr>
              <a:t/>
            </a:r>
            <a:br>
              <a:rPr lang="en-US" sz="4400" dirty="0" smtClean="0">
                <a:latin typeface="Georgia" pitchFamily="18" charset="0"/>
              </a:rPr>
            </a:br>
            <a:r>
              <a:rPr lang="en-US" sz="4400" dirty="0" smtClean="0">
                <a:latin typeface="Georgia" pitchFamily="18" charset="0"/>
              </a:rPr>
              <a:t>The </a:t>
            </a:r>
            <a:r>
              <a:rPr lang="en-US" sz="4400" dirty="0" smtClean="0">
                <a:latin typeface="Georgia" pitchFamily="18" charset="0"/>
              </a:rPr>
              <a:t>Discriminant &amp;</a:t>
            </a:r>
            <a:br>
              <a:rPr lang="en-US" sz="4400" dirty="0" smtClean="0">
                <a:latin typeface="Georgia" pitchFamily="18" charset="0"/>
              </a:rPr>
            </a:br>
            <a:r>
              <a:rPr lang="en-US" sz="4400" dirty="0" smtClean="0">
                <a:latin typeface="Georgia" pitchFamily="18" charset="0"/>
              </a:rPr>
              <a:t>Quadratic </a:t>
            </a:r>
            <a:r>
              <a:rPr lang="en-US" sz="4400" dirty="0">
                <a:latin typeface="Georgia" pitchFamily="18" charset="0"/>
              </a:rPr>
              <a:t>Formula</a:t>
            </a:r>
          </a:p>
        </p:txBody>
      </p:sp>
      <p:sp>
        <p:nvSpPr>
          <p:cNvPr id="2" name="TextBox 1"/>
          <p:cNvSpPr txBox="1"/>
          <p:nvPr/>
        </p:nvSpPr>
        <p:spPr>
          <a:xfrm>
            <a:off x="571500" y="2438400"/>
            <a:ext cx="8001000" cy="2462213"/>
          </a:xfrm>
          <a:prstGeom prst="rect">
            <a:avLst/>
          </a:prstGeom>
          <a:noFill/>
        </p:spPr>
        <p:txBody>
          <a:bodyPr wrap="square" rtlCol="0">
            <a:spAutoFit/>
          </a:bodyPr>
          <a:lstStyle/>
          <a:p>
            <a:r>
              <a:rPr lang="en-US" sz="2200" u="sng" dirty="0" smtClean="0">
                <a:latin typeface="+mn-lt"/>
              </a:rPr>
              <a:t>Learning goal</a:t>
            </a:r>
          </a:p>
          <a:p>
            <a:r>
              <a:rPr lang="en-US" sz="2200" dirty="0" smtClean="0">
                <a:latin typeface="+mn-lt"/>
              </a:rPr>
              <a:t>Solve </a:t>
            </a:r>
            <a:r>
              <a:rPr lang="en-US" sz="2200" dirty="0">
                <a:latin typeface="+mn-lt"/>
              </a:rPr>
              <a:t>quadratic equations by inspection (e.g., for x² = 49), taking square roots, completing the square, the quadratic formula and factoring, as appropriate to the initial form of the equation. Recognize when the quadratic formula gives complex solutions and write them as</a:t>
            </a:r>
            <a:r>
              <a:rPr lang="en-US" sz="2200" i="1" dirty="0">
                <a:latin typeface="+mn-lt"/>
              </a:rPr>
              <a:t> a ± bi</a:t>
            </a:r>
            <a:r>
              <a:rPr lang="en-US" sz="2200" dirty="0">
                <a:latin typeface="+mn-lt"/>
              </a:rPr>
              <a:t> for real numbers a and 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524003" cy="970450"/>
          </a:xfrm>
        </p:spPr>
        <p:txBody>
          <a:bodyPr/>
          <a:lstStyle/>
          <a:p>
            <a:r>
              <a:rPr lang="en-US" sz="3600" dirty="0"/>
              <a:t>If a quadratic equation is written in standard form</a:t>
            </a:r>
          </a:p>
        </p:txBody>
      </p:sp>
      <p:sp>
        <p:nvSpPr>
          <p:cNvPr id="3" name="Content Placeholder 2"/>
          <p:cNvSpPr>
            <a:spLocks noGrp="1"/>
          </p:cNvSpPr>
          <p:nvPr>
            <p:ph idx="1"/>
          </p:nvPr>
        </p:nvSpPr>
        <p:spPr>
          <a:xfrm>
            <a:off x="381000" y="2362200"/>
            <a:ext cx="7524003" cy="1143000"/>
          </a:xfrm>
        </p:spPr>
        <p:txBody>
          <a:bodyPr>
            <a:normAutofit fontScale="92500" lnSpcReduction="10000"/>
          </a:bodyPr>
          <a:lstStyle/>
          <a:p>
            <a:pPr marL="0" indent="0">
              <a:buNone/>
            </a:pPr>
            <a:r>
              <a:rPr lang="en-US" sz="3600" dirty="0">
                <a:solidFill>
                  <a:schemeClr val="bg1"/>
                </a:solidFill>
              </a:rPr>
              <a:t>then it can be solved with the Quadratic Formula</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89476389"/>
              </p:ext>
            </p:extLst>
          </p:nvPr>
        </p:nvGraphicFramePr>
        <p:xfrm>
          <a:off x="4532019" y="990600"/>
          <a:ext cx="3191170" cy="680783"/>
        </p:xfrm>
        <a:graphic>
          <a:graphicData uri="http://schemas.openxmlformats.org/presentationml/2006/ole">
            <mc:AlternateContent xmlns:mc="http://schemas.openxmlformats.org/markup-compatibility/2006">
              <mc:Choice xmlns:v="urn:schemas-microsoft-com:vml" Requires="v">
                <p:oleObj spid="_x0000_s23572" name="Equation" r:id="rId3" imgW="952200" imgH="203040" progId="Equation.DSMT4">
                  <p:embed/>
                </p:oleObj>
              </mc:Choice>
              <mc:Fallback>
                <p:oleObj name="Equation" r:id="rId3" imgW="95220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32019" y="990600"/>
                        <a:ext cx="3191170" cy="680783"/>
                      </a:xfrm>
                      <a:prstGeom prst="rect">
                        <a:avLst/>
                      </a:prstGeom>
                      <a:solidFill>
                        <a:schemeClr val="tx1"/>
                      </a:solidFill>
                    </p:spPr>
                  </p:pic>
                </p:oleObj>
              </mc:Fallback>
            </mc:AlternateContent>
          </a:graphicData>
        </a:graphic>
      </p:graphicFrame>
      <p:graphicFrame>
        <p:nvGraphicFramePr>
          <p:cNvPr id="5" name="Object 7"/>
          <p:cNvGraphicFramePr>
            <a:graphicFrameLocks noChangeAspect="1"/>
          </p:cNvGraphicFramePr>
          <p:nvPr>
            <p:extLst>
              <p:ext uri="{D42A27DB-BD31-4B8C-83A1-F6EECF244321}">
                <p14:modId xmlns:p14="http://schemas.microsoft.com/office/powerpoint/2010/main" val="167682785"/>
              </p:ext>
            </p:extLst>
          </p:nvPr>
        </p:nvGraphicFramePr>
        <p:xfrm>
          <a:off x="1905000" y="3657600"/>
          <a:ext cx="4604542" cy="1678475"/>
        </p:xfrm>
        <a:graphic>
          <a:graphicData uri="http://schemas.openxmlformats.org/presentationml/2006/ole">
            <mc:AlternateContent xmlns:mc="http://schemas.openxmlformats.org/markup-compatibility/2006">
              <mc:Choice xmlns:v="urn:schemas-microsoft-com:vml" Requires="v">
                <p:oleObj spid="_x0000_s23573" name="Equation" r:id="rId5" imgW="1218960" imgH="444240" progId="Equation.DSMT4">
                  <p:embed/>
                </p:oleObj>
              </mc:Choice>
              <mc:Fallback>
                <p:oleObj name="Equation" r:id="rId5" imgW="1218960" imgH="4442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657600"/>
                        <a:ext cx="4604542" cy="1678475"/>
                      </a:xfrm>
                      <a:prstGeom prst="rect">
                        <a:avLst/>
                      </a:prstGeom>
                      <a:solidFill>
                        <a:schemeClr val="tx1"/>
                      </a:solidFill>
                      <a:ln>
                        <a:noFill/>
                      </a:ln>
                      <a:effectLst/>
                    </p:spPr>
                  </p:pic>
                </p:oleObj>
              </mc:Fallback>
            </mc:AlternateContent>
          </a:graphicData>
        </a:graphic>
      </p:graphicFrame>
    </p:spTree>
    <p:extLst>
      <p:ext uri="{BB962C8B-B14F-4D97-AF65-F5344CB8AC3E}">
        <p14:creationId xmlns:p14="http://schemas.microsoft.com/office/powerpoint/2010/main" val="3306268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533400" y="304800"/>
            <a:ext cx="7924800" cy="609600"/>
          </a:xfrm>
        </p:spPr>
        <p:txBody>
          <a:bodyPr/>
          <a:lstStyle/>
          <a:p>
            <a:r>
              <a:rPr lang="en-US" sz="2800" u="sng" dirty="0" err="1" smtClean="0">
                <a:solidFill>
                  <a:schemeClr val="accent2">
                    <a:lumMod val="20000"/>
                    <a:lumOff val="80000"/>
                  </a:schemeClr>
                </a:solidFill>
                <a:latin typeface="Georgia" pitchFamily="18" charset="0"/>
              </a:rPr>
              <a:t>discriminant</a:t>
            </a:r>
            <a:r>
              <a:rPr lang="en-US" sz="2800" b="0" dirty="0" smtClean="0">
                <a:latin typeface="Georgia" pitchFamily="18" charset="0"/>
              </a:rPr>
              <a:t> : value beneath the radical</a:t>
            </a:r>
            <a:endParaRPr lang="en-US" sz="2800" b="0" dirty="0">
              <a:latin typeface="Georgia" pitchFamily="18" charset="0"/>
            </a:endParaRPr>
          </a:p>
        </p:txBody>
      </p:sp>
      <p:graphicFrame>
        <p:nvGraphicFramePr>
          <p:cNvPr id="8272" name="Group 80"/>
          <p:cNvGraphicFramePr>
            <a:graphicFrameLocks noGrp="1"/>
          </p:cNvGraphicFramePr>
          <p:nvPr>
            <p:ph sz="half" idx="1"/>
            <p:extLst>
              <p:ext uri="{D42A27DB-BD31-4B8C-83A1-F6EECF244321}">
                <p14:modId xmlns:p14="http://schemas.microsoft.com/office/powerpoint/2010/main" val="1437923159"/>
              </p:ext>
            </p:extLst>
          </p:nvPr>
        </p:nvGraphicFramePr>
        <p:xfrm>
          <a:off x="304799" y="2057400"/>
          <a:ext cx="8382001" cy="4431217"/>
        </p:xfrm>
        <a:graphic>
          <a:graphicData uri="http://schemas.openxmlformats.org/drawingml/2006/table">
            <a:tbl>
              <a:tblPr>
                <a:tableStyleId>{775DCB02-9BB8-47FD-8907-85C794F793BA}</a:tableStyleId>
              </a:tblPr>
              <a:tblGrid>
                <a:gridCol w="1645066"/>
                <a:gridCol w="1250535"/>
                <a:gridCol w="1491240"/>
                <a:gridCol w="2242560"/>
                <a:gridCol w="1752600"/>
              </a:tblGrid>
              <a:tr h="990600">
                <a:tc>
                  <a:txBody>
                    <a:bodyPr/>
                    <a:lstStyle/>
                    <a:p>
                      <a:pPr marL="0" marR="0" lvl="0" indent="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1800" b="1" u="none" strike="noStrike" cap="none" normalizeH="0" baseline="0" dirty="0" smtClean="0">
                          <a:ln>
                            <a:noFill/>
                          </a:ln>
                          <a:solidFill>
                            <a:schemeClr val="bg1"/>
                          </a:solidFill>
                          <a:effectLst/>
                        </a:rPr>
                        <a:t>Value of </a:t>
                      </a:r>
                      <a:r>
                        <a:rPr kumimoji="0" lang="en-US" sz="1800" b="1" u="none" strike="noStrike" cap="none" normalizeH="0" baseline="0" dirty="0" err="1" smtClean="0">
                          <a:ln>
                            <a:noFill/>
                          </a:ln>
                          <a:solidFill>
                            <a:schemeClr val="bg1"/>
                          </a:solidFill>
                          <a:effectLst/>
                        </a:rPr>
                        <a:t>Discriminant</a:t>
                      </a:r>
                      <a:endParaRPr kumimoji="0" lang="en-US" sz="1800" b="1"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1800" b="1" u="none" strike="noStrike" cap="none" normalizeH="0" baseline="0" dirty="0" smtClean="0">
                          <a:ln>
                            <a:noFill/>
                          </a:ln>
                          <a:solidFill>
                            <a:schemeClr val="bg1"/>
                          </a:solidFill>
                          <a:effectLst/>
                        </a:rPr>
                        <a:t>Number of Solutions</a:t>
                      </a:r>
                      <a:endParaRPr kumimoji="0" lang="en-US" sz="1800" b="1"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1800" b="1" u="none" strike="noStrike" cap="none" normalizeH="0" baseline="0" dirty="0" smtClean="0">
                          <a:ln>
                            <a:noFill/>
                          </a:ln>
                          <a:solidFill>
                            <a:schemeClr val="bg1"/>
                          </a:solidFill>
                          <a:effectLst/>
                        </a:rPr>
                        <a:t>Type of Solutions</a:t>
                      </a:r>
                      <a:endParaRPr kumimoji="0" lang="en-US" sz="1800" b="1"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1800" b="1" u="none" strike="noStrike" cap="none" normalizeH="0" baseline="0" dirty="0" smtClean="0">
                          <a:ln>
                            <a:noFill/>
                          </a:ln>
                          <a:solidFill>
                            <a:schemeClr val="bg1"/>
                          </a:solidFill>
                          <a:effectLst/>
                        </a:rPr>
                        <a:t>Graph Intercepts</a:t>
                      </a:r>
                      <a:endParaRPr kumimoji="0" lang="en-US" sz="1800" b="1"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1800" b="1" i="0" u="none" strike="noStrike" cap="none" normalizeH="0" baseline="0" dirty="0" smtClean="0">
                          <a:ln>
                            <a:noFill/>
                          </a:ln>
                          <a:solidFill>
                            <a:schemeClr val="bg1"/>
                          </a:solidFill>
                          <a:effectLst/>
                          <a:latin typeface="+mn-lt"/>
                        </a:rPr>
                        <a:t>Graph</a:t>
                      </a:r>
                    </a:p>
                  </a:txBody>
                  <a:tcPr anchor="ctr" horzOverflow="overflow">
                    <a:solidFill>
                      <a:schemeClr val="accent4">
                        <a:lumMod val="20000"/>
                        <a:lumOff val="80000"/>
                      </a:schemeClr>
                    </a:solidFill>
                  </a:tcPr>
                </a:tc>
              </a:tr>
              <a:tr h="700773">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u="none" strike="noStrike" cap="none" normalizeH="0" baseline="0" dirty="0" smtClean="0">
                          <a:ln>
                            <a:noFill/>
                          </a:ln>
                          <a:solidFill>
                            <a:schemeClr val="bg1"/>
                          </a:solidFill>
                          <a:effectLst/>
                        </a:rPr>
                        <a:t>&gt; 0 </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u="none" strike="noStrike" cap="none" normalizeH="0" baseline="0" dirty="0" smtClean="0">
                          <a:ln>
                            <a:noFill/>
                          </a:ln>
                          <a:solidFill>
                            <a:schemeClr val="bg1"/>
                          </a:solidFill>
                          <a:effectLst/>
                        </a:rPr>
                        <a:t>and a </a:t>
                      </a:r>
                      <a:br>
                        <a:rPr kumimoji="0" lang="en-US" sz="1600" u="none" strike="noStrike" cap="none" normalizeH="0" baseline="0" dirty="0" smtClean="0">
                          <a:ln>
                            <a:noFill/>
                          </a:ln>
                          <a:solidFill>
                            <a:schemeClr val="bg1"/>
                          </a:solidFill>
                          <a:effectLst/>
                        </a:rPr>
                      </a:br>
                      <a:r>
                        <a:rPr kumimoji="0" lang="en-US" sz="1600" b="1" u="none" strike="noStrike" cap="none" normalizeH="0" baseline="0" dirty="0" smtClean="0">
                          <a:ln>
                            <a:noFill/>
                          </a:ln>
                          <a:solidFill>
                            <a:schemeClr val="bg1"/>
                          </a:solidFill>
                          <a:effectLst/>
                        </a:rPr>
                        <a:t>perfect square</a:t>
                      </a:r>
                      <a:endParaRPr kumimoji="0" lang="en-US" sz="1600" b="1"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400" u="none" strike="noStrike" cap="none" normalizeH="0" baseline="0" dirty="0" smtClean="0">
                          <a:ln>
                            <a:noFill/>
                          </a:ln>
                          <a:solidFill>
                            <a:schemeClr val="bg1"/>
                          </a:solidFill>
                          <a:effectLst/>
                        </a:rPr>
                        <a:t>2</a:t>
                      </a:r>
                      <a:endParaRPr kumimoji="0" lang="en-US" sz="24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400" u="none" strike="noStrike" cap="none" normalizeH="0" baseline="0" dirty="0" smtClean="0">
                          <a:ln>
                            <a:noFill/>
                          </a:ln>
                          <a:solidFill>
                            <a:schemeClr val="bg1"/>
                          </a:solidFill>
                          <a:effectLst/>
                        </a:rPr>
                        <a:t>rational</a:t>
                      </a:r>
                      <a:endParaRPr kumimoji="0" lang="en-US" sz="24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u="none" strike="noStrike" cap="none" normalizeH="0" baseline="0" dirty="0" smtClean="0">
                          <a:ln>
                            <a:noFill/>
                          </a:ln>
                          <a:solidFill>
                            <a:schemeClr val="bg1"/>
                          </a:solidFill>
                          <a:effectLst/>
                        </a:rPr>
                        <a:t>2 </a:t>
                      </a:r>
                      <a:r>
                        <a:rPr kumimoji="0" lang="en-US" sz="2200" i="1" u="none" strike="noStrike" cap="none" normalizeH="0" baseline="0" dirty="0" smtClean="0">
                          <a:ln>
                            <a:noFill/>
                          </a:ln>
                          <a:solidFill>
                            <a:schemeClr val="bg1"/>
                          </a:solidFill>
                          <a:effectLst/>
                          <a:latin typeface="Times New Roman" pitchFamily="18" charset="0"/>
                          <a:cs typeface="Times New Roman" pitchFamily="18" charset="0"/>
                        </a:rPr>
                        <a:t>x</a:t>
                      </a:r>
                      <a:r>
                        <a:rPr kumimoji="0" lang="en-US" sz="2200" u="none" strike="noStrike" cap="none" normalizeH="0" baseline="0" dirty="0" smtClean="0">
                          <a:ln>
                            <a:noFill/>
                          </a:ln>
                          <a:solidFill>
                            <a:schemeClr val="bg1"/>
                          </a:solidFill>
                          <a:effectLst/>
                        </a:rPr>
                        <a:t>-intercepts</a:t>
                      </a:r>
                      <a:endParaRPr kumimoji="0" lang="en-US" sz="22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endParaRPr kumimoji="0" lang="en-US" sz="24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r>
              <a:tr h="740089">
                <a:tc>
                  <a:txBody>
                    <a:bodyPr/>
                    <a:lstStyle/>
                    <a:p>
                      <a:pPr marL="0" marR="0" lvl="0" indent="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defRPr/>
                      </a:pPr>
                      <a:r>
                        <a:rPr kumimoji="0" lang="en-US" sz="2400" u="none" strike="noStrike" cap="none" normalizeH="0" baseline="0" dirty="0" smtClean="0">
                          <a:ln>
                            <a:noFill/>
                          </a:ln>
                          <a:solidFill>
                            <a:schemeClr val="bg1"/>
                          </a:solidFill>
                          <a:effectLst/>
                        </a:rPr>
                        <a:t>&gt; 0 </a:t>
                      </a:r>
                    </a:p>
                    <a:p>
                      <a:pPr marL="0" marR="0" lvl="0" indent="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defRPr/>
                      </a:pPr>
                      <a:r>
                        <a:rPr kumimoji="0" lang="en-US" sz="1600" u="none" strike="noStrike" cap="none" normalizeH="0" baseline="0" dirty="0" smtClean="0">
                          <a:ln>
                            <a:noFill/>
                          </a:ln>
                          <a:solidFill>
                            <a:schemeClr val="bg1"/>
                          </a:solidFill>
                          <a:effectLst/>
                        </a:rPr>
                        <a:t>and </a:t>
                      </a:r>
                      <a:r>
                        <a:rPr kumimoji="0" lang="en-US" sz="1600" b="1" i="1" u="sng" strike="noStrike" cap="none" normalizeH="0" baseline="0" dirty="0" smtClean="0">
                          <a:ln>
                            <a:noFill/>
                          </a:ln>
                          <a:solidFill>
                            <a:schemeClr val="bg1"/>
                          </a:solidFill>
                          <a:effectLst/>
                        </a:rPr>
                        <a:t>NOT</a:t>
                      </a:r>
                      <a:r>
                        <a:rPr kumimoji="0" lang="en-US" sz="1600" u="none" strike="noStrike" cap="none" normalizeH="0" baseline="0" dirty="0" smtClean="0">
                          <a:ln>
                            <a:noFill/>
                          </a:ln>
                          <a:solidFill>
                            <a:schemeClr val="bg1"/>
                          </a:solidFill>
                          <a:effectLst/>
                        </a:rPr>
                        <a:t> a </a:t>
                      </a:r>
                      <a:r>
                        <a:rPr kumimoji="0" lang="en-US" sz="1600" b="0" u="none" strike="noStrike" cap="none" normalizeH="0" baseline="0" dirty="0" smtClean="0">
                          <a:ln>
                            <a:noFill/>
                          </a:ln>
                          <a:solidFill>
                            <a:schemeClr val="bg1"/>
                          </a:solidFill>
                          <a:effectLst/>
                        </a:rPr>
                        <a:t>perfect square</a:t>
                      </a:r>
                      <a:endParaRPr kumimoji="0" lang="en-US" sz="16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bg1"/>
                          </a:solidFill>
                          <a:effectLst/>
                          <a:latin typeface="+mn-lt"/>
                        </a:rPr>
                        <a:t>2</a:t>
                      </a: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400" b="0" i="0" u="none" strike="noStrike" cap="none" normalizeH="0" baseline="0" dirty="0" smtClean="0">
                          <a:ln>
                            <a:noFill/>
                          </a:ln>
                          <a:solidFill>
                            <a:schemeClr val="bg1"/>
                          </a:solidFill>
                          <a:effectLst/>
                          <a:latin typeface="+mn-lt"/>
                        </a:rPr>
                        <a:t>irrational</a:t>
                      </a: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b="0" i="0" u="none" strike="noStrike" cap="none" normalizeH="0" baseline="0" dirty="0" smtClean="0">
                          <a:ln>
                            <a:noFill/>
                          </a:ln>
                          <a:solidFill>
                            <a:schemeClr val="bg1"/>
                          </a:solidFill>
                          <a:effectLst/>
                          <a:latin typeface="+mn-lt"/>
                        </a:rPr>
                        <a:t>2 </a:t>
                      </a:r>
                      <a:r>
                        <a:rPr kumimoji="0" lang="en-US" sz="2200" b="0" i="1"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x</a:t>
                      </a:r>
                      <a:r>
                        <a:rPr kumimoji="0" lang="en-US" sz="2200" b="0" i="0" u="none" strike="noStrike" cap="none" normalizeH="0" baseline="0" dirty="0" smtClean="0">
                          <a:ln>
                            <a:noFill/>
                          </a:ln>
                          <a:solidFill>
                            <a:schemeClr val="bg1"/>
                          </a:solidFill>
                          <a:effectLst/>
                          <a:latin typeface="+mn-lt"/>
                        </a:rPr>
                        <a:t>-intercepts</a:t>
                      </a: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endParaRPr kumimoji="0" lang="en-US" sz="24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r>
              <a:tr h="740089">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400" u="none" strike="noStrike" cap="none" normalizeH="0" baseline="0" dirty="0" smtClean="0">
                          <a:ln>
                            <a:noFill/>
                          </a:ln>
                          <a:solidFill>
                            <a:schemeClr val="bg1"/>
                          </a:solidFill>
                          <a:effectLst/>
                        </a:rPr>
                        <a:t>= 0</a:t>
                      </a:r>
                      <a:r>
                        <a:rPr kumimoji="0" lang="en-US" sz="1200" u="none" strike="noStrike" cap="none" normalizeH="0" baseline="0" dirty="0" smtClean="0">
                          <a:ln>
                            <a:noFill/>
                          </a:ln>
                          <a:solidFill>
                            <a:schemeClr val="bg1"/>
                          </a:solidFill>
                          <a:effectLst/>
                        </a:rPr>
                        <a:t> </a:t>
                      </a:r>
                      <a:endParaRPr kumimoji="0" lang="en-US" sz="16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u="none" strike="noStrike" cap="none" normalizeH="0" baseline="0" dirty="0" smtClean="0">
                          <a:ln>
                            <a:noFill/>
                          </a:ln>
                          <a:solidFill>
                            <a:schemeClr val="bg1"/>
                          </a:solidFill>
                          <a:effectLst/>
                        </a:rPr>
                        <a:t>1</a:t>
                      </a:r>
                      <a:endParaRPr kumimoji="0" lang="en-US" sz="22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u="none" strike="noStrike" cap="none" normalizeH="0" baseline="0" dirty="0" smtClean="0">
                          <a:ln>
                            <a:noFill/>
                          </a:ln>
                          <a:solidFill>
                            <a:schemeClr val="bg1"/>
                          </a:solidFill>
                          <a:effectLst/>
                        </a:rPr>
                        <a:t>rational</a:t>
                      </a:r>
                      <a:endParaRPr kumimoji="0" lang="en-US" sz="22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u="none" strike="noStrike" cap="none" normalizeH="0" baseline="0" dirty="0" smtClean="0">
                          <a:ln>
                            <a:noFill/>
                          </a:ln>
                          <a:solidFill>
                            <a:schemeClr val="bg1"/>
                          </a:solidFill>
                          <a:effectLst/>
                        </a:rPr>
                        <a:t>1 </a:t>
                      </a:r>
                      <a:r>
                        <a:rPr kumimoji="0" lang="en-US" sz="2200" i="1" u="none" strike="noStrike" cap="none" normalizeH="0" baseline="0" dirty="0" smtClean="0">
                          <a:ln>
                            <a:noFill/>
                          </a:ln>
                          <a:solidFill>
                            <a:schemeClr val="bg1"/>
                          </a:solidFill>
                          <a:effectLst/>
                          <a:latin typeface="Times New Roman" pitchFamily="18" charset="0"/>
                          <a:cs typeface="Times New Roman" pitchFamily="18" charset="0"/>
                        </a:rPr>
                        <a:t>x</a:t>
                      </a:r>
                      <a:r>
                        <a:rPr kumimoji="0" lang="en-US" sz="2200" u="none" strike="noStrike" cap="none" normalizeH="0" baseline="0" dirty="0" smtClean="0">
                          <a:ln>
                            <a:noFill/>
                          </a:ln>
                          <a:solidFill>
                            <a:schemeClr val="bg1"/>
                          </a:solidFill>
                          <a:effectLst/>
                        </a:rPr>
                        <a:t>-intercept</a:t>
                      </a:r>
                      <a:endParaRPr kumimoji="0" lang="en-US" sz="22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endParaRPr kumimoji="0" lang="en-US" sz="20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r>
              <a:tr h="740089">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400" u="none" strike="noStrike" cap="none" normalizeH="0" baseline="0" dirty="0" smtClean="0">
                          <a:ln>
                            <a:noFill/>
                          </a:ln>
                          <a:solidFill>
                            <a:schemeClr val="bg1"/>
                          </a:solidFill>
                          <a:effectLst/>
                        </a:rPr>
                        <a:t>&lt; 0</a:t>
                      </a:r>
                      <a:endParaRPr kumimoji="0" lang="en-US" sz="16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u="none" strike="noStrike" cap="none" normalizeH="0" baseline="0" dirty="0" smtClean="0">
                          <a:ln>
                            <a:noFill/>
                          </a:ln>
                          <a:solidFill>
                            <a:schemeClr val="bg1"/>
                          </a:solidFill>
                          <a:effectLst/>
                        </a:rPr>
                        <a:t>2</a:t>
                      </a:r>
                      <a:endParaRPr kumimoji="0" lang="en-US" sz="22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b="0" i="0" u="none" strike="noStrike" cap="none" normalizeH="0" baseline="0" dirty="0" smtClean="0">
                          <a:ln>
                            <a:noFill/>
                          </a:ln>
                          <a:solidFill>
                            <a:schemeClr val="bg1"/>
                          </a:solidFill>
                          <a:effectLst/>
                          <a:latin typeface="+mn-lt"/>
                        </a:rPr>
                        <a:t>complex; no real</a:t>
                      </a: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r>
                        <a:rPr kumimoji="0" lang="en-US" sz="2200" u="none" strike="noStrike" cap="none" normalizeH="0" baseline="0" dirty="0" smtClean="0">
                          <a:ln>
                            <a:noFill/>
                          </a:ln>
                          <a:solidFill>
                            <a:schemeClr val="bg1"/>
                          </a:solidFill>
                          <a:effectLst/>
                        </a:rPr>
                        <a:t>no </a:t>
                      </a:r>
                      <a:r>
                        <a:rPr kumimoji="0" lang="en-US" sz="2200" i="1" u="none" strike="noStrike" cap="none" normalizeH="0" baseline="0" dirty="0" smtClean="0">
                          <a:ln>
                            <a:noFill/>
                          </a:ln>
                          <a:solidFill>
                            <a:schemeClr val="bg1"/>
                          </a:solidFill>
                          <a:effectLst/>
                          <a:latin typeface="Times New Roman" pitchFamily="18" charset="0"/>
                          <a:cs typeface="Times New Roman" pitchFamily="18" charset="0"/>
                        </a:rPr>
                        <a:t>x</a:t>
                      </a:r>
                      <a:r>
                        <a:rPr kumimoji="0" lang="en-US" sz="2200" u="none" strike="noStrike" cap="none" normalizeH="0" baseline="0" dirty="0" smtClean="0">
                          <a:ln>
                            <a:noFill/>
                          </a:ln>
                          <a:solidFill>
                            <a:schemeClr val="bg1"/>
                          </a:solidFill>
                          <a:effectLst/>
                        </a:rPr>
                        <a:t>-intercepts</a:t>
                      </a:r>
                      <a:endParaRPr kumimoji="0" lang="en-US" sz="22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c>
                  <a:txBody>
                    <a:bodyPr/>
                    <a:lstStyle/>
                    <a:p>
                      <a:pPr marL="342900" marR="0" lvl="0" indent="-342900" algn="ctr" defTabSz="914400" rtl="0" eaLnBrk="1" fontAlgn="b" latinLnBrk="0" hangingPunct="1">
                        <a:lnSpc>
                          <a:spcPct val="100000"/>
                        </a:lnSpc>
                        <a:spcBef>
                          <a:spcPct val="0"/>
                        </a:spcBef>
                        <a:spcAft>
                          <a:spcPct val="0"/>
                        </a:spcAft>
                        <a:buClr>
                          <a:schemeClr val="tx1"/>
                        </a:buClr>
                        <a:buSzPct val="75000"/>
                        <a:buFont typeface="Wingdings" pitchFamily="2" charset="2"/>
                        <a:buNone/>
                        <a:tabLst/>
                      </a:pPr>
                      <a:endParaRPr kumimoji="0" lang="en-US" sz="2000" b="0" i="0" u="none" strike="noStrike" cap="none" normalizeH="0" baseline="0" dirty="0" smtClean="0">
                        <a:ln>
                          <a:noFill/>
                        </a:ln>
                        <a:solidFill>
                          <a:schemeClr val="bg1"/>
                        </a:solidFill>
                        <a:effectLst/>
                        <a:latin typeface="+mn-lt"/>
                      </a:endParaRPr>
                    </a:p>
                  </a:txBody>
                  <a:tcPr anchor="ctr" horzOverflow="overflow">
                    <a:solidFill>
                      <a:schemeClr val="accent4">
                        <a:lumMod val="20000"/>
                        <a:lumOff val="80000"/>
                      </a:schemeClr>
                    </a:solidFill>
                  </a:tcPr>
                </a:tc>
              </a:tr>
            </a:tbl>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047358916"/>
              </p:ext>
            </p:extLst>
          </p:nvPr>
        </p:nvGraphicFramePr>
        <p:xfrm>
          <a:off x="1600200" y="1066800"/>
          <a:ext cx="1720850" cy="640316"/>
        </p:xfrm>
        <a:graphic>
          <a:graphicData uri="http://schemas.openxmlformats.org/presentationml/2006/ole">
            <mc:AlternateContent xmlns:mc="http://schemas.openxmlformats.org/markup-compatibility/2006">
              <mc:Choice xmlns:v="urn:schemas-microsoft-com:vml" Requires="v">
                <p:oleObj spid="_x0000_s20494" name="Equation" r:id="rId3" imgW="545760" imgH="203040" progId="Equation.DSMT4">
                  <p:embed/>
                </p:oleObj>
              </mc:Choice>
              <mc:Fallback>
                <p:oleObj name="Equation" r:id="rId3" imgW="54576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066800"/>
                        <a:ext cx="1720850" cy="640316"/>
                      </a:xfrm>
                      <a:prstGeom prst="rect">
                        <a:avLst/>
                      </a:prstGeom>
                      <a:solidFill>
                        <a:schemeClr val="tx1"/>
                      </a:solidFill>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n-US" sz="3200"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Ex </a:t>
            </a:r>
            <a:r>
              <a:rPr lang="en-US" sz="3200"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1</a:t>
            </a:r>
            <a:r>
              <a:rPr lang="en-US" sz="3200" dirty="0">
                <a:latin typeface="Georgia" pitchFamily="18" charset="0"/>
              </a:rPr>
              <a:t/>
            </a:r>
            <a:br>
              <a:rPr lang="en-US" sz="3200" dirty="0">
                <a:latin typeface="Georgia" pitchFamily="18" charset="0"/>
              </a:rPr>
            </a:br>
            <a:r>
              <a:rPr lang="en-US" sz="2400" dirty="0">
                <a:latin typeface="Georgia" pitchFamily="18" charset="0"/>
              </a:rPr>
              <a:t>Determine the type &amp; number of solutions.</a:t>
            </a:r>
          </a:p>
        </p:txBody>
      </p:sp>
      <p:graphicFrame>
        <p:nvGraphicFramePr>
          <p:cNvPr id="4" name="Object 3"/>
          <p:cNvGraphicFramePr>
            <a:graphicFrameLocks noChangeAspect="1"/>
          </p:cNvGraphicFramePr>
          <p:nvPr>
            <p:extLst>
              <p:ext uri="{D42A27DB-BD31-4B8C-83A1-F6EECF244321}">
                <p14:modId xmlns:p14="http://schemas.microsoft.com/office/powerpoint/2010/main" val="3131006768"/>
              </p:ext>
            </p:extLst>
          </p:nvPr>
        </p:nvGraphicFramePr>
        <p:xfrm>
          <a:off x="762000" y="2362200"/>
          <a:ext cx="3246931" cy="674687"/>
        </p:xfrm>
        <a:graphic>
          <a:graphicData uri="http://schemas.openxmlformats.org/presentationml/2006/ole">
            <mc:AlternateContent xmlns:mc="http://schemas.openxmlformats.org/markup-compatibility/2006">
              <mc:Choice xmlns:v="urn:schemas-microsoft-com:vml" Requires="v">
                <p:oleObj spid="_x0000_s21528" name="Equation" r:id="rId3" imgW="977760" imgH="203040" progId="Equation.DSMT4">
                  <p:embed/>
                </p:oleObj>
              </mc:Choice>
              <mc:Fallback>
                <p:oleObj name="Equation" r:id="rId3" imgW="97776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362200"/>
                        <a:ext cx="3246931" cy="674687"/>
                      </a:xfrm>
                      <a:prstGeom prst="rect">
                        <a:avLst/>
                      </a:prstGeom>
                      <a:solidFill>
                        <a:schemeClr val="tx1"/>
                      </a:solidFill>
                    </p:spPr>
                  </p:pic>
                </p:oleObj>
              </mc:Fallback>
            </mc:AlternateContent>
          </a:graphicData>
        </a:graphic>
      </p:graphicFrame>
      <p:graphicFrame>
        <p:nvGraphicFramePr>
          <p:cNvPr id="21507" name="Object 3"/>
          <p:cNvGraphicFramePr>
            <a:graphicFrameLocks noChangeAspect="1"/>
          </p:cNvGraphicFramePr>
          <p:nvPr>
            <p:extLst>
              <p:ext uri="{D42A27DB-BD31-4B8C-83A1-F6EECF244321}">
                <p14:modId xmlns:p14="http://schemas.microsoft.com/office/powerpoint/2010/main" val="2826670109"/>
              </p:ext>
            </p:extLst>
          </p:nvPr>
        </p:nvGraphicFramePr>
        <p:xfrm>
          <a:off x="5181600" y="2362200"/>
          <a:ext cx="2992438" cy="674688"/>
        </p:xfrm>
        <a:graphic>
          <a:graphicData uri="http://schemas.openxmlformats.org/presentationml/2006/ole">
            <mc:AlternateContent xmlns:mc="http://schemas.openxmlformats.org/markup-compatibility/2006">
              <mc:Choice xmlns:v="urn:schemas-microsoft-com:vml" Requires="v">
                <p:oleObj spid="_x0000_s21529" name="Equation" r:id="rId5" imgW="901440" imgH="203040" progId="Equation.DSMT4">
                  <p:embed/>
                </p:oleObj>
              </mc:Choice>
              <mc:Fallback>
                <p:oleObj name="Equation" r:id="rId5" imgW="901440" imgH="2030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2362200"/>
                        <a:ext cx="2992438" cy="674688"/>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n-US" sz="3200"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Ex </a:t>
            </a:r>
            <a:r>
              <a:rPr lang="en-US" sz="3200"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2</a:t>
            </a:r>
            <a:r>
              <a:rPr lang="en-US" sz="3200" dirty="0">
                <a:latin typeface="Georgia" pitchFamily="18" charset="0"/>
              </a:rPr>
              <a:t/>
            </a:r>
            <a:br>
              <a:rPr lang="en-US" sz="3200" dirty="0">
                <a:latin typeface="Georgia" pitchFamily="18" charset="0"/>
              </a:rPr>
            </a:br>
            <a:r>
              <a:rPr lang="en-US" sz="2400" dirty="0">
                <a:latin typeface="Georgia" pitchFamily="18" charset="0"/>
              </a:rPr>
              <a:t>Determine the type &amp; number of solutions.</a:t>
            </a:r>
          </a:p>
        </p:txBody>
      </p:sp>
      <p:graphicFrame>
        <p:nvGraphicFramePr>
          <p:cNvPr id="4" name="Object 3"/>
          <p:cNvGraphicFramePr>
            <a:graphicFrameLocks noChangeAspect="1"/>
          </p:cNvGraphicFramePr>
          <p:nvPr>
            <p:extLst>
              <p:ext uri="{D42A27DB-BD31-4B8C-83A1-F6EECF244321}">
                <p14:modId xmlns:p14="http://schemas.microsoft.com/office/powerpoint/2010/main" val="3873294832"/>
              </p:ext>
            </p:extLst>
          </p:nvPr>
        </p:nvGraphicFramePr>
        <p:xfrm>
          <a:off x="889000" y="2362200"/>
          <a:ext cx="2992438" cy="674688"/>
        </p:xfrm>
        <a:graphic>
          <a:graphicData uri="http://schemas.openxmlformats.org/presentationml/2006/ole">
            <mc:AlternateContent xmlns:mc="http://schemas.openxmlformats.org/markup-compatibility/2006">
              <mc:Choice xmlns:v="urn:schemas-microsoft-com:vml" Requires="v">
                <p:oleObj spid="_x0000_s25606" name="Equation" r:id="rId3" imgW="901440" imgH="203040" progId="Equation.DSMT4">
                  <p:embed/>
                </p:oleObj>
              </mc:Choice>
              <mc:Fallback>
                <p:oleObj name="Equation" r:id="rId3" imgW="901440" imgH="203040" progId="Equation.DSMT4">
                  <p:embed/>
                  <p:pic>
                    <p:nvPicPr>
                      <p:cNvPr id="0" name=""/>
                      <p:cNvPicPr>
                        <a:picLocks noChangeAspect="1" noChangeArrowheads="1"/>
                      </p:cNvPicPr>
                      <p:nvPr/>
                    </p:nvPicPr>
                    <p:blipFill>
                      <a:blip r:embed="rId4"/>
                      <a:srcRect/>
                      <a:stretch>
                        <a:fillRect/>
                      </a:stretch>
                    </p:blipFill>
                    <p:spPr bwMode="auto">
                      <a:xfrm>
                        <a:off x="889000" y="2362200"/>
                        <a:ext cx="2992438" cy="674688"/>
                      </a:xfrm>
                      <a:prstGeom prst="rect">
                        <a:avLst/>
                      </a:prstGeom>
                      <a:solidFill>
                        <a:schemeClr val="tx1"/>
                      </a:solidFill>
                    </p:spPr>
                  </p:pic>
                </p:oleObj>
              </mc:Fallback>
            </mc:AlternateContent>
          </a:graphicData>
        </a:graphic>
      </p:graphicFrame>
      <p:graphicFrame>
        <p:nvGraphicFramePr>
          <p:cNvPr id="21507" name="Object 3"/>
          <p:cNvGraphicFramePr>
            <a:graphicFrameLocks noChangeAspect="1"/>
          </p:cNvGraphicFramePr>
          <p:nvPr>
            <p:extLst>
              <p:ext uri="{D42A27DB-BD31-4B8C-83A1-F6EECF244321}">
                <p14:modId xmlns:p14="http://schemas.microsoft.com/office/powerpoint/2010/main" val="2157936645"/>
              </p:ext>
            </p:extLst>
          </p:nvPr>
        </p:nvGraphicFramePr>
        <p:xfrm>
          <a:off x="4908550" y="2320925"/>
          <a:ext cx="3540125" cy="758825"/>
        </p:xfrm>
        <a:graphic>
          <a:graphicData uri="http://schemas.openxmlformats.org/presentationml/2006/ole">
            <mc:AlternateContent xmlns:mc="http://schemas.openxmlformats.org/markup-compatibility/2006">
              <mc:Choice xmlns:v="urn:schemas-microsoft-com:vml" Requires="v">
                <p:oleObj spid="_x0000_s25607" name="Equation" r:id="rId5" imgW="1066680" imgH="228600" progId="Equation.DSMT4">
                  <p:embed/>
                </p:oleObj>
              </mc:Choice>
              <mc:Fallback>
                <p:oleObj name="Equation" r:id="rId5" imgW="1066680" imgH="228600" progId="Equation.DSMT4">
                  <p:embed/>
                  <p:pic>
                    <p:nvPicPr>
                      <p:cNvPr id="0" name=""/>
                      <p:cNvPicPr>
                        <a:picLocks noChangeAspect="1" noChangeArrowheads="1"/>
                      </p:cNvPicPr>
                      <p:nvPr/>
                    </p:nvPicPr>
                    <p:blipFill>
                      <a:blip r:embed="rId6"/>
                      <a:srcRect/>
                      <a:stretch>
                        <a:fillRect/>
                      </a:stretch>
                    </p:blipFill>
                    <p:spPr bwMode="auto">
                      <a:xfrm>
                        <a:off x="4908550" y="2320925"/>
                        <a:ext cx="3540125" cy="758825"/>
                      </a:xfrm>
                      <a:prstGeom prst="rect">
                        <a:avLst/>
                      </a:prstGeom>
                      <a:solidFill>
                        <a:schemeClr val="tx1"/>
                      </a:solidFill>
                    </p:spPr>
                  </p:pic>
                </p:oleObj>
              </mc:Fallback>
            </mc:AlternateContent>
          </a:graphicData>
        </a:graphic>
      </p:graphicFrame>
    </p:spTree>
    <p:extLst>
      <p:ext uri="{BB962C8B-B14F-4D97-AF65-F5344CB8AC3E}">
        <p14:creationId xmlns:p14="http://schemas.microsoft.com/office/powerpoint/2010/main" val="1693382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385615" y="305593"/>
            <a:ext cx="7924800" cy="715963"/>
          </a:xfrm>
        </p:spPr>
        <p:txBody>
          <a:bodyPr/>
          <a:lstStyle/>
          <a:p>
            <a:r>
              <a:rPr lang="en-US" u="sng" dirty="0">
                <a:solidFill>
                  <a:schemeClr val="accent2">
                    <a:lumMod val="20000"/>
                    <a:lumOff val="80000"/>
                  </a:schemeClr>
                </a:solidFill>
                <a:effectLst>
                  <a:outerShdw blurRad="38100" dist="38100" dir="2700000" algn="tl">
                    <a:srgbClr val="000000">
                      <a:alpha val="43137"/>
                    </a:srgbClr>
                  </a:outerShdw>
                </a:effectLst>
                <a:latin typeface="Georgia" pitchFamily="18" charset="0"/>
              </a:rPr>
              <a:t>Ex </a:t>
            </a:r>
            <a:r>
              <a:rPr lang="en-US"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3</a:t>
            </a:r>
            <a:endParaRPr lang="en-US" u="sng" dirty="0">
              <a:solidFill>
                <a:schemeClr val="accent2">
                  <a:lumMod val="20000"/>
                  <a:lumOff val="80000"/>
                </a:schemeClr>
              </a:solidFill>
              <a:effectLst>
                <a:outerShdw blurRad="38100" dist="38100" dir="2700000" algn="tl">
                  <a:srgbClr val="000000">
                    <a:alpha val="43137"/>
                  </a:srgbClr>
                </a:outerShdw>
              </a:effectLst>
              <a:latin typeface="Georgia" pitchFamily="18" charset="0"/>
            </a:endParaRPr>
          </a:p>
        </p:txBody>
      </p:sp>
      <p:sp>
        <p:nvSpPr>
          <p:cNvPr id="13315" name="Rectangle 3"/>
          <p:cNvSpPr>
            <a:spLocks noGrp="1" noChangeArrowheads="1"/>
          </p:cNvSpPr>
          <p:nvPr>
            <p:ph idx="1"/>
          </p:nvPr>
        </p:nvSpPr>
        <p:spPr>
          <a:xfrm>
            <a:off x="304800" y="2084346"/>
            <a:ext cx="8229600" cy="1828800"/>
          </a:xfrm>
        </p:spPr>
        <p:txBody>
          <a:bodyPr/>
          <a:lstStyle/>
          <a:p>
            <a:pPr marL="0" indent="0">
              <a:buNone/>
            </a:pPr>
            <a:r>
              <a:rPr lang="en-US" sz="2200" dirty="0">
                <a:solidFill>
                  <a:schemeClr val="bg1"/>
                </a:solidFill>
                <a:latin typeface="Georgia" pitchFamily="18" charset="0"/>
              </a:rPr>
              <a:t>A player throws a ball up and toward a wall that is 17 feet high.  The height </a:t>
            </a:r>
            <a:r>
              <a:rPr lang="en-US" sz="2200" i="1" dirty="0">
                <a:solidFill>
                  <a:schemeClr val="bg1"/>
                </a:solidFill>
                <a:latin typeface="Georgia" pitchFamily="18" charset="0"/>
              </a:rPr>
              <a:t>h</a:t>
            </a:r>
            <a:r>
              <a:rPr lang="en-US" sz="2200" dirty="0">
                <a:solidFill>
                  <a:schemeClr val="bg1"/>
                </a:solidFill>
                <a:latin typeface="Georgia" pitchFamily="18" charset="0"/>
              </a:rPr>
              <a:t> in feet of the ball </a:t>
            </a:r>
            <a:r>
              <a:rPr lang="en-US" sz="2200" i="1" dirty="0">
                <a:solidFill>
                  <a:schemeClr val="bg1"/>
                </a:solidFill>
                <a:latin typeface="Georgia" pitchFamily="18" charset="0"/>
              </a:rPr>
              <a:t>t</a:t>
            </a:r>
            <a:r>
              <a:rPr lang="en-US" sz="2200" dirty="0">
                <a:solidFill>
                  <a:schemeClr val="bg1"/>
                </a:solidFill>
                <a:latin typeface="Georgia" pitchFamily="18" charset="0"/>
              </a:rPr>
              <a:t> seconds after it leaves the player’s hand is modeled </a:t>
            </a:r>
            <a:r>
              <a:rPr lang="en-US" sz="2200" dirty="0" smtClean="0">
                <a:solidFill>
                  <a:schemeClr val="bg1"/>
                </a:solidFill>
                <a:latin typeface="Georgia" pitchFamily="18" charset="0"/>
              </a:rPr>
              <a:t>by the equation above</a:t>
            </a:r>
            <a:r>
              <a:rPr lang="en-US" sz="2200" b="1" dirty="0" smtClean="0">
                <a:solidFill>
                  <a:schemeClr val="bg1"/>
                </a:solidFill>
                <a:latin typeface="Georgia" pitchFamily="18" charset="0"/>
              </a:rPr>
              <a:t>.</a:t>
            </a:r>
            <a:r>
              <a:rPr lang="en-US" sz="2200" dirty="0" smtClean="0">
                <a:solidFill>
                  <a:schemeClr val="bg1"/>
                </a:solidFill>
                <a:latin typeface="Georgia" pitchFamily="18" charset="0"/>
              </a:rPr>
              <a:t>  </a:t>
            </a:r>
            <a:r>
              <a:rPr lang="en-US" sz="2200" dirty="0">
                <a:solidFill>
                  <a:schemeClr val="bg1"/>
                </a:solidFill>
                <a:latin typeface="Georgia" pitchFamily="18" charset="0"/>
              </a:rPr>
              <a:t>If the ball makes it to </a:t>
            </a:r>
            <a:r>
              <a:rPr lang="en-US" sz="2200" dirty="0" smtClean="0">
                <a:solidFill>
                  <a:schemeClr val="bg1"/>
                </a:solidFill>
                <a:latin typeface="Georgia" pitchFamily="18" charset="0"/>
              </a:rPr>
              <a:t>wall, </a:t>
            </a:r>
            <a:r>
              <a:rPr lang="en-US" sz="2200" dirty="0">
                <a:solidFill>
                  <a:schemeClr val="bg1"/>
                </a:solidFill>
                <a:latin typeface="Georgia" pitchFamily="18" charset="0"/>
              </a:rPr>
              <a:t>will it go over the wall or hit the wall?</a:t>
            </a:r>
          </a:p>
        </p:txBody>
      </p:sp>
      <p:graphicFrame>
        <p:nvGraphicFramePr>
          <p:cNvPr id="4" name="Object 3"/>
          <p:cNvGraphicFramePr>
            <a:graphicFrameLocks noChangeAspect="1"/>
          </p:cNvGraphicFramePr>
          <p:nvPr>
            <p:extLst>
              <p:ext uri="{D42A27DB-BD31-4B8C-83A1-F6EECF244321}">
                <p14:modId xmlns:p14="http://schemas.microsoft.com/office/powerpoint/2010/main" val="3086294636"/>
              </p:ext>
            </p:extLst>
          </p:nvPr>
        </p:nvGraphicFramePr>
        <p:xfrm>
          <a:off x="1981200" y="1021556"/>
          <a:ext cx="3819230" cy="671513"/>
        </p:xfrm>
        <a:graphic>
          <a:graphicData uri="http://schemas.openxmlformats.org/presentationml/2006/ole">
            <mc:AlternateContent xmlns:mc="http://schemas.openxmlformats.org/markup-compatibility/2006">
              <mc:Choice xmlns:v="urn:schemas-microsoft-com:vml" Requires="v">
                <p:oleObj spid="_x0000_s22541" name="Equation" r:id="rId3" imgW="1155600" imgH="203040" progId="Equation.DSMT4">
                  <p:embed/>
                </p:oleObj>
              </mc:Choice>
              <mc:Fallback>
                <p:oleObj name="Equation" r:id="rId3" imgW="115560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021556"/>
                        <a:ext cx="3819230" cy="671513"/>
                      </a:xfrm>
                      <a:prstGeom prst="rect">
                        <a:avLst/>
                      </a:prstGeom>
                      <a:solidFill>
                        <a:schemeClr val="tx1"/>
                      </a:solidFill>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n-US" sz="3200" u="sng" dirty="0">
                <a:solidFill>
                  <a:schemeClr val="accent2">
                    <a:lumMod val="20000"/>
                    <a:lumOff val="80000"/>
                  </a:schemeClr>
                </a:solidFill>
                <a:effectLst>
                  <a:outerShdw blurRad="38100" dist="38100" dir="2700000" algn="tl">
                    <a:srgbClr val="000000">
                      <a:alpha val="43137"/>
                    </a:srgbClr>
                  </a:outerShdw>
                </a:effectLst>
                <a:latin typeface="Georgia" pitchFamily="18" charset="0"/>
              </a:rPr>
              <a:t>Ex </a:t>
            </a:r>
            <a:r>
              <a:rPr lang="en-US" sz="3200"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4</a:t>
            </a:r>
            <a:r>
              <a:rPr lang="en-US" sz="3200" dirty="0" smtClean="0">
                <a:latin typeface="Georgia" pitchFamily="18" charset="0"/>
              </a:rPr>
              <a:t> </a:t>
            </a:r>
            <a:r>
              <a:rPr lang="en-US" sz="3200" dirty="0">
                <a:latin typeface="Georgia" pitchFamily="18" charset="0"/>
              </a:rPr>
              <a:t/>
            </a:r>
            <a:br>
              <a:rPr lang="en-US" sz="3200" dirty="0">
                <a:latin typeface="Georgia" pitchFamily="18" charset="0"/>
              </a:rPr>
            </a:br>
            <a:r>
              <a:rPr lang="en-US" sz="3200" dirty="0">
                <a:latin typeface="Georgia" pitchFamily="18" charset="0"/>
              </a:rPr>
              <a:t>Solve using the QF</a:t>
            </a:r>
          </a:p>
        </p:txBody>
      </p:sp>
      <p:graphicFrame>
        <p:nvGraphicFramePr>
          <p:cNvPr id="4" name="Object 3"/>
          <p:cNvGraphicFramePr>
            <a:graphicFrameLocks noChangeAspect="1"/>
          </p:cNvGraphicFramePr>
          <p:nvPr>
            <p:extLst/>
          </p:nvPr>
        </p:nvGraphicFramePr>
        <p:xfrm>
          <a:off x="685800" y="2209800"/>
          <a:ext cx="3390900" cy="609600"/>
        </p:xfrm>
        <a:graphic>
          <a:graphicData uri="http://schemas.openxmlformats.org/presentationml/2006/ole">
            <mc:AlternateContent xmlns:mc="http://schemas.openxmlformats.org/markup-compatibility/2006">
              <mc:Choice xmlns:v="urn:schemas-microsoft-com:vml" Requires="v">
                <p:oleObj spid="_x0000_s26628" name="Equation" r:id="rId3" imgW="1130040" imgH="203040" progId="Equation.DSMT4">
                  <p:embed/>
                </p:oleObj>
              </mc:Choice>
              <mc:Fallback>
                <p:oleObj name="Equation" r:id="rId3" imgW="113004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09800"/>
                        <a:ext cx="3390900" cy="609600"/>
                      </a:xfrm>
                      <a:prstGeom prst="rect">
                        <a:avLst/>
                      </a:prstGeom>
                      <a:solidFill>
                        <a:schemeClr val="tx1"/>
                      </a:solidFill>
                    </p:spPr>
                  </p:pic>
                </p:oleObj>
              </mc:Fallback>
            </mc:AlternateContent>
          </a:graphicData>
        </a:graphic>
      </p:graphicFrame>
    </p:spTree>
    <p:extLst>
      <p:ext uri="{BB962C8B-B14F-4D97-AF65-F5344CB8AC3E}">
        <p14:creationId xmlns:p14="http://schemas.microsoft.com/office/powerpoint/2010/main" val="407009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en-US" sz="3200" u="sng" dirty="0">
                <a:solidFill>
                  <a:schemeClr val="accent2">
                    <a:lumMod val="20000"/>
                    <a:lumOff val="80000"/>
                  </a:schemeClr>
                </a:solidFill>
                <a:effectLst>
                  <a:outerShdw blurRad="38100" dist="38100" dir="2700000" algn="tl">
                    <a:srgbClr val="000000">
                      <a:alpha val="43137"/>
                    </a:srgbClr>
                  </a:outerShdw>
                </a:effectLst>
                <a:latin typeface="Georgia" pitchFamily="18" charset="0"/>
              </a:rPr>
              <a:t>Ex </a:t>
            </a:r>
            <a:r>
              <a:rPr lang="en-US" sz="3200"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5</a:t>
            </a:r>
            <a:r>
              <a:rPr lang="en-US" sz="3200" dirty="0">
                <a:latin typeface="Georgia" pitchFamily="18" charset="0"/>
              </a:rPr>
              <a:t/>
            </a:r>
            <a:br>
              <a:rPr lang="en-US" sz="3200" dirty="0">
                <a:latin typeface="Georgia" pitchFamily="18" charset="0"/>
              </a:rPr>
            </a:br>
            <a:r>
              <a:rPr lang="en-US" sz="3200" dirty="0">
                <a:latin typeface="Georgia" pitchFamily="18" charset="0"/>
              </a:rPr>
              <a:t>Solve using the QF</a:t>
            </a:r>
          </a:p>
        </p:txBody>
      </p:sp>
      <p:graphicFrame>
        <p:nvGraphicFramePr>
          <p:cNvPr id="19458" name="Object 2"/>
          <p:cNvGraphicFramePr>
            <a:graphicFrameLocks noChangeAspect="1"/>
          </p:cNvGraphicFramePr>
          <p:nvPr>
            <p:extLst/>
          </p:nvPr>
        </p:nvGraphicFramePr>
        <p:xfrm>
          <a:off x="914400" y="2362200"/>
          <a:ext cx="2552700" cy="609600"/>
        </p:xfrm>
        <a:graphic>
          <a:graphicData uri="http://schemas.openxmlformats.org/presentationml/2006/ole">
            <mc:AlternateContent xmlns:mc="http://schemas.openxmlformats.org/markup-compatibility/2006">
              <mc:Choice xmlns:v="urn:schemas-microsoft-com:vml" Requires="v">
                <p:oleObj spid="_x0000_s27652" name="Equation" r:id="rId3" imgW="850680" imgH="203040" progId="Equation.DSMT4">
                  <p:embed/>
                </p:oleObj>
              </mc:Choice>
              <mc:Fallback>
                <p:oleObj name="Equation" r:id="rId3" imgW="85068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2362200"/>
                        <a:ext cx="2552700" cy="609600"/>
                      </a:xfrm>
                      <a:prstGeom prst="rect">
                        <a:avLst/>
                      </a:prstGeom>
                      <a:solidFill>
                        <a:schemeClr val="tx1"/>
                      </a:solidFill>
                    </p:spPr>
                  </p:pic>
                </p:oleObj>
              </mc:Fallback>
            </mc:AlternateContent>
          </a:graphicData>
        </a:graphic>
      </p:graphicFrame>
    </p:spTree>
    <p:extLst>
      <p:ext uri="{BB962C8B-B14F-4D97-AF65-F5344CB8AC3E}">
        <p14:creationId xmlns:p14="http://schemas.microsoft.com/office/powerpoint/2010/main" val="241289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457200" y="685800"/>
            <a:ext cx="7924800" cy="715963"/>
          </a:xfrm>
        </p:spPr>
        <p:txBody>
          <a:bodyPr/>
          <a:lstStyle/>
          <a:p>
            <a:r>
              <a:rPr lang="en-US" u="sng" dirty="0">
                <a:solidFill>
                  <a:schemeClr val="accent2">
                    <a:lumMod val="20000"/>
                    <a:lumOff val="80000"/>
                  </a:schemeClr>
                </a:solidFill>
                <a:effectLst>
                  <a:outerShdw blurRad="38100" dist="38100" dir="2700000" algn="tl">
                    <a:srgbClr val="000000">
                      <a:alpha val="43137"/>
                    </a:srgbClr>
                  </a:outerShdw>
                </a:effectLst>
                <a:latin typeface="Georgia" pitchFamily="18" charset="0"/>
              </a:rPr>
              <a:t>Ex </a:t>
            </a:r>
            <a:r>
              <a:rPr lang="en-US" u="sng" dirty="0" smtClean="0">
                <a:solidFill>
                  <a:schemeClr val="accent2">
                    <a:lumMod val="20000"/>
                    <a:lumOff val="80000"/>
                  </a:schemeClr>
                </a:solidFill>
                <a:effectLst>
                  <a:outerShdw blurRad="38100" dist="38100" dir="2700000" algn="tl">
                    <a:srgbClr val="000000">
                      <a:alpha val="43137"/>
                    </a:srgbClr>
                  </a:outerShdw>
                </a:effectLst>
                <a:latin typeface="Georgia" pitchFamily="18" charset="0"/>
              </a:rPr>
              <a:t>6</a:t>
            </a:r>
            <a:endParaRPr lang="en-US" u="sng" dirty="0">
              <a:solidFill>
                <a:schemeClr val="accent2">
                  <a:lumMod val="20000"/>
                  <a:lumOff val="80000"/>
                </a:schemeClr>
              </a:solidFill>
              <a:effectLst>
                <a:outerShdw blurRad="38100" dist="38100" dir="2700000" algn="tl">
                  <a:srgbClr val="000000">
                    <a:alpha val="43137"/>
                  </a:srgbClr>
                </a:outerShdw>
              </a:effectLst>
              <a:latin typeface="Georgia" pitchFamily="18" charset="0"/>
            </a:endParaRPr>
          </a:p>
        </p:txBody>
      </p:sp>
      <p:sp>
        <p:nvSpPr>
          <p:cNvPr id="13315" name="Rectangle 3"/>
          <p:cNvSpPr>
            <a:spLocks noGrp="1" noChangeArrowheads="1"/>
          </p:cNvSpPr>
          <p:nvPr>
            <p:ph idx="1"/>
          </p:nvPr>
        </p:nvSpPr>
        <p:spPr>
          <a:xfrm>
            <a:off x="304800" y="2084346"/>
            <a:ext cx="8229600" cy="1828800"/>
          </a:xfrm>
        </p:spPr>
        <p:txBody>
          <a:bodyPr/>
          <a:lstStyle/>
          <a:p>
            <a:pPr marL="0" indent="0">
              <a:buNone/>
            </a:pPr>
            <a:r>
              <a:rPr lang="en-US" sz="2200" dirty="0">
                <a:solidFill>
                  <a:schemeClr val="bg1"/>
                </a:solidFill>
                <a:latin typeface="Georgia" pitchFamily="18" charset="0"/>
              </a:rPr>
              <a:t>A </a:t>
            </a:r>
            <a:r>
              <a:rPr lang="en-US" sz="2200" dirty="0" smtClean="0">
                <a:solidFill>
                  <a:schemeClr val="bg1"/>
                </a:solidFill>
                <a:latin typeface="Georgia" pitchFamily="18" charset="0"/>
              </a:rPr>
              <a:t>swimming pool 6 m wide and 10 m long is to be surrounded by a walk of uniform width.  The area of the walk happens to be equal to the area of the pool.  What is the width of the walk? (Hint: Draw a diagram 1</a:t>
            </a:r>
            <a:r>
              <a:rPr lang="en-US" sz="2200" baseline="30000" dirty="0" smtClean="0">
                <a:solidFill>
                  <a:schemeClr val="bg1"/>
                </a:solidFill>
                <a:latin typeface="Georgia" pitchFamily="18" charset="0"/>
              </a:rPr>
              <a:t>st</a:t>
            </a:r>
            <a:r>
              <a:rPr lang="en-US" sz="2200" dirty="0" smtClean="0">
                <a:solidFill>
                  <a:schemeClr val="bg1"/>
                </a:solidFill>
                <a:latin typeface="Georgia" pitchFamily="18" charset="0"/>
              </a:rPr>
              <a:t>)</a:t>
            </a:r>
            <a:endParaRPr lang="en-US" sz="2200" dirty="0">
              <a:solidFill>
                <a:schemeClr val="bg1"/>
              </a:solidFill>
              <a:latin typeface="Georgia" pitchFamily="18" charset="0"/>
            </a:endParaRPr>
          </a:p>
        </p:txBody>
      </p:sp>
    </p:spTree>
    <p:extLst>
      <p:ext uri="{BB962C8B-B14F-4D97-AF65-F5344CB8AC3E}">
        <p14:creationId xmlns:p14="http://schemas.microsoft.com/office/powerpoint/2010/main" val="18509774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TC103457503[[fn=Quotable]]</Template>
  <TotalTime>320</TotalTime>
  <Words>255</Words>
  <Application>Microsoft Office PowerPoint</Application>
  <PresentationFormat>On-screen Show (4:3)</PresentationFormat>
  <Paragraphs>37</Paragraphs>
  <Slides>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9" baseType="lpstr">
      <vt:lpstr>Arial</vt:lpstr>
      <vt:lpstr>Century Gothic</vt:lpstr>
      <vt:lpstr>Georgia</vt:lpstr>
      <vt:lpstr>Times New Roman</vt:lpstr>
      <vt:lpstr>Trebuchet MS</vt:lpstr>
      <vt:lpstr>Wingdings</vt:lpstr>
      <vt:lpstr>Wingdings 2</vt:lpstr>
      <vt:lpstr>Quotable</vt:lpstr>
      <vt:lpstr>Equation</vt:lpstr>
      <vt:lpstr>MathType 6.0 Equation</vt:lpstr>
      <vt:lpstr>7.2/7.3  The Discriminant &amp; Quadratic Formula</vt:lpstr>
      <vt:lpstr>If a quadratic equation is written in standard form</vt:lpstr>
      <vt:lpstr>discriminant : value beneath the radical</vt:lpstr>
      <vt:lpstr>Ex 1 Determine the type &amp; number of solutions.</vt:lpstr>
      <vt:lpstr>Ex 2 Determine the type &amp; number of solutions.</vt:lpstr>
      <vt:lpstr>Ex 3</vt:lpstr>
      <vt:lpstr>Ex 4  Solve using the QF</vt:lpstr>
      <vt:lpstr>Ex 5 Solve using the QF</vt:lpstr>
      <vt:lpstr>Ex 6</vt:lpstr>
    </vt:vector>
  </TitlesOfParts>
  <Company>Leon County School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5.8 The Quadratic Formula</dc:title>
  <dc:creator>Leon High School</dc:creator>
  <cp:lastModifiedBy>Taylor, Martina</cp:lastModifiedBy>
  <cp:revision>16</cp:revision>
  <dcterms:created xsi:type="dcterms:W3CDTF">2008-11-03T15:42:55Z</dcterms:created>
  <dcterms:modified xsi:type="dcterms:W3CDTF">2014-11-09T21:57:27Z</dcterms:modified>
</cp:coreProperties>
</file>