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57" r:id="rId6"/>
    <p:sldId id="258" r:id="rId7"/>
    <p:sldId id="260" r:id="rId8"/>
    <p:sldId id="261" r:id="rId9"/>
    <p:sldId id="262" r:id="rId10"/>
    <p:sldId id="263" r:id="rId11"/>
    <p:sldId id="264" r:id="rId12"/>
    <p:sldId id="265"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A200"/>
    <a:srgbClr val="338400"/>
    <a:srgbClr val="337600"/>
    <a:srgbClr val="336600"/>
    <a:srgbClr val="666633"/>
    <a:srgbClr val="EAF5A9"/>
    <a:srgbClr val="1A2907"/>
    <a:srgbClr val="4A9C00"/>
    <a:srgbClr val="568616"/>
    <a:srgbClr val="D02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19" autoAdjust="0"/>
  </p:normalViewPr>
  <p:slideViewPr>
    <p:cSldViewPr>
      <p:cViewPr varScale="1">
        <p:scale>
          <a:sx n="51" d="100"/>
          <a:sy n="51" d="100"/>
        </p:scale>
        <p:origin x="1387" y="2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C2781-75B7-4BBA-9576-EC5D5A1E15C0}" type="datetimeFigureOut">
              <a:rPr lang="en-US" smtClean="0"/>
              <a:pPr/>
              <a:t>10/13/2017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2338C7-993F-4390-AF50-6D869F2746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Today we are going to compare </a:t>
            </a:r>
            <a:r>
              <a:rPr lang="en-US" sz="1200" dirty="0">
                <a:solidFill>
                  <a:schemeClr val="bg1"/>
                </a:solidFill>
              </a:rPr>
              <a:t>and contrast the function of organs and other physical structures of plants and animals.</a:t>
            </a:r>
            <a:endParaRPr lang="en-US" dirty="0"/>
          </a:p>
        </p:txBody>
      </p:sp>
      <p:sp>
        <p:nvSpPr>
          <p:cNvPr id="4" name="Slide Number Placeholder 3"/>
          <p:cNvSpPr>
            <a:spLocks noGrp="1"/>
          </p:cNvSpPr>
          <p:nvPr>
            <p:ph type="sldNum" sz="quarter" idx="10"/>
          </p:nvPr>
        </p:nvSpPr>
        <p:spPr/>
        <p:txBody>
          <a:bodyPr/>
          <a:lstStyle/>
          <a:p>
            <a:fld id="{AC2338C7-993F-4390-AF50-6D869F27467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Plants and animals are very similar in many ways.  Several of their physical structures, although different, have common functions.</a:t>
            </a:r>
            <a:endParaRPr lang="en-US" dirty="0"/>
          </a:p>
        </p:txBody>
      </p:sp>
      <p:sp>
        <p:nvSpPr>
          <p:cNvPr id="4" name="Slide Number Placeholder 3"/>
          <p:cNvSpPr>
            <a:spLocks noGrp="1"/>
          </p:cNvSpPr>
          <p:nvPr>
            <p:ph type="sldNum" sz="quarter" idx="10"/>
          </p:nvPr>
        </p:nvSpPr>
        <p:spPr/>
        <p:txBody>
          <a:bodyPr/>
          <a:lstStyle/>
          <a:p>
            <a:fld id="{AC2338C7-993F-4390-AF50-6D869F27467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Among these similarities are their support systems, protective coverings, vascular systems, sensory organs, means for respiration, and reproductive systems.</a:t>
            </a:r>
          </a:p>
          <a:p>
            <a:endParaRPr lang="en-US" dirty="0"/>
          </a:p>
        </p:txBody>
      </p:sp>
      <p:sp>
        <p:nvSpPr>
          <p:cNvPr id="4" name="Slide Number Placeholder 3"/>
          <p:cNvSpPr>
            <a:spLocks noGrp="1"/>
          </p:cNvSpPr>
          <p:nvPr>
            <p:ph type="sldNum" sz="quarter" idx="10"/>
          </p:nvPr>
        </p:nvSpPr>
        <p:spPr/>
        <p:txBody>
          <a:bodyPr/>
          <a:lstStyle/>
          <a:p>
            <a:fld id="{AC2338C7-993F-4390-AF50-6D869F27467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Both plants and animals have </a:t>
            </a:r>
            <a:r>
              <a:rPr lang="en-US" sz="1200" b="1" kern="1200" dirty="0">
                <a:solidFill>
                  <a:schemeClr val="tx1"/>
                </a:solidFill>
                <a:latin typeface="+mn-lt"/>
                <a:ea typeface="+mn-ea"/>
                <a:cs typeface="+mn-cs"/>
              </a:rPr>
              <a:t>support systems</a:t>
            </a:r>
            <a:r>
              <a:rPr lang="en-US" sz="1200" kern="1200" dirty="0">
                <a:solidFill>
                  <a:schemeClr val="tx1"/>
                </a:solidFill>
                <a:latin typeface="+mn-lt"/>
                <a:ea typeface="+mn-ea"/>
                <a:cs typeface="+mn-cs"/>
              </a:rPr>
              <a:t>.  Plants are held up by their </a:t>
            </a:r>
            <a:r>
              <a:rPr lang="en-US" sz="1200" b="1" kern="1200" dirty="0">
                <a:solidFill>
                  <a:schemeClr val="tx1"/>
                </a:solidFill>
                <a:latin typeface="+mn-lt"/>
                <a:ea typeface="+mn-ea"/>
                <a:cs typeface="+mn-cs"/>
              </a:rPr>
              <a:t>stems</a:t>
            </a:r>
            <a:r>
              <a:rPr lang="en-US" sz="1200" kern="1200" dirty="0">
                <a:solidFill>
                  <a:schemeClr val="tx1"/>
                </a:solidFill>
                <a:latin typeface="+mn-lt"/>
                <a:ea typeface="+mn-ea"/>
                <a:cs typeface="+mn-cs"/>
              </a:rPr>
              <a:t> which gives them both structural support and the ability to keep the leaves up toward the light.   Animals, on the other hand, rely on their </a:t>
            </a:r>
            <a:r>
              <a:rPr lang="en-US" sz="1200" b="1" kern="1200" dirty="0">
                <a:solidFill>
                  <a:schemeClr val="tx1"/>
                </a:solidFill>
                <a:latin typeface="+mn-lt"/>
                <a:ea typeface="+mn-ea"/>
                <a:cs typeface="+mn-cs"/>
              </a:rPr>
              <a:t>skeletal system</a:t>
            </a:r>
            <a:r>
              <a:rPr lang="en-US" sz="1200" kern="1200" dirty="0">
                <a:solidFill>
                  <a:schemeClr val="tx1"/>
                </a:solidFill>
                <a:latin typeface="+mn-lt"/>
                <a:ea typeface="+mn-ea"/>
                <a:cs typeface="+mn-cs"/>
              </a:rPr>
              <a:t> for support.  Some animals like humans, birds, and fish have internal skeletons made up of numerous bones called </a:t>
            </a:r>
            <a:r>
              <a:rPr lang="en-US" sz="1200" b="1" kern="1200" dirty="0">
                <a:solidFill>
                  <a:schemeClr val="tx1"/>
                </a:solidFill>
                <a:latin typeface="+mn-lt"/>
                <a:ea typeface="+mn-ea"/>
                <a:cs typeface="+mn-cs"/>
              </a:rPr>
              <a:t>endoskeletons</a:t>
            </a:r>
            <a:r>
              <a:rPr lang="en-US" sz="1200" kern="1200" dirty="0">
                <a:solidFill>
                  <a:schemeClr val="tx1"/>
                </a:solidFill>
                <a:latin typeface="+mn-lt"/>
                <a:ea typeface="+mn-ea"/>
                <a:cs typeface="+mn-cs"/>
              </a:rPr>
              <a:t>. Other animals including mollusks, insects and crustaceans have </a:t>
            </a:r>
            <a:r>
              <a:rPr lang="en-US" sz="1200" b="1" kern="1200" dirty="0">
                <a:solidFill>
                  <a:schemeClr val="tx1"/>
                </a:solidFill>
                <a:latin typeface="+mn-lt"/>
                <a:ea typeface="+mn-ea"/>
                <a:cs typeface="+mn-cs"/>
              </a:rPr>
              <a:t>exoskeletons</a:t>
            </a:r>
            <a:r>
              <a:rPr lang="en-US" sz="1200" kern="1200" dirty="0">
                <a:solidFill>
                  <a:schemeClr val="tx1"/>
                </a:solidFill>
                <a:latin typeface="+mn-lt"/>
                <a:ea typeface="+mn-ea"/>
                <a:cs typeface="+mn-cs"/>
              </a:rPr>
              <a:t>.  Exoskeletons are hard outer coverings like shells. </a:t>
            </a:r>
          </a:p>
          <a:p>
            <a:endParaRPr lang="en-US" dirty="0"/>
          </a:p>
        </p:txBody>
      </p:sp>
      <p:sp>
        <p:nvSpPr>
          <p:cNvPr id="4" name="Slide Number Placeholder 3"/>
          <p:cNvSpPr>
            <a:spLocks noGrp="1"/>
          </p:cNvSpPr>
          <p:nvPr>
            <p:ph type="sldNum" sz="quarter" idx="10"/>
          </p:nvPr>
        </p:nvSpPr>
        <p:spPr/>
        <p:txBody>
          <a:bodyPr/>
          <a:lstStyle/>
          <a:p>
            <a:fld id="{AC2338C7-993F-4390-AF50-6D869F27467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Plants and animals also have </a:t>
            </a:r>
            <a:r>
              <a:rPr lang="en-US" sz="1200" b="1" kern="1200" dirty="0">
                <a:solidFill>
                  <a:schemeClr val="tx1"/>
                </a:solidFill>
                <a:latin typeface="+mn-lt"/>
                <a:ea typeface="+mn-ea"/>
                <a:cs typeface="+mn-cs"/>
              </a:rPr>
              <a:t>protective coverings</a:t>
            </a:r>
            <a:r>
              <a:rPr lang="en-US" sz="1200" kern="1200" dirty="0">
                <a:solidFill>
                  <a:schemeClr val="tx1"/>
                </a:solidFill>
                <a:latin typeface="+mn-lt"/>
                <a:ea typeface="+mn-ea"/>
                <a:cs typeface="+mn-cs"/>
              </a:rPr>
              <a:t>.  Plants have a </a:t>
            </a:r>
            <a:r>
              <a:rPr lang="en-US" sz="1200" b="1" kern="1200" dirty="0">
                <a:solidFill>
                  <a:schemeClr val="tx1"/>
                </a:solidFill>
                <a:latin typeface="+mn-lt"/>
                <a:ea typeface="+mn-ea"/>
                <a:cs typeface="+mn-cs"/>
              </a:rPr>
              <a:t>waxy outer covering</a:t>
            </a:r>
            <a:r>
              <a:rPr lang="en-US" sz="1200" kern="1200" dirty="0">
                <a:solidFill>
                  <a:schemeClr val="tx1"/>
                </a:solidFill>
                <a:latin typeface="+mn-lt"/>
                <a:ea typeface="+mn-ea"/>
                <a:cs typeface="+mn-cs"/>
              </a:rPr>
              <a:t> that keeps them from losing water,</a:t>
            </a:r>
            <a:r>
              <a:rPr lang="en-US" sz="1200" kern="1200" baseline="0" dirty="0">
                <a:solidFill>
                  <a:schemeClr val="tx1"/>
                </a:solidFill>
                <a:latin typeface="+mn-lt"/>
                <a:ea typeface="+mn-ea"/>
                <a:cs typeface="+mn-cs"/>
              </a:rPr>
              <a:t> where as a</a:t>
            </a:r>
            <a:r>
              <a:rPr lang="en-US" sz="1200" kern="1200" dirty="0">
                <a:solidFill>
                  <a:schemeClr val="tx1"/>
                </a:solidFill>
                <a:latin typeface="+mn-lt"/>
                <a:ea typeface="+mn-ea"/>
                <a:cs typeface="+mn-cs"/>
              </a:rPr>
              <a:t>nimals have a layer of </a:t>
            </a:r>
            <a:r>
              <a:rPr lang="en-US" sz="1200" b="1" kern="1200" dirty="0">
                <a:solidFill>
                  <a:schemeClr val="tx1"/>
                </a:solidFill>
                <a:latin typeface="+mn-lt"/>
                <a:ea typeface="+mn-ea"/>
                <a:cs typeface="+mn-cs"/>
              </a:rPr>
              <a:t>skin</a:t>
            </a:r>
            <a:r>
              <a:rPr lang="en-US" sz="1200" kern="1200" dirty="0">
                <a:solidFill>
                  <a:schemeClr val="tx1"/>
                </a:solidFill>
                <a:latin typeface="+mn-lt"/>
                <a:ea typeface="+mn-ea"/>
                <a:cs typeface="+mn-cs"/>
              </a:rPr>
              <a:t> which protects them from the environment.   The skin is the largest organ of the body and functions to protect and regulate body temperature.</a:t>
            </a:r>
          </a:p>
          <a:p>
            <a:endParaRPr lang="en-US" dirty="0"/>
          </a:p>
        </p:txBody>
      </p:sp>
      <p:sp>
        <p:nvSpPr>
          <p:cNvPr id="4" name="Slide Number Placeholder 3"/>
          <p:cNvSpPr>
            <a:spLocks noGrp="1"/>
          </p:cNvSpPr>
          <p:nvPr>
            <p:ph type="sldNum" sz="quarter" idx="10"/>
          </p:nvPr>
        </p:nvSpPr>
        <p:spPr/>
        <p:txBody>
          <a:bodyPr/>
          <a:lstStyle/>
          <a:p>
            <a:fld id="{AC2338C7-993F-4390-AF50-6D869F27467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Vascular systems</a:t>
            </a:r>
            <a:r>
              <a:rPr lang="en-US" sz="1200" kern="1200" dirty="0">
                <a:solidFill>
                  <a:schemeClr val="tx1"/>
                </a:solidFill>
                <a:latin typeface="+mn-lt"/>
                <a:ea typeface="+mn-ea"/>
                <a:cs typeface="+mn-cs"/>
              </a:rPr>
              <a:t> are another important system that plants and animals have in common.  Plants have a vascular system that includes tissue called </a:t>
            </a:r>
            <a:r>
              <a:rPr lang="en-US" sz="1200" b="1" kern="1200" dirty="0">
                <a:solidFill>
                  <a:schemeClr val="tx1"/>
                </a:solidFill>
                <a:latin typeface="+mn-lt"/>
                <a:ea typeface="+mn-ea"/>
                <a:cs typeface="+mn-cs"/>
              </a:rPr>
              <a:t>xylem</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phloem</a:t>
            </a:r>
            <a:r>
              <a:rPr lang="en-US" sz="1200" kern="1200" dirty="0">
                <a:solidFill>
                  <a:schemeClr val="tx1"/>
                </a:solidFill>
                <a:latin typeface="+mn-lt"/>
                <a:ea typeface="+mn-ea"/>
                <a:cs typeface="+mn-cs"/>
              </a:rPr>
              <a:t>. Xylem functions to take water and dissolved minerals to the leaves.  The phloem transports the food made in the leaves to all parts of the plant.  On the other hand, animals have a vascular system that includes </a:t>
            </a:r>
            <a:r>
              <a:rPr lang="en-US" sz="1200" b="1" kern="1200" dirty="0">
                <a:solidFill>
                  <a:schemeClr val="tx1"/>
                </a:solidFill>
                <a:latin typeface="+mn-lt"/>
                <a:ea typeface="+mn-ea"/>
                <a:cs typeface="+mn-cs"/>
              </a:rPr>
              <a:t>arteries, veins, </a:t>
            </a:r>
            <a:r>
              <a:rPr lang="en-US" sz="1200" kern="1200" dirty="0">
                <a:solidFill>
                  <a:schemeClr val="tx1"/>
                </a:solidFill>
                <a:latin typeface="+mn-lt"/>
                <a:ea typeface="+mn-ea"/>
                <a:cs typeface="+mn-cs"/>
              </a:rPr>
              <a:t>and</a:t>
            </a:r>
            <a:r>
              <a:rPr lang="en-US" sz="1200" b="1" kern="1200" dirty="0">
                <a:solidFill>
                  <a:schemeClr val="tx1"/>
                </a:solidFill>
                <a:latin typeface="+mn-lt"/>
                <a:ea typeface="+mn-ea"/>
                <a:cs typeface="+mn-cs"/>
              </a:rPr>
              <a:t> capillaries</a:t>
            </a:r>
            <a:r>
              <a:rPr lang="en-US" sz="1200" kern="1200" dirty="0">
                <a:solidFill>
                  <a:schemeClr val="tx1"/>
                </a:solidFill>
                <a:latin typeface="+mn-lt"/>
                <a:ea typeface="+mn-ea"/>
                <a:cs typeface="+mn-cs"/>
              </a:rPr>
              <a:t>.  These blood vessels are a part of the circulatory system and function to transport oxygen, nutrients, and wastes to and from the body’s cells.</a:t>
            </a:r>
          </a:p>
          <a:p>
            <a:endParaRPr lang="en-US" dirty="0"/>
          </a:p>
        </p:txBody>
      </p:sp>
      <p:sp>
        <p:nvSpPr>
          <p:cNvPr id="4" name="Slide Number Placeholder 3"/>
          <p:cNvSpPr>
            <a:spLocks noGrp="1"/>
          </p:cNvSpPr>
          <p:nvPr>
            <p:ph type="sldNum" sz="quarter" idx="10"/>
          </p:nvPr>
        </p:nvSpPr>
        <p:spPr/>
        <p:txBody>
          <a:bodyPr/>
          <a:lstStyle/>
          <a:p>
            <a:fld id="{AC2338C7-993F-4390-AF50-6D869F27467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Both, plants and animals have </a:t>
            </a:r>
            <a:r>
              <a:rPr lang="en-US" sz="1200" b="1" kern="1200" dirty="0">
                <a:solidFill>
                  <a:schemeClr val="tx1"/>
                </a:solidFill>
                <a:latin typeface="+mn-lt"/>
                <a:ea typeface="+mn-ea"/>
                <a:cs typeface="+mn-cs"/>
              </a:rPr>
              <a:t>sensory organs</a:t>
            </a:r>
            <a:r>
              <a:rPr lang="en-US" sz="1200" kern="1200" dirty="0">
                <a:solidFill>
                  <a:schemeClr val="tx1"/>
                </a:solidFill>
                <a:latin typeface="+mn-lt"/>
                <a:ea typeface="+mn-ea"/>
                <a:cs typeface="+mn-cs"/>
              </a:rPr>
              <a:t> that are sensitive to a stimulus.  The sensory organs for animals are the </a:t>
            </a:r>
            <a:r>
              <a:rPr lang="en-US" sz="1200" b="1" kern="1200" dirty="0">
                <a:solidFill>
                  <a:schemeClr val="tx1"/>
                </a:solidFill>
                <a:latin typeface="+mn-lt"/>
                <a:ea typeface="+mn-ea"/>
                <a:cs typeface="+mn-cs"/>
              </a:rPr>
              <a:t>eyes, ears, nose</a:t>
            </a:r>
            <a:r>
              <a:rPr lang="en-US" sz="1200" kern="1200" dirty="0">
                <a:solidFill>
                  <a:schemeClr val="tx1"/>
                </a:solidFill>
                <a:latin typeface="+mn-lt"/>
                <a:ea typeface="+mn-ea"/>
                <a:cs typeface="+mn-cs"/>
              </a:rPr>
              <a:t>, and the </a:t>
            </a:r>
            <a:r>
              <a:rPr lang="en-US" sz="1200" b="1" kern="1200" dirty="0">
                <a:solidFill>
                  <a:schemeClr val="tx1"/>
                </a:solidFill>
                <a:latin typeface="+mn-lt"/>
                <a:ea typeface="+mn-ea"/>
                <a:cs typeface="+mn-cs"/>
              </a:rPr>
              <a:t>tongue</a:t>
            </a:r>
            <a:r>
              <a:rPr lang="en-US" sz="1200" kern="1200" dirty="0">
                <a:solidFill>
                  <a:schemeClr val="tx1"/>
                </a:solidFill>
                <a:latin typeface="+mn-lt"/>
                <a:ea typeface="+mn-ea"/>
                <a:cs typeface="+mn-cs"/>
              </a:rPr>
              <a:t>.  These organs allow animals to see, hear, smell, and taste things that send impulse back to the brain.  Most plants do not have sensory organs yet, the </a:t>
            </a:r>
            <a:r>
              <a:rPr lang="en-US" sz="1200" b="1" kern="1200" dirty="0">
                <a:solidFill>
                  <a:schemeClr val="tx1"/>
                </a:solidFill>
                <a:latin typeface="+mn-lt"/>
                <a:ea typeface="+mn-ea"/>
                <a:cs typeface="+mn-cs"/>
              </a:rPr>
              <a:t>roots, stems, </a:t>
            </a:r>
            <a:r>
              <a:rPr lang="en-US" sz="1200" b="0" kern="1200" dirty="0">
                <a:solidFill>
                  <a:schemeClr val="tx1"/>
                </a:solidFill>
                <a:latin typeface="+mn-lt"/>
                <a:ea typeface="+mn-ea"/>
                <a:cs typeface="+mn-cs"/>
              </a:rPr>
              <a:t>and </a:t>
            </a:r>
            <a:r>
              <a:rPr lang="en-US" sz="1200" b="1" kern="1200" dirty="0">
                <a:solidFill>
                  <a:schemeClr val="tx1"/>
                </a:solidFill>
                <a:latin typeface="+mn-lt"/>
                <a:ea typeface="+mn-ea"/>
                <a:cs typeface="+mn-cs"/>
              </a:rPr>
              <a:t>leaves</a:t>
            </a:r>
            <a:r>
              <a:rPr lang="en-US" sz="1200" kern="1200" dirty="0">
                <a:solidFill>
                  <a:schemeClr val="tx1"/>
                </a:solidFill>
                <a:latin typeface="+mn-lt"/>
                <a:ea typeface="+mn-ea"/>
                <a:cs typeface="+mn-cs"/>
              </a:rPr>
              <a:t> are able to respond to stimuli including:  light, touch, and gravity. </a:t>
            </a:r>
          </a:p>
          <a:p>
            <a:endParaRPr lang="en-US" dirty="0"/>
          </a:p>
        </p:txBody>
      </p:sp>
      <p:sp>
        <p:nvSpPr>
          <p:cNvPr id="4" name="Slide Number Placeholder 3"/>
          <p:cNvSpPr>
            <a:spLocks noGrp="1"/>
          </p:cNvSpPr>
          <p:nvPr>
            <p:ph type="sldNum" sz="quarter" idx="10"/>
          </p:nvPr>
        </p:nvSpPr>
        <p:spPr/>
        <p:txBody>
          <a:bodyPr/>
          <a:lstStyle/>
          <a:p>
            <a:fld id="{AC2338C7-993F-4390-AF50-6D869F27467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a:t>
            </a:r>
            <a:r>
              <a:rPr lang="en-US" sz="1200" b="1" kern="1200" dirty="0">
                <a:solidFill>
                  <a:schemeClr val="tx1"/>
                </a:solidFill>
                <a:latin typeface="+mn-lt"/>
                <a:ea typeface="+mn-ea"/>
                <a:cs typeface="+mn-cs"/>
              </a:rPr>
              <a:t>respiratory system</a:t>
            </a:r>
            <a:r>
              <a:rPr lang="en-US" sz="1200" kern="1200" dirty="0">
                <a:solidFill>
                  <a:schemeClr val="tx1"/>
                </a:solidFill>
                <a:latin typeface="+mn-lt"/>
                <a:ea typeface="+mn-ea"/>
                <a:cs typeface="+mn-cs"/>
              </a:rPr>
              <a:t> in animals is similar to </a:t>
            </a:r>
            <a:r>
              <a:rPr lang="en-US" sz="1200" b="1" kern="1200" dirty="0">
                <a:solidFill>
                  <a:schemeClr val="tx1"/>
                </a:solidFill>
                <a:latin typeface="+mn-lt"/>
                <a:ea typeface="+mn-ea"/>
                <a:cs typeface="+mn-cs"/>
              </a:rPr>
              <a:t>transpiration</a:t>
            </a:r>
            <a:r>
              <a:rPr lang="en-US" sz="1200" kern="1200" dirty="0">
                <a:solidFill>
                  <a:schemeClr val="tx1"/>
                </a:solidFill>
                <a:latin typeface="+mn-lt"/>
                <a:ea typeface="+mn-ea"/>
                <a:cs typeface="+mn-cs"/>
              </a:rPr>
              <a:t> in plants.  The respiratory system functions to take in oxygen through the nose and mouth into the lungs and exhale carbon dioxide gases into the atmosphere.  Some animals such as amphibians and some worms are able to exchange gases through their </a:t>
            </a:r>
            <a:r>
              <a:rPr lang="en-US" sz="1200" b="1" kern="1200" dirty="0">
                <a:solidFill>
                  <a:schemeClr val="tx1"/>
                </a:solidFill>
                <a:latin typeface="+mn-lt"/>
                <a:ea typeface="+mn-ea"/>
                <a:cs typeface="+mn-cs"/>
              </a:rPr>
              <a:t>moist skin</a:t>
            </a:r>
            <a:r>
              <a:rPr lang="en-US" sz="1200" kern="1200" dirty="0">
                <a:solidFill>
                  <a:schemeClr val="tx1"/>
                </a:solidFill>
                <a:latin typeface="+mn-lt"/>
                <a:ea typeface="+mn-ea"/>
                <a:cs typeface="+mn-cs"/>
              </a:rPr>
              <a:t>.  Fish have </a:t>
            </a:r>
            <a:r>
              <a:rPr lang="en-US" sz="1200" b="1" kern="1200" dirty="0">
                <a:solidFill>
                  <a:schemeClr val="tx1"/>
                </a:solidFill>
                <a:latin typeface="+mn-lt"/>
                <a:ea typeface="+mn-ea"/>
                <a:cs typeface="+mn-cs"/>
              </a:rPr>
              <a:t>gills,</a:t>
            </a:r>
            <a:r>
              <a:rPr lang="en-US" sz="1200" kern="1200" dirty="0">
                <a:solidFill>
                  <a:schemeClr val="tx1"/>
                </a:solidFill>
                <a:latin typeface="+mn-lt"/>
                <a:ea typeface="+mn-ea"/>
                <a:cs typeface="+mn-cs"/>
              </a:rPr>
              <a:t> while mammals, birds, and reptiles have </a:t>
            </a:r>
            <a:r>
              <a:rPr lang="en-US" sz="1200" b="1" kern="1200" dirty="0">
                <a:solidFill>
                  <a:schemeClr val="tx1"/>
                </a:solidFill>
                <a:latin typeface="+mn-lt"/>
                <a:ea typeface="+mn-ea"/>
                <a:cs typeface="+mn-cs"/>
              </a:rPr>
              <a:t>lungs</a:t>
            </a:r>
            <a:r>
              <a:rPr lang="en-US" sz="1200" kern="1200" dirty="0">
                <a:solidFill>
                  <a:schemeClr val="tx1"/>
                </a:solidFill>
                <a:latin typeface="+mn-lt"/>
                <a:ea typeface="+mn-ea"/>
                <a:cs typeface="+mn-cs"/>
              </a:rPr>
              <a:t>.   During plant respiration, carbon dioxide gases are taken in through the </a:t>
            </a:r>
            <a:r>
              <a:rPr lang="en-US" sz="1200" b="1" kern="1200" dirty="0">
                <a:solidFill>
                  <a:schemeClr val="tx1"/>
                </a:solidFill>
                <a:latin typeface="+mn-lt"/>
                <a:ea typeface="+mn-ea"/>
                <a:cs typeface="+mn-cs"/>
              </a:rPr>
              <a:t>stomata </a:t>
            </a:r>
            <a:r>
              <a:rPr lang="en-US" sz="1200" kern="1200" dirty="0">
                <a:solidFill>
                  <a:schemeClr val="tx1"/>
                </a:solidFill>
                <a:latin typeface="+mn-lt"/>
                <a:ea typeface="+mn-ea"/>
                <a:cs typeface="+mn-cs"/>
              </a:rPr>
              <a:t>of the leaves and used in the process of photosynthesis.  The oxygen is released from the leaves into the atmosphere.  </a:t>
            </a:r>
            <a:br>
              <a:rPr lang="en-US" sz="1200" kern="1200" dirty="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C2338C7-993F-4390-AF50-6D869F27467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a:t>
            </a:r>
            <a:r>
              <a:rPr lang="en-US" sz="1200" b="1" kern="1200" dirty="0">
                <a:solidFill>
                  <a:schemeClr val="tx1"/>
                </a:solidFill>
                <a:latin typeface="+mn-lt"/>
                <a:ea typeface="+mn-ea"/>
                <a:cs typeface="+mn-cs"/>
              </a:rPr>
              <a:t>reproductive system</a:t>
            </a:r>
            <a:r>
              <a:rPr lang="en-US" sz="1200" kern="1200" dirty="0">
                <a:solidFill>
                  <a:schemeClr val="tx1"/>
                </a:solidFill>
                <a:latin typeface="+mn-lt"/>
                <a:ea typeface="+mn-ea"/>
                <a:cs typeface="+mn-cs"/>
              </a:rPr>
              <a:t> includes organs that work together for the purpose of reproduction.  Animals have a female reproductive system or </a:t>
            </a:r>
            <a:r>
              <a:rPr lang="en-US" sz="1200" u="none" strike="noStrike" kern="1200" dirty="0">
                <a:solidFill>
                  <a:schemeClr val="tx1"/>
                </a:solidFill>
                <a:latin typeface="+mn-lt"/>
                <a:ea typeface="+mn-ea"/>
                <a:cs typeface="+mn-cs"/>
              </a:rPr>
              <a:t>male reproductive system </a:t>
            </a:r>
            <a:r>
              <a:rPr lang="en-US" sz="1200" kern="1200" dirty="0">
                <a:solidFill>
                  <a:schemeClr val="tx1"/>
                </a:solidFill>
                <a:latin typeface="+mn-lt"/>
                <a:ea typeface="+mn-ea"/>
                <a:cs typeface="+mn-cs"/>
              </a:rPr>
              <a:t>which includes organs such as </a:t>
            </a:r>
            <a:r>
              <a:rPr lang="en-US" sz="1200" b="1" kern="1200" dirty="0">
                <a:solidFill>
                  <a:schemeClr val="tx1"/>
                </a:solidFill>
                <a:latin typeface="+mn-lt"/>
                <a:ea typeface="+mn-ea"/>
                <a:cs typeface="+mn-cs"/>
              </a:rPr>
              <a:t>ovaries</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testes</a:t>
            </a:r>
            <a:r>
              <a:rPr lang="en-US" sz="1200" kern="1200" dirty="0">
                <a:solidFill>
                  <a:schemeClr val="tx1"/>
                </a:solidFill>
                <a:latin typeface="+mn-lt"/>
                <a:ea typeface="+mn-ea"/>
                <a:cs typeface="+mn-cs"/>
              </a:rPr>
              <a:t>.  The </a:t>
            </a:r>
            <a:r>
              <a:rPr lang="en-US" sz="1200" b="1" kern="1200" dirty="0">
                <a:solidFill>
                  <a:schemeClr val="tx1"/>
                </a:solidFill>
                <a:latin typeface="+mn-lt"/>
                <a:ea typeface="+mn-ea"/>
                <a:cs typeface="+mn-cs"/>
              </a:rPr>
              <a:t>flower</a:t>
            </a:r>
            <a:r>
              <a:rPr lang="en-US" sz="1200" kern="1200" dirty="0">
                <a:solidFill>
                  <a:schemeClr val="tx1"/>
                </a:solidFill>
                <a:latin typeface="+mn-lt"/>
                <a:ea typeface="+mn-ea"/>
                <a:cs typeface="+mn-cs"/>
              </a:rPr>
              <a:t> is the reproductive organ of most plants.  The female reproductive organs of plants include </a:t>
            </a:r>
            <a:r>
              <a:rPr lang="en-US" sz="1200" b="1" kern="1200" dirty="0">
                <a:solidFill>
                  <a:schemeClr val="tx1"/>
                </a:solidFill>
                <a:latin typeface="+mn-lt"/>
                <a:ea typeface="+mn-ea"/>
                <a:cs typeface="+mn-cs"/>
              </a:rPr>
              <a:t>petals</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sepals</a:t>
            </a:r>
            <a:r>
              <a:rPr lang="en-US" sz="1200" kern="1200" dirty="0">
                <a:solidFill>
                  <a:schemeClr val="tx1"/>
                </a:solidFill>
                <a:latin typeface="+mn-lt"/>
                <a:ea typeface="+mn-ea"/>
                <a:cs typeface="+mn-cs"/>
              </a:rPr>
              <a:t> while, the </a:t>
            </a:r>
            <a:r>
              <a:rPr lang="en-US" sz="1200" b="1" kern="1200" dirty="0">
                <a:solidFill>
                  <a:schemeClr val="tx1"/>
                </a:solidFill>
                <a:latin typeface="+mn-lt"/>
                <a:ea typeface="+mn-ea"/>
                <a:cs typeface="+mn-cs"/>
              </a:rPr>
              <a:t>stamen</a:t>
            </a:r>
            <a:r>
              <a:rPr lang="en-US" sz="1200" kern="1200" dirty="0">
                <a:solidFill>
                  <a:schemeClr val="tx1"/>
                </a:solidFill>
                <a:latin typeface="+mn-lt"/>
                <a:ea typeface="+mn-ea"/>
                <a:cs typeface="+mn-cs"/>
              </a:rPr>
              <a:t>, is the male reproductive organ.  Plants differ in whether they reproduce with spores or seeds.  Flowering plants reproduce by seeds, but non-flowering plants such as fungi reproduce from spores.  </a:t>
            </a:r>
            <a:r>
              <a:rPr lang="en-US" sz="1200" b="1" kern="1200" dirty="0">
                <a:solidFill>
                  <a:schemeClr val="tx1"/>
                </a:solidFill>
                <a:latin typeface="+mn-lt"/>
                <a:ea typeface="+mn-ea"/>
                <a:cs typeface="+mn-cs"/>
              </a:rPr>
              <a:t>Seeds</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spores</a:t>
            </a:r>
            <a:r>
              <a:rPr lang="en-US" sz="1200" kern="1200" dirty="0">
                <a:solidFill>
                  <a:schemeClr val="tx1"/>
                </a:solidFill>
                <a:latin typeface="+mn-lt"/>
                <a:ea typeface="+mn-ea"/>
                <a:cs typeface="+mn-cs"/>
              </a:rPr>
              <a:t> with the right conditions are capable of germinating and developing into a new adult plant. </a:t>
            </a:r>
            <a:endParaRPr lang="en-US" dirty="0"/>
          </a:p>
        </p:txBody>
      </p:sp>
      <p:sp>
        <p:nvSpPr>
          <p:cNvPr id="4" name="Slide Number Placeholder 3"/>
          <p:cNvSpPr>
            <a:spLocks noGrp="1"/>
          </p:cNvSpPr>
          <p:nvPr>
            <p:ph type="sldNum" sz="quarter" idx="10"/>
          </p:nvPr>
        </p:nvSpPr>
        <p:spPr/>
        <p:txBody>
          <a:bodyPr/>
          <a:lstStyle/>
          <a:p>
            <a:fld id="{AC2338C7-993F-4390-AF50-6D869F27467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gif"/><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1.gif"/><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381000" y="152400"/>
            <a:ext cx="8610600" cy="1446550"/>
          </a:xfrm>
          <a:prstGeom prst="rect">
            <a:avLst/>
          </a:prstGeom>
          <a:noFill/>
          <a:ln w="9525">
            <a:noFill/>
            <a:miter lim="800000"/>
            <a:headEnd/>
            <a:tailEnd/>
          </a:ln>
          <a:effectLst/>
        </p:spPr>
        <p:txBody>
          <a:bodyPr wrap="square">
            <a:spAutoFit/>
          </a:bodyPr>
          <a:lstStyle/>
          <a:p>
            <a:pPr algn="ctr">
              <a:spcBef>
                <a:spcPct val="50000"/>
              </a:spcBef>
            </a:pPr>
            <a:r>
              <a:rPr lang="en-US" sz="4400" b="1" dirty="0">
                <a:solidFill>
                  <a:schemeClr val="bg1"/>
                </a:solidFill>
              </a:rPr>
              <a:t>Comparing Physical Structures of Plants and Animals</a:t>
            </a:r>
          </a:p>
        </p:txBody>
      </p:sp>
      <p:sp>
        <p:nvSpPr>
          <p:cNvPr id="2054" name="Text Box 6"/>
          <p:cNvSpPr txBox="1">
            <a:spLocks noChangeArrowheads="1"/>
          </p:cNvSpPr>
          <p:nvPr/>
        </p:nvSpPr>
        <p:spPr bwMode="auto">
          <a:xfrm>
            <a:off x="228600" y="4919008"/>
            <a:ext cx="8686800" cy="1938992"/>
          </a:xfrm>
          <a:prstGeom prst="rect">
            <a:avLst/>
          </a:prstGeom>
          <a:noFill/>
          <a:ln w="9525">
            <a:noFill/>
            <a:miter lim="800000"/>
            <a:headEnd/>
            <a:tailEnd/>
          </a:ln>
          <a:effectLst/>
        </p:spPr>
        <p:txBody>
          <a:bodyPr wrap="square">
            <a:spAutoFit/>
          </a:bodyPr>
          <a:lstStyle/>
          <a:p>
            <a:pPr>
              <a:spcBef>
                <a:spcPct val="50000"/>
              </a:spcBef>
            </a:pPr>
            <a:r>
              <a:rPr lang="en-US" sz="2400" dirty="0">
                <a:solidFill>
                  <a:schemeClr val="bg1"/>
                </a:solidFill>
              </a:rPr>
              <a:t>Compare and contrast the function of organs and other physical structures of plants and animals, including humans, for example: some animals have skeletons for support — some with internal skeletons others with exoskeletons — while some plants have stems for support.</a:t>
            </a:r>
          </a:p>
        </p:txBody>
      </p:sp>
      <p:sp>
        <p:nvSpPr>
          <p:cNvPr id="4" name="TextBox 3"/>
          <p:cNvSpPr txBox="1"/>
          <p:nvPr/>
        </p:nvSpPr>
        <p:spPr>
          <a:xfrm>
            <a:off x="3505200" y="1752600"/>
            <a:ext cx="2667000" cy="584775"/>
          </a:xfrm>
          <a:prstGeom prst="rect">
            <a:avLst/>
          </a:prstGeom>
          <a:noFill/>
        </p:spPr>
        <p:txBody>
          <a:bodyPr wrap="square" rtlCol="0">
            <a:spAutoFit/>
          </a:bodyPr>
          <a:lstStyle/>
          <a:p>
            <a:r>
              <a:rPr lang="en-US" sz="3200" b="1" dirty="0">
                <a:solidFill>
                  <a:schemeClr val="bg1"/>
                </a:solidFill>
              </a:rPr>
              <a:t>SC.5.L.14.2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8"/>
          <p:cNvSpPr>
            <a:spLocks noChangeArrowheads="1"/>
          </p:cNvSpPr>
          <p:nvPr/>
        </p:nvSpPr>
        <p:spPr bwMode="auto">
          <a:xfrm>
            <a:off x="1447800" y="457200"/>
            <a:ext cx="5638800" cy="868363"/>
          </a:xfrm>
          <a:prstGeom prst="rect">
            <a:avLst/>
          </a:prstGeom>
          <a:noFill/>
          <a:ln w="9525">
            <a:noFill/>
            <a:miter lim="800000"/>
            <a:headEnd/>
            <a:tailEnd/>
          </a:ln>
          <a:effectLst/>
        </p:spPr>
        <p:txBody>
          <a:bodyPr/>
          <a:lstStyle/>
          <a:p>
            <a:pPr algn="ctr"/>
            <a:r>
              <a:rPr lang="en-US" sz="3600" b="1" dirty="0">
                <a:solidFill>
                  <a:schemeClr val="bg1"/>
                </a:solidFill>
              </a:rPr>
              <a:t>PLANTS &amp; ANIMALS</a:t>
            </a:r>
          </a:p>
        </p:txBody>
      </p:sp>
      <p:sp>
        <p:nvSpPr>
          <p:cNvPr id="4105" name="Rectangle 9"/>
          <p:cNvSpPr>
            <a:spLocks noChangeArrowheads="1"/>
          </p:cNvSpPr>
          <p:nvPr/>
        </p:nvSpPr>
        <p:spPr bwMode="auto">
          <a:xfrm>
            <a:off x="914400" y="1371600"/>
            <a:ext cx="6477000" cy="533400"/>
          </a:xfrm>
          <a:prstGeom prst="rect">
            <a:avLst/>
          </a:prstGeom>
          <a:noFill/>
          <a:ln w="9525">
            <a:noFill/>
            <a:miter lim="800000"/>
            <a:headEnd/>
            <a:tailEnd/>
          </a:ln>
          <a:effectLst/>
        </p:spPr>
        <p:txBody>
          <a:bodyPr/>
          <a:lstStyle/>
          <a:p>
            <a:pPr algn="ctr"/>
            <a:r>
              <a:rPr lang="en-US" sz="2700" dirty="0">
                <a:solidFill>
                  <a:schemeClr val="bg1"/>
                </a:solidFill>
              </a:rPr>
              <a:t>Plants and animals are very similar in many ways.  Several of their physical structures, although different, have common functions.  Among these similarities are their support systems, protective coverings, vascular  systems, sensory organs, means for respiration, and reproductive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5">
                                            <p:txEl>
                                              <p:pRg st="0" end="0"/>
                                            </p:txEl>
                                          </p:spTgt>
                                        </p:tgtEl>
                                        <p:attrNameLst>
                                          <p:attrName>style.visibility</p:attrName>
                                        </p:attrNameLst>
                                      </p:cBhvr>
                                      <p:to>
                                        <p:strVal val="visible"/>
                                      </p:to>
                                    </p:set>
                                    <p:animEffect transition="in" filter="fade">
                                      <p:cBhvr>
                                        <p:cTn id="7" dur="2000"/>
                                        <p:tgtEl>
                                          <p:spTgt spid="41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63" name="Rectangle 43"/>
          <p:cNvSpPr>
            <a:spLocks noChangeArrowheads="1"/>
          </p:cNvSpPr>
          <p:nvPr/>
        </p:nvSpPr>
        <p:spPr bwMode="auto">
          <a:xfrm>
            <a:off x="685800" y="609600"/>
            <a:ext cx="7315200" cy="868363"/>
          </a:xfrm>
          <a:prstGeom prst="rect">
            <a:avLst/>
          </a:prstGeom>
          <a:noFill/>
          <a:ln w="9525">
            <a:noFill/>
            <a:miter lim="800000"/>
            <a:headEnd/>
            <a:tailEnd/>
          </a:ln>
          <a:effectLst/>
        </p:spPr>
        <p:txBody>
          <a:bodyPr/>
          <a:lstStyle/>
          <a:p>
            <a:pPr algn="ctr"/>
            <a:endParaRPr lang="en-US" sz="2800" dirty="0">
              <a:solidFill>
                <a:srgbClr val="FFC000"/>
              </a:solidFill>
            </a:endParaRPr>
          </a:p>
        </p:txBody>
      </p:sp>
      <p:sp>
        <p:nvSpPr>
          <p:cNvPr id="4" name="Rounded Rectangle 3"/>
          <p:cNvSpPr/>
          <p:nvPr/>
        </p:nvSpPr>
        <p:spPr>
          <a:xfrm>
            <a:off x="1219200" y="609600"/>
            <a:ext cx="6248400" cy="685800"/>
          </a:xfrm>
          <a:prstGeom prst="roundRect">
            <a:avLst/>
          </a:prstGeom>
          <a:solidFill>
            <a:srgbClr val="EAF5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a:p>
            <a:pPr algn="ctr"/>
            <a:r>
              <a:rPr lang="en-US" sz="2400" b="1" dirty="0">
                <a:solidFill>
                  <a:srgbClr val="33A200"/>
                </a:solidFill>
              </a:rPr>
              <a:t>SIMILARITIES IN PLANTS AND ANIMALS</a:t>
            </a:r>
          </a:p>
          <a:p>
            <a:pPr algn="ctr"/>
            <a:endParaRPr lang="en-US" dirty="0"/>
          </a:p>
        </p:txBody>
      </p:sp>
      <p:sp>
        <p:nvSpPr>
          <p:cNvPr id="5" name="Rounded Rectangle 4"/>
          <p:cNvSpPr/>
          <p:nvPr/>
        </p:nvSpPr>
        <p:spPr>
          <a:xfrm>
            <a:off x="2133600" y="1371600"/>
            <a:ext cx="4038600" cy="533400"/>
          </a:xfrm>
          <a:prstGeom prst="roundRect">
            <a:avLst/>
          </a:prstGeom>
          <a:solidFill>
            <a:srgbClr val="33A2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SUPPORT SYSTEM</a:t>
            </a:r>
          </a:p>
        </p:txBody>
      </p:sp>
      <p:sp>
        <p:nvSpPr>
          <p:cNvPr id="6" name="Rounded Rectangle 5"/>
          <p:cNvSpPr/>
          <p:nvPr/>
        </p:nvSpPr>
        <p:spPr>
          <a:xfrm>
            <a:off x="2133600" y="1981200"/>
            <a:ext cx="4038600" cy="533400"/>
          </a:xfrm>
          <a:prstGeom prst="roundRect">
            <a:avLst/>
          </a:prstGeom>
          <a:solidFill>
            <a:srgbClr val="33A2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PROTECTIVE SYSTEM</a:t>
            </a:r>
          </a:p>
        </p:txBody>
      </p:sp>
      <p:sp>
        <p:nvSpPr>
          <p:cNvPr id="7" name="Rounded Rectangle 6"/>
          <p:cNvSpPr/>
          <p:nvPr/>
        </p:nvSpPr>
        <p:spPr>
          <a:xfrm>
            <a:off x="2133600" y="2590800"/>
            <a:ext cx="4038600" cy="533400"/>
          </a:xfrm>
          <a:prstGeom prst="roundRect">
            <a:avLst/>
          </a:prstGeom>
          <a:solidFill>
            <a:srgbClr val="33A2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VASCULAR SYSTEM</a:t>
            </a:r>
          </a:p>
        </p:txBody>
      </p:sp>
      <p:sp>
        <p:nvSpPr>
          <p:cNvPr id="8" name="Rounded Rectangle 7"/>
          <p:cNvSpPr/>
          <p:nvPr/>
        </p:nvSpPr>
        <p:spPr>
          <a:xfrm>
            <a:off x="2133600" y="3200400"/>
            <a:ext cx="4038600" cy="533400"/>
          </a:xfrm>
          <a:prstGeom prst="roundRect">
            <a:avLst/>
          </a:prstGeom>
          <a:solidFill>
            <a:srgbClr val="33A2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SENSORY ORGANS</a:t>
            </a:r>
          </a:p>
        </p:txBody>
      </p:sp>
      <p:sp>
        <p:nvSpPr>
          <p:cNvPr id="9" name="Rounded Rectangle 8"/>
          <p:cNvSpPr/>
          <p:nvPr/>
        </p:nvSpPr>
        <p:spPr>
          <a:xfrm>
            <a:off x="2133600" y="3810000"/>
            <a:ext cx="4038600" cy="533400"/>
          </a:xfrm>
          <a:prstGeom prst="roundRect">
            <a:avLst/>
          </a:prstGeom>
          <a:solidFill>
            <a:srgbClr val="33A2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RESPIRATORY SYSTEM</a:t>
            </a:r>
          </a:p>
        </p:txBody>
      </p:sp>
      <p:sp>
        <p:nvSpPr>
          <p:cNvPr id="10" name="Rounded Rectangle 9"/>
          <p:cNvSpPr/>
          <p:nvPr/>
        </p:nvSpPr>
        <p:spPr>
          <a:xfrm>
            <a:off x="2133600" y="4419600"/>
            <a:ext cx="4038600" cy="533400"/>
          </a:xfrm>
          <a:prstGeom prst="roundRect">
            <a:avLst/>
          </a:prstGeom>
          <a:solidFill>
            <a:srgbClr val="33A2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REPRODUCTIVE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amond(in)">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Flowchart: Punched Tape 10"/>
          <p:cNvSpPr/>
          <p:nvPr/>
        </p:nvSpPr>
        <p:spPr>
          <a:xfrm>
            <a:off x="0" y="304800"/>
            <a:ext cx="9144000" cy="533400"/>
          </a:xfrm>
          <a:prstGeom prst="flowChartPunchedTape">
            <a:avLst/>
          </a:prstGeom>
          <a:solidFill>
            <a:srgbClr val="EAF5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rot="5400000">
            <a:off x="1600200" y="4038600"/>
            <a:ext cx="5638800"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2438400" y="685800"/>
            <a:ext cx="4038600" cy="533400"/>
          </a:xfrm>
          <a:prstGeom prst="roundRect">
            <a:avLst/>
          </a:prstGeom>
          <a:solidFill>
            <a:srgbClr val="33A2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SUPPORT SYSTEM</a:t>
            </a:r>
          </a:p>
        </p:txBody>
      </p:sp>
      <p:pic>
        <p:nvPicPr>
          <p:cNvPr id="9329" name="il_fi" descr="tumblr_kykfqvCfyL1qaicvy"/>
          <p:cNvPicPr>
            <a:picLocks noChangeAspect="1" noChangeArrowheads="1"/>
          </p:cNvPicPr>
          <p:nvPr/>
        </p:nvPicPr>
        <p:blipFill>
          <a:blip r:embed="rId3" cstate="print"/>
          <a:srcRect/>
          <a:stretch>
            <a:fillRect/>
          </a:stretch>
        </p:blipFill>
        <p:spPr bwMode="auto">
          <a:xfrm>
            <a:off x="0" y="1143000"/>
            <a:ext cx="2209800" cy="3276600"/>
          </a:xfrm>
          <a:prstGeom prst="rect">
            <a:avLst/>
          </a:prstGeom>
          <a:noFill/>
          <a:ln w="9525">
            <a:noFill/>
            <a:miter lim="800000"/>
            <a:headEnd/>
            <a:tailEnd/>
          </a:ln>
        </p:spPr>
      </p:pic>
      <p:pic>
        <p:nvPicPr>
          <p:cNvPr id="9331" name="Picture 115" descr="http://www.iclipart.com/dodl.php/animals_life_200002.gif?linklokauth=LzAyMi9iYXRjaF8xMi9hbmltYWxzX2xpZmVfMjAwMDAyLmdpZiwxMzE0MTQyNzI3LDY2LjIzMy41OC4yMDgsMCwwLExMXzAsLGM5ZDM2NTViYzFkODk2ZWE2NGMwZWI3ZGM3NDdkNWZi"/>
          <p:cNvPicPr>
            <a:picLocks noChangeAspect="1" noChangeArrowheads="1"/>
          </p:cNvPicPr>
          <p:nvPr/>
        </p:nvPicPr>
        <p:blipFill>
          <a:blip r:embed="rId4" cstate="print"/>
          <a:srcRect/>
          <a:stretch>
            <a:fillRect/>
          </a:stretch>
        </p:blipFill>
        <p:spPr bwMode="auto">
          <a:xfrm>
            <a:off x="2057400" y="4876800"/>
            <a:ext cx="2743200" cy="1447800"/>
          </a:xfrm>
          <a:prstGeom prst="rect">
            <a:avLst/>
          </a:prstGeom>
          <a:noFill/>
        </p:spPr>
      </p:pic>
      <p:sp>
        <p:nvSpPr>
          <p:cNvPr id="24" name="Rounded Rectangle 23"/>
          <p:cNvSpPr/>
          <p:nvPr/>
        </p:nvSpPr>
        <p:spPr>
          <a:xfrm>
            <a:off x="457200" y="4495800"/>
            <a:ext cx="1676400" cy="381000"/>
          </a:xfrm>
          <a:prstGeom prst="roundRect">
            <a:avLst/>
          </a:prstGeom>
          <a:solidFill>
            <a:srgbClr val="33A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Endoskeleton</a:t>
            </a:r>
          </a:p>
        </p:txBody>
      </p:sp>
      <p:sp>
        <p:nvSpPr>
          <p:cNvPr id="25" name="Rounded Rectangle 24"/>
          <p:cNvSpPr/>
          <p:nvPr/>
        </p:nvSpPr>
        <p:spPr>
          <a:xfrm>
            <a:off x="2438400" y="6324600"/>
            <a:ext cx="1600200" cy="381000"/>
          </a:xfrm>
          <a:prstGeom prst="roundRect">
            <a:avLst/>
          </a:prstGeom>
          <a:solidFill>
            <a:srgbClr val="33A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Exoskeleton</a:t>
            </a:r>
          </a:p>
        </p:txBody>
      </p:sp>
      <p:pic>
        <p:nvPicPr>
          <p:cNvPr id="9335" name="Picture 119" descr="http://www.iclipart.com/dodl.php/OrientalFlowerB.gif?linklokauth=LzA0MC9iYXRjaF8wMS9PcmllbnRhbEZsb3dlckIuZ2lmLDEzMTQxNDQ0MDgsNjYuMjMzLjU4LjIwOCwwLDAsTExfMCwsZDQyZjJkYTRkN2FhMzk4YjlkMmI2YzFmMDc5NTEzMzY%3D"/>
          <p:cNvPicPr>
            <a:picLocks noChangeAspect="1" noChangeArrowheads="1"/>
          </p:cNvPicPr>
          <p:nvPr/>
        </p:nvPicPr>
        <p:blipFill>
          <a:blip r:embed="rId5" cstate="print"/>
          <a:srcRect/>
          <a:stretch>
            <a:fillRect/>
          </a:stretch>
        </p:blipFill>
        <p:spPr bwMode="auto">
          <a:xfrm>
            <a:off x="5257800" y="2133600"/>
            <a:ext cx="3810000" cy="4038600"/>
          </a:xfrm>
          <a:prstGeom prst="rect">
            <a:avLst/>
          </a:prstGeom>
          <a:noFill/>
        </p:spPr>
      </p:pic>
      <p:sp>
        <p:nvSpPr>
          <p:cNvPr id="28" name="Rounded Rectangle 27"/>
          <p:cNvSpPr/>
          <p:nvPr/>
        </p:nvSpPr>
        <p:spPr>
          <a:xfrm>
            <a:off x="6629400" y="6172200"/>
            <a:ext cx="1600200" cy="381000"/>
          </a:xfrm>
          <a:prstGeom prst="roundRect">
            <a:avLst/>
          </a:prstGeom>
          <a:solidFill>
            <a:srgbClr val="33A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Stems</a:t>
            </a:r>
          </a:p>
        </p:txBody>
      </p:sp>
      <p:sp>
        <p:nvSpPr>
          <p:cNvPr id="29" name="Rounded Rectangle 28"/>
          <p:cNvSpPr/>
          <p:nvPr/>
        </p:nvSpPr>
        <p:spPr>
          <a:xfrm>
            <a:off x="2514600" y="1371600"/>
            <a:ext cx="1676400"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ANIMALS</a:t>
            </a:r>
          </a:p>
        </p:txBody>
      </p:sp>
      <p:sp>
        <p:nvSpPr>
          <p:cNvPr id="30" name="Rounded Rectangle 29"/>
          <p:cNvSpPr/>
          <p:nvPr/>
        </p:nvSpPr>
        <p:spPr>
          <a:xfrm>
            <a:off x="4648200" y="1371600"/>
            <a:ext cx="1676400"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PLANTS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329"/>
                                        </p:tgtEl>
                                        <p:attrNameLst>
                                          <p:attrName>style.visibility</p:attrName>
                                        </p:attrNameLst>
                                      </p:cBhvr>
                                      <p:to>
                                        <p:strVal val="visible"/>
                                      </p:to>
                                    </p:set>
                                    <p:animEffect transition="in" filter="diamond(in)">
                                      <p:cBhvr>
                                        <p:cTn id="7" dur="1000"/>
                                        <p:tgtEl>
                                          <p:spTgt spid="932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amond(in)">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diamond(in)">
                                      <p:cBhvr>
                                        <p:cTn id="15" dur="1000"/>
                                        <p:tgtEl>
                                          <p:spTgt spid="25"/>
                                        </p:tgtEl>
                                      </p:cBhvr>
                                    </p:animEffect>
                                  </p:childTnLst>
                                </p:cTn>
                              </p:par>
                              <p:par>
                                <p:cTn id="16" presetID="8" presetClass="entr" presetSubtype="16" fill="hold" nodeType="withEffect">
                                  <p:stCondLst>
                                    <p:cond delay="0"/>
                                  </p:stCondLst>
                                  <p:childTnLst>
                                    <p:set>
                                      <p:cBhvr>
                                        <p:cTn id="17" dur="1" fill="hold">
                                          <p:stCondLst>
                                            <p:cond delay="0"/>
                                          </p:stCondLst>
                                        </p:cTn>
                                        <p:tgtEl>
                                          <p:spTgt spid="9331"/>
                                        </p:tgtEl>
                                        <p:attrNameLst>
                                          <p:attrName>style.visibility</p:attrName>
                                        </p:attrNameLst>
                                      </p:cBhvr>
                                      <p:to>
                                        <p:strVal val="visible"/>
                                      </p:to>
                                    </p:set>
                                    <p:animEffect transition="in" filter="diamond(in)">
                                      <p:cBhvr>
                                        <p:cTn id="18" dur="1000"/>
                                        <p:tgtEl>
                                          <p:spTgt spid="9331"/>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9335"/>
                                        </p:tgtEl>
                                        <p:attrNameLst>
                                          <p:attrName>style.visibility</p:attrName>
                                        </p:attrNameLst>
                                      </p:cBhvr>
                                      <p:to>
                                        <p:strVal val="visible"/>
                                      </p:to>
                                    </p:set>
                                    <p:animEffect transition="in" filter="diamond(in)">
                                      <p:cBhvr>
                                        <p:cTn id="23" dur="1000"/>
                                        <p:tgtEl>
                                          <p:spTgt spid="9335"/>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diamond(in)">
                                      <p:cBhvr>
                                        <p:cTn id="2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Flowchart: Punched Tape 10"/>
          <p:cNvSpPr/>
          <p:nvPr/>
        </p:nvSpPr>
        <p:spPr>
          <a:xfrm>
            <a:off x="0" y="304800"/>
            <a:ext cx="9144000" cy="533400"/>
          </a:xfrm>
          <a:prstGeom prst="flowChartPunchedTape">
            <a:avLst/>
          </a:prstGeom>
          <a:solidFill>
            <a:srgbClr val="EAF5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http://www.iclipart.com/dodl.php/cucumber1_000408.jpg?linklokauth=LzAxMS9iYXRjaF8wNi9GcnVpdC9jdWN1bWJlcjFfMDAwNDA4LmpwZywxMzE0MTQwNDAzLDY2LjIzMy41OC4yMDgsMCwwLExMXzAsLGE5OGM2NjY0NWFjYzljNjkxZmNmZTc4YzA2Yjk1OWM1"/>
          <p:cNvPicPr>
            <a:picLocks noChangeAspect="1" noChangeArrowheads="1"/>
          </p:cNvPicPr>
          <p:nvPr/>
        </p:nvPicPr>
        <p:blipFill>
          <a:blip r:embed="rId3" cstate="print"/>
          <a:srcRect/>
          <a:stretch>
            <a:fillRect/>
          </a:stretch>
        </p:blipFill>
        <p:spPr bwMode="auto">
          <a:xfrm>
            <a:off x="5410200" y="1828800"/>
            <a:ext cx="2514600" cy="3032125"/>
          </a:xfrm>
          <a:prstGeom prst="rect">
            <a:avLst/>
          </a:prstGeom>
          <a:noFill/>
        </p:spPr>
      </p:pic>
      <p:sp>
        <p:nvSpPr>
          <p:cNvPr id="4" name="Rounded Rectangle 3"/>
          <p:cNvSpPr/>
          <p:nvPr/>
        </p:nvSpPr>
        <p:spPr>
          <a:xfrm>
            <a:off x="2590800" y="533400"/>
            <a:ext cx="4038600" cy="533400"/>
          </a:xfrm>
          <a:prstGeom prst="roundRect">
            <a:avLst/>
          </a:prstGeom>
          <a:solidFill>
            <a:srgbClr val="33A2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PROTECTIVE SYSTEM</a:t>
            </a:r>
          </a:p>
        </p:txBody>
      </p:sp>
      <p:cxnSp>
        <p:nvCxnSpPr>
          <p:cNvPr id="5" name="Straight Connector 4"/>
          <p:cNvCxnSpPr/>
          <p:nvPr/>
        </p:nvCxnSpPr>
        <p:spPr>
          <a:xfrm rot="5400000">
            <a:off x="1524000" y="3962400"/>
            <a:ext cx="5791200"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2514600" y="1371600"/>
            <a:ext cx="1676400"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ANIMALS</a:t>
            </a:r>
          </a:p>
        </p:txBody>
      </p:sp>
      <p:sp>
        <p:nvSpPr>
          <p:cNvPr id="7" name="Rounded Rectangle 6"/>
          <p:cNvSpPr/>
          <p:nvPr/>
        </p:nvSpPr>
        <p:spPr>
          <a:xfrm>
            <a:off x="4648200" y="1371600"/>
            <a:ext cx="1676400"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PLANTS</a:t>
            </a:r>
          </a:p>
        </p:txBody>
      </p:sp>
      <p:pic>
        <p:nvPicPr>
          <p:cNvPr id="15364" name="Picture 4" descr="http://downloads.clipart.com/9748052.jpg?t=1314144701&amp;h=17a45544dcb92a5d6f32af5a18bdf52b&amp;u=syjones"/>
          <p:cNvPicPr>
            <a:picLocks noChangeAspect="1" noChangeArrowheads="1"/>
          </p:cNvPicPr>
          <p:nvPr/>
        </p:nvPicPr>
        <p:blipFill>
          <a:blip r:embed="rId4" cstate="print"/>
          <a:srcRect/>
          <a:stretch>
            <a:fillRect/>
          </a:stretch>
        </p:blipFill>
        <p:spPr bwMode="auto">
          <a:xfrm rot="2969534">
            <a:off x="977303" y="2483263"/>
            <a:ext cx="2594955" cy="2764640"/>
          </a:xfrm>
          <a:prstGeom prst="rect">
            <a:avLst/>
          </a:prstGeom>
          <a:noFill/>
        </p:spPr>
      </p:pic>
      <p:sp>
        <p:nvSpPr>
          <p:cNvPr id="10" name="Rounded Rectangle 9"/>
          <p:cNvSpPr/>
          <p:nvPr/>
        </p:nvSpPr>
        <p:spPr>
          <a:xfrm>
            <a:off x="1981200" y="4953000"/>
            <a:ext cx="1295400" cy="381000"/>
          </a:xfrm>
          <a:prstGeom prst="roundRect">
            <a:avLst/>
          </a:prstGeom>
          <a:solidFill>
            <a:srgbClr val="33A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 K I N</a:t>
            </a:r>
          </a:p>
        </p:txBody>
      </p:sp>
      <p:sp>
        <p:nvSpPr>
          <p:cNvPr id="12" name="Rounded Rectangle 11"/>
          <p:cNvSpPr/>
          <p:nvPr/>
        </p:nvSpPr>
        <p:spPr>
          <a:xfrm>
            <a:off x="5638800" y="5181600"/>
            <a:ext cx="2438400" cy="381000"/>
          </a:xfrm>
          <a:prstGeom prst="roundRect">
            <a:avLst/>
          </a:prstGeom>
          <a:solidFill>
            <a:srgbClr val="33A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WAXY COVERING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amond(in)">
                                      <p:cBhvr>
                                        <p:cTn id="7" dur="1000"/>
                                        <p:tgtEl>
                                          <p:spTgt spid="1536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5362"/>
                                        </p:tgtEl>
                                        <p:attrNameLst>
                                          <p:attrName>style.visibility</p:attrName>
                                        </p:attrNameLst>
                                      </p:cBhvr>
                                      <p:to>
                                        <p:strVal val="visible"/>
                                      </p:to>
                                    </p:set>
                                    <p:animEffect transition="in" filter="diamond(in)">
                                      <p:cBhvr>
                                        <p:cTn id="15" dur="1000"/>
                                        <p:tgtEl>
                                          <p:spTgt spid="15362"/>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Flowchart: Punched Tape 10"/>
          <p:cNvSpPr/>
          <p:nvPr/>
        </p:nvSpPr>
        <p:spPr>
          <a:xfrm>
            <a:off x="0" y="6019800"/>
            <a:ext cx="9144000" cy="533400"/>
          </a:xfrm>
          <a:prstGeom prst="flowChartPunchedTape">
            <a:avLst/>
          </a:prstGeom>
          <a:solidFill>
            <a:srgbClr val="EAF5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895600" y="381000"/>
            <a:ext cx="4038600" cy="533400"/>
          </a:xfrm>
          <a:prstGeom prst="roundRect">
            <a:avLst/>
          </a:prstGeom>
          <a:solidFill>
            <a:srgbClr val="33A2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VASCULAR SYSTEM</a:t>
            </a:r>
          </a:p>
        </p:txBody>
      </p:sp>
      <p:cxnSp>
        <p:nvCxnSpPr>
          <p:cNvPr id="6" name="Straight Connector 5"/>
          <p:cNvCxnSpPr/>
          <p:nvPr/>
        </p:nvCxnSpPr>
        <p:spPr>
          <a:xfrm rot="5400000">
            <a:off x="1447800" y="3886200"/>
            <a:ext cx="5943600"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143000" y="5257800"/>
            <a:ext cx="2895600" cy="533400"/>
          </a:xfrm>
          <a:prstGeom prst="roundRect">
            <a:avLst/>
          </a:prstGeom>
          <a:solidFill>
            <a:srgbClr val="33A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r>
              <a:rPr lang="en-US" dirty="0">
                <a:solidFill>
                  <a:schemeClr val="bg1"/>
                </a:solidFill>
              </a:rPr>
              <a:t>ARTERIES AND VEINS</a:t>
            </a:r>
          </a:p>
          <a:p>
            <a:pPr algn="ctr"/>
            <a:r>
              <a:rPr lang="en-US" dirty="0">
                <a:solidFill>
                  <a:schemeClr val="bg1"/>
                </a:solidFill>
              </a:rPr>
              <a:t> </a:t>
            </a:r>
          </a:p>
        </p:txBody>
      </p:sp>
      <p:pic>
        <p:nvPicPr>
          <p:cNvPr id="13" name="Picture 8"/>
          <p:cNvPicPr>
            <a:picLocks noChangeAspect="1" noChangeArrowheads="1"/>
          </p:cNvPicPr>
          <p:nvPr/>
        </p:nvPicPr>
        <p:blipFill>
          <a:blip r:embed="rId3" cstate="print"/>
          <a:srcRect/>
          <a:stretch>
            <a:fillRect/>
          </a:stretch>
        </p:blipFill>
        <p:spPr bwMode="auto">
          <a:xfrm>
            <a:off x="4876800" y="1600200"/>
            <a:ext cx="3810000" cy="1828800"/>
          </a:xfrm>
          <a:prstGeom prst="rect">
            <a:avLst/>
          </a:prstGeom>
          <a:noFill/>
          <a:ln w="9525">
            <a:noFill/>
            <a:miter lim="800000"/>
            <a:headEnd/>
            <a:tailEnd/>
          </a:ln>
        </p:spPr>
      </p:pic>
      <p:pic>
        <p:nvPicPr>
          <p:cNvPr id="14" name="Picture 10" descr="http://t1.gstatic.com/images?q=tbn:ANd9GcSjaBQcyv2n8xaYS8QGY9d6qm8etzwTMK2By61NULZTL51qnLht3g"/>
          <p:cNvPicPr>
            <a:picLocks noChangeAspect="1" noChangeArrowheads="1"/>
          </p:cNvPicPr>
          <p:nvPr/>
        </p:nvPicPr>
        <p:blipFill>
          <a:blip r:embed="rId4" cstate="print"/>
          <a:srcRect/>
          <a:stretch>
            <a:fillRect/>
          </a:stretch>
        </p:blipFill>
        <p:spPr bwMode="auto">
          <a:xfrm>
            <a:off x="5486400" y="3429000"/>
            <a:ext cx="2438400" cy="1828800"/>
          </a:xfrm>
          <a:prstGeom prst="rect">
            <a:avLst/>
          </a:prstGeom>
          <a:noFill/>
        </p:spPr>
      </p:pic>
      <p:sp>
        <p:nvSpPr>
          <p:cNvPr id="15" name="Rounded Rectangle 14"/>
          <p:cNvSpPr/>
          <p:nvPr/>
        </p:nvSpPr>
        <p:spPr>
          <a:xfrm>
            <a:off x="4876800" y="5334000"/>
            <a:ext cx="2895600" cy="381000"/>
          </a:xfrm>
          <a:prstGeom prst="roundRect">
            <a:avLst/>
          </a:prstGeom>
          <a:solidFill>
            <a:srgbClr val="33A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XYLEM  AND PHLOEM</a:t>
            </a:r>
          </a:p>
        </p:txBody>
      </p:sp>
      <p:sp>
        <p:nvSpPr>
          <p:cNvPr id="16" name="Rounded Rectangle 15"/>
          <p:cNvSpPr/>
          <p:nvPr/>
        </p:nvSpPr>
        <p:spPr>
          <a:xfrm>
            <a:off x="4648200" y="1066800"/>
            <a:ext cx="1676400"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PLANTS</a:t>
            </a:r>
          </a:p>
        </p:txBody>
      </p:sp>
      <p:pic>
        <p:nvPicPr>
          <p:cNvPr id="14342" name="Picture 6" descr="http://www.factmonster.com/images/ency134circul001.gif"/>
          <p:cNvPicPr>
            <a:picLocks noChangeAspect="1" noChangeArrowheads="1"/>
          </p:cNvPicPr>
          <p:nvPr/>
        </p:nvPicPr>
        <p:blipFill>
          <a:blip r:embed="rId5" cstate="print"/>
          <a:srcRect/>
          <a:stretch>
            <a:fillRect/>
          </a:stretch>
        </p:blipFill>
        <p:spPr bwMode="auto">
          <a:xfrm>
            <a:off x="609600" y="1066800"/>
            <a:ext cx="3810000" cy="4191000"/>
          </a:xfrm>
          <a:prstGeom prst="rect">
            <a:avLst/>
          </a:prstGeom>
          <a:noFill/>
        </p:spPr>
      </p:pic>
      <p:sp>
        <p:nvSpPr>
          <p:cNvPr id="17" name="Rounded Rectangle 16"/>
          <p:cNvSpPr/>
          <p:nvPr/>
        </p:nvSpPr>
        <p:spPr>
          <a:xfrm>
            <a:off x="2514600" y="1066800"/>
            <a:ext cx="1676400"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ANIMALS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diamond(in)">
                                      <p:cBhvr>
                                        <p:cTn id="7" dur="1000"/>
                                        <p:tgtEl>
                                          <p:spTgt spid="1434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amond(in)">
                                      <p:cBhvr>
                                        <p:cTn id="15" dur="1000"/>
                                        <p:tgtEl>
                                          <p:spTgt spid="13"/>
                                        </p:tgtEl>
                                      </p:cBhvr>
                                    </p:animEffect>
                                  </p:childTnLst>
                                </p:cTn>
                              </p:par>
                              <p:par>
                                <p:cTn id="16" presetID="8"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amond(in)">
                                      <p:cBhvr>
                                        <p:cTn id="18" dur="1000"/>
                                        <p:tgtEl>
                                          <p:spTgt spid="14"/>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amond(in)">
                                      <p:cBhvr>
                                        <p:cTn id="2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Flowchart: Punched Tape 10"/>
          <p:cNvSpPr/>
          <p:nvPr/>
        </p:nvSpPr>
        <p:spPr>
          <a:xfrm>
            <a:off x="0" y="6019800"/>
            <a:ext cx="9144000" cy="533400"/>
          </a:xfrm>
          <a:prstGeom prst="flowChartPunchedTape">
            <a:avLst/>
          </a:prstGeom>
          <a:solidFill>
            <a:srgbClr val="EAF5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819400" y="381000"/>
            <a:ext cx="4038600" cy="533400"/>
          </a:xfrm>
          <a:prstGeom prst="roundRect">
            <a:avLst/>
          </a:prstGeom>
          <a:solidFill>
            <a:srgbClr val="33A2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SENSORY SYSTEM</a:t>
            </a:r>
          </a:p>
        </p:txBody>
      </p:sp>
      <p:pic>
        <p:nvPicPr>
          <p:cNvPr id="27655" name="Picture 7"/>
          <p:cNvPicPr>
            <a:picLocks noChangeAspect="1" noChangeArrowheads="1"/>
          </p:cNvPicPr>
          <p:nvPr/>
        </p:nvPicPr>
        <p:blipFill>
          <a:blip r:embed="rId3" cstate="print"/>
          <a:srcRect/>
          <a:stretch>
            <a:fillRect/>
          </a:stretch>
        </p:blipFill>
        <p:spPr bwMode="auto">
          <a:xfrm>
            <a:off x="381000" y="1524000"/>
            <a:ext cx="3556000" cy="3657600"/>
          </a:xfrm>
          <a:prstGeom prst="rect">
            <a:avLst/>
          </a:prstGeom>
          <a:noFill/>
          <a:ln w="9525">
            <a:noFill/>
            <a:miter lim="800000"/>
            <a:headEnd/>
            <a:tailEnd/>
          </a:ln>
        </p:spPr>
      </p:pic>
      <p:sp>
        <p:nvSpPr>
          <p:cNvPr id="14" name="Rounded Rectangle 13"/>
          <p:cNvSpPr/>
          <p:nvPr/>
        </p:nvSpPr>
        <p:spPr>
          <a:xfrm>
            <a:off x="2514600" y="1066800"/>
            <a:ext cx="1676400"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ANIMALS</a:t>
            </a:r>
          </a:p>
        </p:txBody>
      </p:sp>
      <p:sp>
        <p:nvSpPr>
          <p:cNvPr id="15" name="Rounded Rectangle 14"/>
          <p:cNvSpPr/>
          <p:nvPr/>
        </p:nvSpPr>
        <p:spPr>
          <a:xfrm>
            <a:off x="4648200" y="1066800"/>
            <a:ext cx="1676400"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PLANTS</a:t>
            </a:r>
          </a:p>
        </p:txBody>
      </p:sp>
      <p:sp>
        <p:nvSpPr>
          <p:cNvPr id="16" name="Rounded Rectangle 15"/>
          <p:cNvSpPr/>
          <p:nvPr/>
        </p:nvSpPr>
        <p:spPr>
          <a:xfrm>
            <a:off x="762000" y="5410200"/>
            <a:ext cx="2819400" cy="381000"/>
          </a:xfrm>
          <a:prstGeom prst="roundRect">
            <a:avLst/>
          </a:prstGeom>
          <a:solidFill>
            <a:srgbClr val="33A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SENSORY ORGANS</a:t>
            </a:r>
          </a:p>
        </p:txBody>
      </p:sp>
      <p:cxnSp>
        <p:nvCxnSpPr>
          <p:cNvPr id="18" name="Straight Connector 17"/>
          <p:cNvCxnSpPr/>
          <p:nvPr/>
        </p:nvCxnSpPr>
        <p:spPr>
          <a:xfrm rot="5400000">
            <a:off x="1447800" y="3886200"/>
            <a:ext cx="59436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27662" name="Picture 14" descr="http://www.iclipart.com/dodl.php/ita990730clb.gif?linklokauth=LzAzNC9iYXRjaF8wMS9pdGE5OTA3MzBjbGIuZ2lmLDEzMTQxNDc4MTUsNjYuMjMzLjU4LjIwOCwwLDAsTExfMCwsYWVlZmFlNTM5MGIyYTEwMDllZmVhODJkMWZjMzU2NjA%3D"/>
          <p:cNvPicPr>
            <a:picLocks noChangeAspect="1" noChangeArrowheads="1"/>
          </p:cNvPicPr>
          <p:nvPr/>
        </p:nvPicPr>
        <p:blipFill>
          <a:blip r:embed="rId4" cstate="print"/>
          <a:srcRect/>
          <a:stretch>
            <a:fillRect/>
          </a:stretch>
        </p:blipFill>
        <p:spPr bwMode="auto">
          <a:xfrm>
            <a:off x="5334000" y="1752600"/>
            <a:ext cx="2362200" cy="3581400"/>
          </a:xfrm>
          <a:prstGeom prst="rect">
            <a:avLst/>
          </a:prstGeom>
          <a:noFill/>
        </p:spPr>
      </p:pic>
      <p:sp>
        <p:nvSpPr>
          <p:cNvPr id="21" name="Rounded Rectangle 20"/>
          <p:cNvSpPr/>
          <p:nvPr/>
        </p:nvSpPr>
        <p:spPr>
          <a:xfrm>
            <a:off x="6096000" y="5334000"/>
            <a:ext cx="1295400" cy="381000"/>
          </a:xfrm>
          <a:prstGeom prst="roundRect">
            <a:avLst/>
          </a:prstGeom>
          <a:solidFill>
            <a:srgbClr val="33A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ROOTS</a:t>
            </a:r>
          </a:p>
        </p:txBody>
      </p:sp>
      <p:sp>
        <p:nvSpPr>
          <p:cNvPr id="22" name="Rounded Rectangle 21"/>
          <p:cNvSpPr/>
          <p:nvPr/>
        </p:nvSpPr>
        <p:spPr>
          <a:xfrm>
            <a:off x="6781800" y="3581400"/>
            <a:ext cx="1295400" cy="381000"/>
          </a:xfrm>
          <a:prstGeom prst="roundRect">
            <a:avLst/>
          </a:prstGeom>
          <a:solidFill>
            <a:srgbClr val="33A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STEMS</a:t>
            </a:r>
          </a:p>
        </p:txBody>
      </p:sp>
      <p:sp>
        <p:nvSpPr>
          <p:cNvPr id="23" name="Rounded Rectangle 22"/>
          <p:cNvSpPr/>
          <p:nvPr/>
        </p:nvSpPr>
        <p:spPr>
          <a:xfrm>
            <a:off x="7239000" y="1828800"/>
            <a:ext cx="1295400" cy="381000"/>
          </a:xfrm>
          <a:prstGeom prst="roundRect">
            <a:avLst/>
          </a:prstGeom>
          <a:solidFill>
            <a:srgbClr val="33A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LEAVES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diamond(in)">
                                      <p:cBhvr>
                                        <p:cTn id="7" dur="1000"/>
                                        <p:tgtEl>
                                          <p:spTgt spid="2765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amond(in)">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7662"/>
                                        </p:tgtEl>
                                        <p:attrNameLst>
                                          <p:attrName>style.visibility</p:attrName>
                                        </p:attrNameLst>
                                      </p:cBhvr>
                                      <p:to>
                                        <p:strVal val="visible"/>
                                      </p:to>
                                    </p:set>
                                    <p:animEffect transition="in" filter="diamond(in)">
                                      <p:cBhvr>
                                        <p:cTn id="15" dur="2000"/>
                                        <p:tgtEl>
                                          <p:spTgt spid="276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2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2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Flowchart: Punched Tape 10"/>
          <p:cNvSpPr/>
          <p:nvPr/>
        </p:nvSpPr>
        <p:spPr>
          <a:xfrm>
            <a:off x="0" y="6019800"/>
            <a:ext cx="9144000" cy="533400"/>
          </a:xfrm>
          <a:prstGeom prst="flowChartPunchedTape">
            <a:avLst/>
          </a:prstGeom>
          <a:solidFill>
            <a:srgbClr val="EAF5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819400" y="381000"/>
            <a:ext cx="4038600" cy="533400"/>
          </a:xfrm>
          <a:prstGeom prst="roundRect">
            <a:avLst/>
          </a:prstGeom>
          <a:solidFill>
            <a:srgbClr val="33A2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RESPIRATORY SYSTEM</a:t>
            </a:r>
          </a:p>
        </p:txBody>
      </p:sp>
      <p:pic>
        <p:nvPicPr>
          <p:cNvPr id="7" name="Picture 112" descr="http://www.iclipart.com/dodl.php/frog_spots_pod_cs.gif?linklokauth=LzAzNy9iYXRjaF8wMS9mcm9nX3Nwb3RzX3BvZF9jcy5naWYsMTMxNDE0MDIyOSw2Ni4yMzMuNTguMjA4LDAsMCxMTF8wLCw2MWZhN2RlOTIyOGNkMDI4NzQxOTg3NzYyM2NmMjdlNA%3D%3D"/>
          <p:cNvPicPr>
            <a:picLocks noChangeAspect="1" noChangeArrowheads="1"/>
          </p:cNvPicPr>
          <p:nvPr/>
        </p:nvPicPr>
        <p:blipFill>
          <a:blip r:embed="rId3" cstate="print"/>
          <a:srcRect/>
          <a:stretch>
            <a:fillRect/>
          </a:stretch>
        </p:blipFill>
        <p:spPr bwMode="auto">
          <a:xfrm>
            <a:off x="0" y="4724400"/>
            <a:ext cx="2298700" cy="1844674"/>
          </a:xfrm>
          <a:prstGeom prst="rect">
            <a:avLst/>
          </a:prstGeom>
          <a:noFill/>
        </p:spPr>
      </p:pic>
      <p:pic>
        <p:nvPicPr>
          <p:cNvPr id="8" name="Picture 2" descr="http://www.iclipart.com/dodl.php/rainbow_trout_6.png?linklokauth=LzAyMC9iYXRjaF8wNi9yYWluYm93X3Ryb3V0XzYucG5nLDEzMTQxNDEzMzEsNjYuMjMzLjU4LjIwOCwwLDAsTExfMCwsZmZmZTlkOTIxYTE1YjQxN2IzMGY1M2UzZTM5OGU2Y2Q%3D"/>
          <p:cNvPicPr>
            <a:picLocks noChangeAspect="1" noChangeArrowheads="1"/>
          </p:cNvPicPr>
          <p:nvPr/>
        </p:nvPicPr>
        <p:blipFill>
          <a:blip r:embed="rId4" cstate="print"/>
          <a:srcRect/>
          <a:stretch>
            <a:fillRect/>
          </a:stretch>
        </p:blipFill>
        <p:spPr bwMode="auto">
          <a:xfrm>
            <a:off x="152400" y="0"/>
            <a:ext cx="2307719" cy="1920875"/>
          </a:xfrm>
          <a:prstGeom prst="rect">
            <a:avLst/>
          </a:prstGeom>
          <a:noFill/>
        </p:spPr>
      </p:pic>
      <p:pic>
        <p:nvPicPr>
          <p:cNvPr id="30721" name="Picture 1"/>
          <p:cNvPicPr>
            <a:picLocks noChangeAspect="1" noChangeArrowheads="1"/>
          </p:cNvPicPr>
          <p:nvPr/>
        </p:nvPicPr>
        <p:blipFill>
          <a:blip r:embed="rId5" cstate="print"/>
          <a:srcRect/>
          <a:stretch>
            <a:fillRect/>
          </a:stretch>
        </p:blipFill>
        <p:spPr bwMode="auto">
          <a:xfrm>
            <a:off x="5562600" y="2057400"/>
            <a:ext cx="2540000" cy="2857500"/>
          </a:xfrm>
          <a:prstGeom prst="rect">
            <a:avLst/>
          </a:prstGeom>
          <a:noFill/>
          <a:ln w="9525">
            <a:noFill/>
            <a:miter lim="800000"/>
            <a:headEnd/>
            <a:tailEnd/>
          </a:ln>
        </p:spPr>
      </p:pic>
      <p:pic>
        <p:nvPicPr>
          <p:cNvPr id="30722" name="Picture 2"/>
          <p:cNvPicPr>
            <a:picLocks noChangeAspect="1" noChangeArrowheads="1"/>
          </p:cNvPicPr>
          <p:nvPr/>
        </p:nvPicPr>
        <p:blipFill>
          <a:blip r:embed="rId6" cstate="print"/>
          <a:srcRect/>
          <a:stretch>
            <a:fillRect/>
          </a:stretch>
        </p:blipFill>
        <p:spPr bwMode="auto">
          <a:xfrm>
            <a:off x="1752600" y="2209800"/>
            <a:ext cx="2540000" cy="2781300"/>
          </a:xfrm>
          <a:prstGeom prst="rect">
            <a:avLst/>
          </a:prstGeom>
          <a:noFill/>
          <a:ln w="9525">
            <a:noFill/>
            <a:miter lim="800000"/>
            <a:headEnd/>
            <a:tailEnd/>
          </a:ln>
        </p:spPr>
      </p:pic>
      <p:sp>
        <p:nvSpPr>
          <p:cNvPr id="12" name="Rounded Rectangle 11"/>
          <p:cNvSpPr/>
          <p:nvPr/>
        </p:nvSpPr>
        <p:spPr>
          <a:xfrm>
            <a:off x="2514600" y="1371600"/>
            <a:ext cx="1676400"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ANIMALS</a:t>
            </a:r>
          </a:p>
        </p:txBody>
      </p:sp>
      <p:sp>
        <p:nvSpPr>
          <p:cNvPr id="13" name="Rounded Rectangle 12"/>
          <p:cNvSpPr/>
          <p:nvPr/>
        </p:nvSpPr>
        <p:spPr>
          <a:xfrm>
            <a:off x="4648200" y="1371600"/>
            <a:ext cx="1676400"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PLANT</a:t>
            </a:r>
          </a:p>
        </p:txBody>
      </p:sp>
      <p:sp>
        <p:nvSpPr>
          <p:cNvPr id="14" name="Rounded Rectangle 13"/>
          <p:cNvSpPr/>
          <p:nvPr/>
        </p:nvSpPr>
        <p:spPr>
          <a:xfrm>
            <a:off x="304800" y="4114800"/>
            <a:ext cx="1295400" cy="381000"/>
          </a:xfrm>
          <a:prstGeom prst="roundRect">
            <a:avLst/>
          </a:prstGeom>
          <a:solidFill>
            <a:srgbClr val="33A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LUNGS</a:t>
            </a:r>
          </a:p>
        </p:txBody>
      </p:sp>
      <p:sp>
        <p:nvSpPr>
          <p:cNvPr id="15" name="Rounded Rectangle 14"/>
          <p:cNvSpPr/>
          <p:nvPr/>
        </p:nvSpPr>
        <p:spPr>
          <a:xfrm>
            <a:off x="6172200" y="5105400"/>
            <a:ext cx="1600200" cy="381000"/>
          </a:xfrm>
          <a:prstGeom prst="roundRect">
            <a:avLst/>
          </a:prstGeom>
          <a:solidFill>
            <a:srgbClr val="33A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LEAVES</a:t>
            </a:r>
          </a:p>
        </p:txBody>
      </p:sp>
      <p:cxnSp>
        <p:nvCxnSpPr>
          <p:cNvPr id="16" name="Straight Connector 15"/>
          <p:cNvCxnSpPr/>
          <p:nvPr/>
        </p:nvCxnSpPr>
        <p:spPr>
          <a:xfrm rot="5400000">
            <a:off x="1447800" y="3886200"/>
            <a:ext cx="5943600"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228600" y="1905000"/>
            <a:ext cx="1295400" cy="381000"/>
          </a:xfrm>
          <a:prstGeom prst="roundRect">
            <a:avLst/>
          </a:prstGeom>
          <a:solidFill>
            <a:srgbClr val="33A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GILLS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amond(in)">
                                      <p:cBhvr>
                                        <p:cTn id="7" dur="10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0721"/>
                                        </p:tgtEl>
                                        <p:attrNameLst>
                                          <p:attrName>style.visibility</p:attrName>
                                        </p:attrNameLst>
                                      </p:cBhvr>
                                      <p:to>
                                        <p:strVal val="visible"/>
                                      </p:to>
                                    </p:set>
                                    <p:animEffect transition="in" filter="diamond(in)">
                                      <p:cBhvr>
                                        <p:cTn id="28" dur="2000"/>
                                        <p:tgtEl>
                                          <p:spTgt spid="30721"/>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amond(in)">
                                      <p:cBhvr>
                                        <p:cTn id="3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Flowchart: Punched Tape 10"/>
          <p:cNvSpPr/>
          <p:nvPr/>
        </p:nvSpPr>
        <p:spPr>
          <a:xfrm>
            <a:off x="0" y="6019800"/>
            <a:ext cx="9144000" cy="533400"/>
          </a:xfrm>
          <a:prstGeom prst="flowChartPunchedTape">
            <a:avLst/>
          </a:prstGeom>
          <a:solidFill>
            <a:srgbClr val="EAF5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819400" y="381000"/>
            <a:ext cx="4038600" cy="533400"/>
          </a:xfrm>
          <a:prstGeom prst="roundRect">
            <a:avLst/>
          </a:prstGeom>
          <a:solidFill>
            <a:srgbClr val="33A20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REPRODUCTIVE SYSTEM</a:t>
            </a:r>
          </a:p>
        </p:txBody>
      </p:sp>
      <p:pic>
        <p:nvPicPr>
          <p:cNvPr id="29697" name="Picture 1"/>
          <p:cNvPicPr>
            <a:picLocks noChangeAspect="1" noChangeArrowheads="1"/>
          </p:cNvPicPr>
          <p:nvPr/>
        </p:nvPicPr>
        <p:blipFill>
          <a:blip r:embed="rId3" cstate="print"/>
          <a:srcRect/>
          <a:stretch>
            <a:fillRect/>
          </a:stretch>
        </p:blipFill>
        <p:spPr bwMode="auto">
          <a:xfrm>
            <a:off x="152400" y="1676400"/>
            <a:ext cx="4114800" cy="3657600"/>
          </a:xfrm>
          <a:prstGeom prst="rect">
            <a:avLst/>
          </a:prstGeom>
          <a:noFill/>
          <a:ln w="9525">
            <a:noFill/>
            <a:miter lim="800000"/>
            <a:headEnd/>
            <a:tailEnd/>
          </a:ln>
        </p:spPr>
      </p:pic>
      <p:sp>
        <p:nvSpPr>
          <p:cNvPr id="9" name="Rounded Rectangle 8"/>
          <p:cNvSpPr/>
          <p:nvPr/>
        </p:nvSpPr>
        <p:spPr>
          <a:xfrm>
            <a:off x="2514600" y="1219200"/>
            <a:ext cx="1676400"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ANIMALS</a:t>
            </a:r>
          </a:p>
        </p:txBody>
      </p:sp>
      <p:sp>
        <p:nvSpPr>
          <p:cNvPr id="10" name="Rounded Rectangle 9"/>
          <p:cNvSpPr/>
          <p:nvPr/>
        </p:nvSpPr>
        <p:spPr>
          <a:xfrm>
            <a:off x="4648200" y="1219200"/>
            <a:ext cx="1676400"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PLANT</a:t>
            </a:r>
          </a:p>
        </p:txBody>
      </p:sp>
      <p:sp>
        <p:nvSpPr>
          <p:cNvPr id="12" name="Rounded Rectangle 11"/>
          <p:cNvSpPr/>
          <p:nvPr/>
        </p:nvSpPr>
        <p:spPr>
          <a:xfrm>
            <a:off x="457200" y="5410200"/>
            <a:ext cx="3352800" cy="609600"/>
          </a:xfrm>
          <a:prstGeom prst="roundRect">
            <a:avLst/>
          </a:prstGeom>
          <a:solidFill>
            <a:srgbClr val="33A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ANIMAL</a:t>
            </a:r>
          </a:p>
          <a:p>
            <a:pPr algn="ctr"/>
            <a:r>
              <a:rPr lang="en-US" dirty="0">
                <a:solidFill>
                  <a:schemeClr val="bg1"/>
                </a:solidFill>
              </a:rPr>
              <a:t>REPRODUCTIVE  SYSTEM</a:t>
            </a:r>
          </a:p>
        </p:txBody>
      </p:sp>
      <p:sp>
        <p:nvSpPr>
          <p:cNvPr id="13" name="Rounded Rectangle 12"/>
          <p:cNvSpPr/>
          <p:nvPr/>
        </p:nvSpPr>
        <p:spPr>
          <a:xfrm>
            <a:off x="4800600" y="5334000"/>
            <a:ext cx="3581400" cy="609600"/>
          </a:xfrm>
          <a:prstGeom prst="roundRect">
            <a:avLst/>
          </a:prstGeom>
          <a:solidFill>
            <a:srgbClr val="33A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PLANT</a:t>
            </a:r>
          </a:p>
          <a:p>
            <a:pPr algn="ctr"/>
            <a:r>
              <a:rPr lang="en-US" dirty="0">
                <a:solidFill>
                  <a:schemeClr val="bg1"/>
                </a:solidFill>
              </a:rPr>
              <a:t>REPRODUCTIVE  SYSTEM</a:t>
            </a:r>
          </a:p>
        </p:txBody>
      </p:sp>
      <p:cxnSp>
        <p:nvCxnSpPr>
          <p:cNvPr id="14" name="Straight Connector 13"/>
          <p:cNvCxnSpPr/>
          <p:nvPr/>
        </p:nvCxnSpPr>
        <p:spPr>
          <a:xfrm rot="5400000">
            <a:off x="1447800" y="3886200"/>
            <a:ext cx="5943600"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29698" name="Picture 2"/>
          <p:cNvPicPr>
            <a:picLocks noChangeAspect="1" noChangeArrowheads="1"/>
          </p:cNvPicPr>
          <p:nvPr/>
        </p:nvPicPr>
        <p:blipFill>
          <a:blip r:embed="rId4" cstate="print"/>
          <a:srcRect/>
          <a:stretch>
            <a:fillRect/>
          </a:stretch>
        </p:blipFill>
        <p:spPr bwMode="auto">
          <a:xfrm>
            <a:off x="4876800" y="2057400"/>
            <a:ext cx="3505200"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diamond(in)">
                                      <p:cBhvr>
                                        <p:cTn id="7" dur="1000"/>
                                        <p:tgtEl>
                                          <p:spTgt spid="2969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amond(in)">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9698"/>
                                        </p:tgtEl>
                                        <p:attrNameLst>
                                          <p:attrName>style.visibility</p:attrName>
                                        </p:attrNameLst>
                                      </p:cBhvr>
                                      <p:to>
                                        <p:strVal val="visible"/>
                                      </p:to>
                                    </p:set>
                                    <p:animEffect transition="in" filter="diamond(in)">
                                      <p:cBhvr>
                                        <p:cTn id="15" dur="1000"/>
                                        <p:tgtEl>
                                          <p:spTgt spid="29698"/>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amond(in)">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theme/theme1.xml><?xml version="1.0" encoding="utf-8"?>
<a:theme xmlns:a="http://schemas.openxmlformats.org/drawingml/2006/main" name="gator_land">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24E89750C1CA4DAC0A8BFC50142853" ma:contentTypeVersion="2" ma:contentTypeDescription="Create a new document." ma:contentTypeScope="" ma:versionID="fc9cd9f248094ab479b40d312a48e99e">
  <xsd:schema xmlns:xsd="http://www.w3.org/2001/XMLSchema" xmlns:xs="http://www.w3.org/2001/XMLSchema" xmlns:p="http://schemas.microsoft.com/office/2006/metadata/properties" xmlns:ns2="5336e398-a4c9-4602-9f45-58def9c23f49" targetNamespace="http://schemas.microsoft.com/office/2006/metadata/properties" ma:root="true" ma:fieldsID="c51af901db0b21be4c5fcae7b20fb777" ns2:_="">
    <xsd:import namespace="5336e398-a4c9-4602-9f45-58def9c23f4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36e398-a4c9-4602-9f45-58def9c23f4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A5F78B-F148-4660-BDF9-63360A4BBDDE}">
  <ds:schemaRefs>
    <ds:schemaRef ds:uri="http://purl.org/dc/terms/"/>
    <ds:schemaRef ds:uri="5336e398-a4c9-4602-9f45-58def9c23f49"/>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9D16D58-CAA3-4BAD-A2BF-6B548132D75B}">
  <ds:schemaRefs>
    <ds:schemaRef ds:uri="http://schemas.microsoft.com/sharepoint/v3/contenttype/forms"/>
  </ds:schemaRefs>
</ds:datastoreItem>
</file>

<file path=customXml/itemProps3.xml><?xml version="1.0" encoding="utf-8"?>
<ds:datastoreItem xmlns:ds="http://schemas.openxmlformats.org/officeDocument/2006/customXml" ds:itemID="{91CC0736-2F2E-4500-BAD6-CF77637F3D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36e398-a4c9-4602-9f45-58def9c23f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gator_land</Template>
  <TotalTime>270</TotalTime>
  <Words>800</Words>
  <Application>Microsoft Office PowerPoint</Application>
  <PresentationFormat>On-screen Show (4:3)</PresentationFormat>
  <Paragraphs>69</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gator_land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Science Boot Camp</dc:creator>
  <cp:lastModifiedBy>Sandra M. Falero</cp:lastModifiedBy>
  <cp:revision>32</cp:revision>
  <dcterms:created xsi:type="dcterms:W3CDTF">2012-06-21T18:13:16Z</dcterms:created>
  <dcterms:modified xsi:type="dcterms:W3CDTF">2017-10-13T14:46:01Z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0x010100C424E89750C1CA4DAC0A8BFC50142853</vt:lpwstr>
  </property>
</Properties>
</file>