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5" r:id="rId4"/>
    <p:sldMasterId id="2147484583" r:id="rId5"/>
    <p:sldMasterId id="2147484597" r:id="rId6"/>
    <p:sldMasterId id="2147484611" r:id="rId7"/>
    <p:sldMasterId id="2147484625" r:id="rId8"/>
  </p:sldMasterIdLst>
  <p:notesMasterIdLst>
    <p:notesMasterId r:id="rId52"/>
  </p:notesMasterIdLst>
  <p:handoutMasterIdLst>
    <p:handoutMasterId r:id="rId53"/>
  </p:handoutMasterIdLst>
  <p:sldIdLst>
    <p:sldId id="304" r:id="rId9"/>
    <p:sldId id="454" r:id="rId10"/>
    <p:sldId id="455" r:id="rId11"/>
    <p:sldId id="331" r:id="rId12"/>
    <p:sldId id="457" r:id="rId13"/>
    <p:sldId id="333" r:id="rId14"/>
    <p:sldId id="443" r:id="rId15"/>
    <p:sldId id="279" r:id="rId16"/>
    <p:sldId id="438" r:id="rId17"/>
    <p:sldId id="284" r:id="rId18"/>
    <p:sldId id="435" r:id="rId19"/>
    <p:sldId id="442" r:id="rId20"/>
    <p:sldId id="415" r:id="rId21"/>
    <p:sldId id="456" r:id="rId22"/>
    <p:sldId id="436" r:id="rId23"/>
    <p:sldId id="449" r:id="rId24"/>
    <p:sldId id="417" r:id="rId25"/>
    <p:sldId id="453" r:id="rId26"/>
    <p:sldId id="445" r:id="rId27"/>
    <p:sldId id="428" r:id="rId28"/>
    <p:sldId id="452" r:id="rId29"/>
    <p:sldId id="419" r:id="rId30"/>
    <p:sldId id="291" r:id="rId31"/>
    <p:sldId id="432" r:id="rId32"/>
    <p:sldId id="407" r:id="rId33"/>
    <p:sldId id="408" r:id="rId34"/>
    <p:sldId id="409" r:id="rId35"/>
    <p:sldId id="405" r:id="rId36"/>
    <p:sldId id="310" r:id="rId37"/>
    <p:sldId id="429" r:id="rId38"/>
    <p:sldId id="424" r:id="rId39"/>
    <p:sldId id="439" r:id="rId40"/>
    <p:sldId id="354" r:id="rId41"/>
    <p:sldId id="441" r:id="rId42"/>
    <p:sldId id="425" r:id="rId43"/>
    <p:sldId id="446" r:id="rId44"/>
    <p:sldId id="447" r:id="rId45"/>
    <p:sldId id="426" r:id="rId46"/>
    <p:sldId id="427" r:id="rId47"/>
    <p:sldId id="328" r:id="rId48"/>
    <p:sldId id="430" r:id="rId49"/>
    <p:sldId id="404" r:id="rId50"/>
    <p:sldId id="448" r:id="rId5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A47D00"/>
    <a:srgbClr val="006600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D509A-1C1C-4BCC-94C3-D6F66907A833}" v="1299" dt="2020-12-11T18:41:55.495"/>
    <p1510:client id="{2204895D-B5A0-41E4-A779-F3DD13D74551}" v="703" dt="2020-12-11T19:20:20.440"/>
    <p1510:client id="{254719BC-8D57-48CB-817B-16402E0DD19B}" v="1" dt="2020-12-11T16:52:45.260"/>
    <p1510:client id="{5350B33B-E4A5-4E22-8F60-4689AEFD73D6}" v="1242" dt="2020-12-16T02:46:10.436"/>
    <p1510:client id="{55D1F93E-FD3A-4F41-950F-4BCF08F731E9}" v="175" dt="2020-12-15T22:23:28.452"/>
    <p1510:client id="{A535DF73-C7F4-4240-B25B-E2A0030061C4}" v="97" dt="2020-12-11T16:51:12.225"/>
    <p1510:client id="{DCECA855-C2FE-4E1A-898C-A4BED548A848}" v="19" dt="2020-12-11T18:45:16.635"/>
    <p1510:client id="{F27C179D-BD5B-4725-B3B6-8716B8CEAD8A}" v="520" dt="2020-12-16T13:06:21.837"/>
    <p1510:client id="{F67C0549-1247-41D1-8B9C-869B32803110}" v="891" dt="2020-12-15T17:32:51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12" autoAdjust="0"/>
  </p:normalViewPr>
  <p:slideViewPr>
    <p:cSldViewPr snapToGrid="0">
      <p:cViewPr varScale="1">
        <p:scale>
          <a:sx n="80" d="100"/>
          <a:sy n="80" d="100"/>
        </p:scale>
        <p:origin x="1704" y="90"/>
      </p:cViewPr>
      <p:guideLst>
        <p:guide orient="horz" pos="7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08B25B-7326-49F3-BB7C-0D3AA211C912}" type="doc">
      <dgm:prSet loTypeId="urn:microsoft.com/office/officeart/2017/3/layout/DropPinTimeline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77D200-FCF4-4F7B-AB6F-70BBF8288176}">
      <dgm:prSet/>
      <dgm:spPr/>
      <dgm:t>
        <a:bodyPr/>
        <a:lstStyle/>
        <a:p>
          <a:pPr>
            <a:defRPr b="1"/>
          </a:pPr>
          <a:r>
            <a:rPr lang="en-US"/>
            <a:t>Mid April</a:t>
          </a:r>
        </a:p>
      </dgm:t>
    </dgm:pt>
    <dgm:pt modelId="{535C31E7-24B5-4EFD-9E02-A2398CD846F3}" type="parTrans" cxnId="{722C48AB-CC2A-414D-84E3-7B8D9F27CCA0}">
      <dgm:prSet/>
      <dgm:spPr/>
      <dgm:t>
        <a:bodyPr/>
        <a:lstStyle/>
        <a:p>
          <a:endParaRPr lang="en-US"/>
        </a:p>
      </dgm:t>
    </dgm:pt>
    <dgm:pt modelId="{DE08954B-CCBF-44B3-9B1B-815A197146EE}" type="sibTrans" cxnId="{722C48AB-CC2A-414D-84E3-7B8D9F27CCA0}">
      <dgm:prSet/>
      <dgm:spPr/>
      <dgm:t>
        <a:bodyPr/>
        <a:lstStyle/>
        <a:p>
          <a:endParaRPr lang="en-US"/>
        </a:p>
      </dgm:t>
    </dgm:pt>
    <dgm:pt modelId="{6875D828-CCB4-422C-9F7F-16DC8FEE927B}">
      <dgm:prSet/>
      <dgm:spPr/>
      <dgm:t>
        <a:bodyPr/>
        <a:lstStyle/>
        <a:p>
          <a:r>
            <a:rPr lang="en-US"/>
            <a:t>plan to start receiving acceptance letters and financial aid offers.</a:t>
          </a:r>
        </a:p>
      </dgm:t>
    </dgm:pt>
    <dgm:pt modelId="{3EE1E71C-9EBE-4F6B-BABD-AB2A80B9827F}" type="parTrans" cxnId="{0E2B4092-550F-4DF3-AEE7-B747BC7E199B}">
      <dgm:prSet/>
      <dgm:spPr/>
      <dgm:t>
        <a:bodyPr/>
        <a:lstStyle/>
        <a:p>
          <a:endParaRPr lang="en-US"/>
        </a:p>
      </dgm:t>
    </dgm:pt>
    <dgm:pt modelId="{5D59AF97-8F25-40CC-809F-927651933A75}" type="sibTrans" cxnId="{0E2B4092-550F-4DF3-AEE7-B747BC7E199B}">
      <dgm:prSet/>
      <dgm:spPr/>
      <dgm:t>
        <a:bodyPr/>
        <a:lstStyle/>
        <a:p>
          <a:endParaRPr lang="en-US"/>
        </a:p>
      </dgm:t>
    </dgm:pt>
    <dgm:pt modelId="{DB3BE0E8-5285-4340-B408-4CD169CDB85A}">
      <dgm:prSet/>
      <dgm:spPr/>
      <dgm:t>
        <a:bodyPr/>
        <a:lstStyle/>
        <a:p>
          <a:pPr>
            <a:defRPr b="1"/>
          </a:pPr>
          <a:r>
            <a:rPr lang="en-US"/>
            <a:t>1 May</a:t>
          </a:r>
        </a:p>
      </dgm:t>
    </dgm:pt>
    <dgm:pt modelId="{D3C15C90-064D-4159-A864-47AC6604B4DC}" type="parTrans" cxnId="{F4B6C48F-0EFE-445E-B59A-A850E5EEA1D3}">
      <dgm:prSet/>
      <dgm:spPr/>
      <dgm:t>
        <a:bodyPr/>
        <a:lstStyle/>
        <a:p>
          <a:endParaRPr lang="en-US"/>
        </a:p>
      </dgm:t>
    </dgm:pt>
    <dgm:pt modelId="{1BEF5F8B-2084-4D68-A6F8-9D8AFA767390}" type="sibTrans" cxnId="{F4B6C48F-0EFE-445E-B59A-A850E5EEA1D3}">
      <dgm:prSet/>
      <dgm:spPr/>
      <dgm:t>
        <a:bodyPr/>
        <a:lstStyle/>
        <a:p>
          <a:endParaRPr lang="en-US"/>
        </a:p>
      </dgm:t>
    </dgm:pt>
    <dgm:pt modelId="{531786D8-518C-4440-B4A0-2BD5490B5177}">
      <dgm:prSet/>
      <dgm:spPr/>
      <dgm:t>
        <a:bodyPr/>
        <a:lstStyle/>
        <a:p>
          <a:r>
            <a:rPr lang="en-US"/>
            <a:t>Plan to accept or decline all offers around this time (unless early decision).</a:t>
          </a:r>
        </a:p>
      </dgm:t>
    </dgm:pt>
    <dgm:pt modelId="{F6EEA1E3-A282-487D-ACE3-1AC8CD4000B4}" type="parTrans" cxnId="{136D0287-D0B8-459B-B1AA-5A92B94007A4}">
      <dgm:prSet/>
      <dgm:spPr/>
      <dgm:t>
        <a:bodyPr/>
        <a:lstStyle/>
        <a:p>
          <a:endParaRPr lang="en-US"/>
        </a:p>
      </dgm:t>
    </dgm:pt>
    <dgm:pt modelId="{6D5859A2-9578-41AD-A3B6-0795AE8A3959}" type="sibTrans" cxnId="{136D0287-D0B8-459B-B1AA-5A92B94007A4}">
      <dgm:prSet/>
      <dgm:spPr/>
      <dgm:t>
        <a:bodyPr/>
        <a:lstStyle/>
        <a:p>
          <a:endParaRPr lang="en-US"/>
        </a:p>
      </dgm:t>
    </dgm:pt>
    <dgm:pt modelId="{E4EC07D4-FBB9-4133-847F-8181D54DB7F0}">
      <dgm:prSet/>
      <dgm:spPr/>
      <dgm:t>
        <a:bodyPr/>
        <a:lstStyle/>
        <a:p>
          <a:pPr>
            <a:defRPr b="1"/>
          </a:pPr>
          <a:r>
            <a:rPr lang="en-US"/>
            <a:t>Summer</a:t>
          </a:r>
        </a:p>
      </dgm:t>
    </dgm:pt>
    <dgm:pt modelId="{51F0C5BF-87DD-461E-A6F7-3B4505223DC0}" type="parTrans" cxnId="{A695D6A8-B6B6-4076-8636-12ED2763CC1E}">
      <dgm:prSet/>
      <dgm:spPr/>
      <dgm:t>
        <a:bodyPr/>
        <a:lstStyle/>
        <a:p>
          <a:endParaRPr lang="en-US"/>
        </a:p>
      </dgm:t>
    </dgm:pt>
    <dgm:pt modelId="{293AF6FA-3714-495A-95B8-D5A1778D8058}" type="sibTrans" cxnId="{A695D6A8-B6B6-4076-8636-12ED2763CC1E}">
      <dgm:prSet/>
      <dgm:spPr/>
      <dgm:t>
        <a:bodyPr/>
        <a:lstStyle/>
        <a:p>
          <a:endParaRPr lang="en-US"/>
        </a:p>
      </dgm:t>
    </dgm:pt>
    <dgm:pt modelId="{D52EBA4D-9C94-4250-82FB-80D93A082B61}">
      <dgm:prSet/>
      <dgm:spPr/>
      <dgm:t>
        <a:bodyPr/>
        <a:lstStyle/>
        <a:p>
          <a:r>
            <a:rPr lang="en-US"/>
            <a:t>send final transcripts to your college</a:t>
          </a:r>
        </a:p>
      </dgm:t>
    </dgm:pt>
    <dgm:pt modelId="{8A1477F7-8E09-40EE-907C-CEF5F2060B69}" type="parTrans" cxnId="{291B7C54-9431-4675-A9BE-72B6E04FF918}">
      <dgm:prSet/>
      <dgm:spPr/>
      <dgm:t>
        <a:bodyPr/>
        <a:lstStyle/>
        <a:p>
          <a:endParaRPr lang="en-US"/>
        </a:p>
      </dgm:t>
    </dgm:pt>
    <dgm:pt modelId="{B5F997D1-8AB8-4941-98E4-6428AFB952B2}" type="sibTrans" cxnId="{291B7C54-9431-4675-A9BE-72B6E04FF918}">
      <dgm:prSet/>
      <dgm:spPr/>
      <dgm:t>
        <a:bodyPr/>
        <a:lstStyle/>
        <a:p>
          <a:endParaRPr lang="en-US"/>
        </a:p>
      </dgm:t>
    </dgm:pt>
    <dgm:pt modelId="{F2FD5B90-96AD-4B1A-9D8F-3EC24AEC4C00}" type="pres">
      <dgm:prSet presAssocID="{8508B25B-7326-49F3-BB7C-0D3AA211C912}" presName="root" presStyleCnt="0">
        <dgm:presLayoutVars>
          <dgm:chMax/>
          <dgm:chPref/>
          <dgm:animLvl val="lvl"/>
        </dgm:presLayoutVars>
      </dgm:prSet>
      <dgm:spPr/>
    </dgm:pt>
    <dgm:pt modelId="{5EE59380-C2A9-4089-B63E-40440B0A7735}" type="pres">
      <dgm:prSet presAssocID="{8508B25B-7326-49F3-BB7C-0D3AA211C912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CE3F4DA9-9CA7-462D-8FD5-7733E3CEB31B}" type="pres">
      <dgm:prSet presAssocID="{8508B25B-7326-49F3-BB7C-0D3AA211C912}" presName="nodes" presStyleCnt="0">
        <dgm:presLayoutVars>
          <dgm:chMax/>
          <dgm:chPref/>
          <dgm:animLvl val="lvl"/>
        </dgm:presLayoutVars>
      </dgm:prSet>
      <dgm:spPr/>
    </dgm:pt>
    <dgm:pt modelId="{9511A7AF-9158-4920-B71A-3CFD96EEF9AA}" type="pres">
      <dgm:prSet presAssocID="{1E77D200-FCF4-4F7B-AB6F-70BBF8288176}" presName="composite" presStyleCnt="0"/>
      <dgm:spPr/>
    </dgm:pt>
    <dgm:pt modelId="{59110B87-D67F-470D-872F-F5800CD15CC3}" type="pres">
      <dgm:prSet presAssocID="{1E77D200-FCF4-4F7B-AB6F-70BBF8288176}" presName="ConnectorPoint" presStyleLbl="ln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06A701F-7F9D-45D0-975F-A07F6D27B44E}" type="pres">
      <dgm:prSet presAssocID="{1E77D200-FCF4-4F7B-AB6F-70BBF8288176}" presName="DropPinPlaceHolder" presStyleCnt="0"/>
      <dgm:spPr/>
    </dgm:pt>
    <dgm:pt modelId="{913FCFAC-BC3D-4714-BDAB-730C6DBC3047}" type="pres">
      <dgm:prSet presAssocID="{1E77D200-FCF4-4F7B-AB6F-70BBF8288176}" presName="DropPin" presStyleLbl="alignNode1" presStyleIdx="0" presStyleCnt="3"/>
      <dgm:spPr/>
    </dgm:pt>
    <dgm:pt modelId="{0E412BE8-A1DB-4874-82C0-BB9809A3EA49}" type="pres">
      <dgm:prSet presAssocID="{1E77D200-FCF4-4F7B-AB6F-70BBF8288176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E9B83C12-6FC6-4252-8E36-1189482D202B}" type="pres">
      <dgm:prSet presAssocID="{1E77D200-FCF4-4F7B-AB6F-70BBF8288176}" presName="L2TextContainer" presStyleLbl="revTx" presStyleIdx="0" presStyleCnt="6">
        <dgm:presLayoutVars>
          <dgm:bulletEnabled val="1"/>
        </dgm:presLayoutVars>
      </dgm:prSet>
      <dgm:spPr/>
    </dgm:pt>
    <dgm:pt modelId="{1DC06830-03E0-479C-844F-46919E4AE5F2}" type="pres">
      <dgm:prSet presAssocID="{1E77D200-FCF4-4F7B-AB6F-70BBF8288176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5B442D58-EFC3-4490-8009-3D3EE0EEFAE6}" type="pres">
      <dgm:prSet presAssocID="{1E77D200-FCF4-4F7B-AB6F-70BBF8288176}" presName="ConnectLine" presStyleLbl="sibTrans1D1" presStyleIdx="0" presStyleCnt="3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524D9EBE-A6E7-4D70-B865-DD337D38D39D}" type="pres">
      <dgm:prSet presAssocID="{1E77D200-FCF4-4F7B-AB6F-70BBF8288176}" presName="EmptyPlaceHolder" presStyleCnt="0"/>
      <dgm:spPr/>
    </dgm:pt>
    <dgm:pt modelId="{A4044BB2-D072-4C54-84BE-ED502BD6C782}" type="pres">
      <dgm:prSet presAssocID="{DE08954B-CCBF-44B3-9B1B-815A197146EE}" presName="spaceBetweenRectangles" presStyleCnt="0"/>
      <dgm:spPr/>
    </dgm:pt>
    <dgm:pt modelId="{1FC1E826-0491-43FC-96F1-23BA94F52C90}" type="pres">
      <dgm:prSet presAssocID="{DB3BE0E8-5285-4340-B408-4CD169CDB85A}" presName="composite" presStyleCnt="0"/>
      <dgm:spPr/>
    </dgm:pt>
    <dgm:pt modelId="{3908206B-0EAB-4EF4-AA53-18FBAAA31A0C}" type="pres">
      <dgm:prSet presAssocID="{DB3BE0E8-5285-4340-B408-4CD169CDB85A}" presName="ConnectorPoint" presStyleLbl="lnNode1" presStyleIdx="1" presStyleCnt="3"/>
      <dgm:spPr>
        <a:solidFill>
          <a:schemeClr val="accent2">
            <a:hueOff val="-661686"/>
            <a:satOff val="746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7C2C186-1789-4597-9A65-B16158BE5EEF}" type="pres">
      <dgm:prSet presAssocID="{DB3BE0E8-5285-4340-B408-4CD169CDB85A}" presName="DropPinPlaceHolder" presStyleCnt="0"/>
      <dgm:spPr/>
    </dgm:pt>
    <dgm:pt modelId="{8F7C03E6-1684-4A55-9448-B4FFFF1DC350}" type="pres">
      <dgm:prSet presAssocID="{DB3BE0E8-5285-4340-B408-4CD169CDB85A}" presName="DropPin" presStyleLbl="alignNode1" presStyleIdx="1" presStyleCnt="3"/>
      <dgm:spPr/>
    </dgm:pt>
    <dgm:pt modelId="{B26EA58E-F2AB-475C-8881-F23B03E074C3}" type="pres">
      <dgm:prSet presAssocID="{DB3BE0E8-5285-4340-B408-4CD169CDB85A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BE58D825-4D4D-4F2F-95C9-5DDF6E44A98B}" type="pres">
      <dgm:prSet presAssocID="{DB3BE0E8-5285-4340-B408-4CD169CDB85A}" presName="L2TextContainer" presStyleLbl="revTx" presStyleIdx="2" presStyleCnt="6">
        <dgm:presLayoutVars>
          <dgm:bulletEnabled val="1"/>
        </dgm:presLayoutVars>
      </dgm:prSet>
      <dgm:spPr/>
    </dgm:pt>
    <dgm:pt modelId="{076D2562-0D50-46E9-AD01-000897A1BF6D}" type="pres">
      <dgm:prSet presAssocID="{DB3BE0E8-5285-4340-B408-4CD169CDB85A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3AF65026-931D-4D66-8B4D-3D58885C5EE3}" type="pres">
      <dgm:prSet presAssocID="{DB3BE0E8-5285-4340-B408-4CD169CDB85A}" presName="ConnectLine" presStyleLbl="sibTrans1D1" presStyleIdx="1" presStyleCnt="3"/>
      <dgm:spPr>
        <a:noFill/>
        <a:ln w="1270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dash"/>
        </a:ln>
        <a:effectLst/>
      </dgm:spPr>
    </dgm:pt>
    <dgm:pt modelId="{A8D6B356-5B9C-40B8-9DBD-8E6211BAED96}" type="pres">
      <dgm:prSet presAssocID="{DB3BE0E8-5285-4340-B408-4CD169CDB85A}" presName="EmptyPlaceHolder" presStyleCnt="0"/>
      <dgm:spPr/>
    </dgm:pt>
    <dgm:pt modelId="{4D532542-0C27-4090-B9A1-E7D0A188824C}" type="pres">
      <dgm:prSet presAssocID="{1BEF5F8B-2084-4D68-A6F8-9D8AFA767390}" presName="spaceBetweenRectangles" presStyleCnt="0"/>
      <dgm:spPr/>
    </dgm:pt>
    <dgm:pt modelId="{6EF659C1-DB1C-494C-A47D-CDD855611062}" type="pres">
      <dgm:prSet presAssocID="{E4EC07D4-FBB9-4133-847F-8181D54DB7F0}" presName="composite" presStyleCnt="0"/>
      <dgm:spPr/>
    </dgm:pt>
    <dgm:pt modelId="{AFD00190-00B0-4AFF-86C9-EC756A6E7EFE}" type="pres">
      <dgm:prSet presAssocID="{E4EC07D4-FBB9-4133-847F-8181D54DB7F0}" presName="ConnectorPoint" presStyleLbl="lnNode1" presStyleIdx="2" presStyleCnt="3"/>
      <dgm:spPr>
        <a:solidFill>
          <a:schemeClr val="accent2">
            <a:hueOff val="-1323373"/>
            <a:satOff val="1492"/>
            <a:lumOff val="35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2AEF2D0-0D84-420C-9ECF-9288F93B42C6}" type="pres">
      <dgm:prSet presAssocID="{E4EC07D4-FBB9-4133-847F-8181D54DB7F0}" presName="DropPinPlaceHolder" presStyleCnt="0"/>
      <dgm:spPr/>
    </dgm:pt>
    <dgm:pt modelId="{9E72B74D-A0F8-4A6A-8F4D-93D3B6A39A67}" type="pres">
      <dgm:prSet presAssocID="{E4EC07D4-FBB9-4133-847F-8181D54DB7F0}" presName="DropPin" presStyleLbl="alignNode1" presStyleIdx="2" presStyleCnt="3"/>
      <dgm:spPr/>
    </dgm:pt>
    <dgm:pt modelId="{B6313281-FE48-46FD-8213-4D3A1FAF284E}" type="pres">
      <dgm:prSet presAssocID="{E4EC07D4-FBB9-4133-847F-8181D54DB7F0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40945110-DDC3-4B8E-A461-24A7DBD988B9}" type="pres">
      <dgm:prSet presAssocID="{E4EC07D4-FBB9-4133-847F-8181D54DB7F0}" presName="L2TextContainer" presStyleLbl="revTx" presStyleIdx="4" presStyleCnt="6">
        <dgm:presLayoutVars>
          <dgm:bulletEnabled val="1"/>
        </dgm:presLayoutVars>
      </dgm:prSet>
      <dgm:spPr/>
    </dgm:pt>
    <dgm:pt modelId="{8299DA92-23D7-4B7C-94D1-96BC9C46BE19}" type="pres">
      <dgm:prSet presAssocID="{E4EC07D4-FBB9-4133-847F-8181D54DB7F0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DEC8EB81-BC44-4840-AC40-502C8FC00E0C}" type="pres">
      <dgm:prSet presAssocID="{E4EC07D4-FBB9-4133-847F-8181D54DB7F0}" presName="ConnectLine" presStyleLbl="sibTrans1D1" presStyleIdx="2" presStyleCnt="3"/>
      <dgm:spPr>
        <a:noFill/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dash"/>
        </a:ln>
        <a:effectLst/>
      </dgm:spPr>
    </dgm:pt>
    <dgm:pt modelId="{080467B0-DDD2-45F5-885A-C8F6655FBB76}" type="pres">
      <dgm:prSet presAssocID="{E4EC07D4-FBB9-4133-847F-8181D54DB7F0}" presName="EmptyPlaceHolder" presStyleCnt="0"/>
      <dgm:spPr/>
    </dgm:pt>
  </dgm:ptLst>
  <dgm:cxnLst>
    <dgm:cxn modelId="{C157FD11-B9D1-4DB8-B972-27C81C7F55F2}" type="presOf" srcId="{E4EC07D4-FBB9-4133-847F-8181D54DB7F0}" destId="{8299DA92-23D7-4B7C-94D1-96BC9C46BE19}" srcOrd="0" destOrd="0" presId="urn:microsoft.com/office/officeart/2017/3/layout/DropPinTimeline"/>
    <dgm:cxn modelId="{F872C037-2207-4E5F-BD46-A52ED90E63C8}" type="presOf" srcId="{D52EBA4D-9C94-4250-82FB-80D93A082B61}" destId="{40945110-DDC3-4B8E-A461-24A7DBD988B9}" srcOrd="0" destOrd="0" presId="urn:microsoft.com/office/officeart/2017/3/layout/DropPinTimeline"/>
    <dgm:cxn modelId="{291B7C54-9431-4675-A9BE-72B6E04FF918}" srcId="{E4EC07D4-FBB9-4133-847F-8181D54DB7F0}" destId="{D52EBA4D-9C94-4250-82FB-80D93A082B61}" srcOrd="0" destOrd="0" parTransId="{8A1477F7-8E09-40EE-907C-CEF5F2060B69}" sibTransId="{B5F997D1-8AB8-4941-98E4-6428AFB952B2}"/>
    <dgm:cxn modelId="{136D0287-D0B8-459B-B1AA-5A92B94007A4}" srcId="{DB3BE0E8-5285-4340-B408-4CD169CDB85A}" destId="{531786D8-518C-4440-B4A0-2BD5490B5177}" srcOrd="0" destOrd="0" parTransId="{F6EEA1E3-A282-487D-ACE3-1AC8CD4000B4}" sibTransId="{6D5859A2-9578-41AD-A3B6-0795AE8A3959}"/>
    <dgm:cxn modelId="{F4B6C48F-0EFE-445E-B59A-A850E5EEA1D3}" srcId="{8508B25B-7326-49F3-BB7C-0D3AA211C912}" destId="{DB3BE0E8-5285-4340-B408-4CD169CDB85A}" srcOrd="1" destOrd="0" parTransId="{D3C15C90-064D-4159-A864-47AC6604B4DC}" sibTransId="{1BEF5F8B-2084-4D68-A6F8-9D8AFA767390}"/>
    <dgm:cxn modelId="{0E2B4092-550F-4DF3-AEE7-B747BC7E199B}" srcId="{1E77D200-FCF4-4F7B-AB6F-70BBF8288176}" destId="{6875D828-CCB4-422C-9F7F-16DC8FEE927B}" srcOrd="0" destOrd="0" parTransId="{3EE1E71C-9EBE-4F6B-BABD-AB2A80B9827F}" sibTransId="{5D59AF97-8F25-40CC-809F-927651933A75}"/>
    <dgm:cxn modelId="{AE01A397-7BF5-4F29-AC62-8C74077DCCD0}" type="presOf" srcId="{DB3BE0E8-5285-4340-B408-4CD169CDB85A}" destId="{076D2562-0D50-46E9-AD01-000897A1BF6D}" srcOrd="0" destOrd="0" presId="urn:microsoft.com/office/officeart/2017/3/layout/DropPinTimeline"/>
    <dgm:cxn modelId="{F0D375A1-ADC7-4CA6-BA02-B42C320BF3CE}" type="presOf" srcId="{6875D828-CCB4-422C-9F7F-16DC8FEE927B}" destId="{E9B83C12-6FC6-4252-8E36-1189482D202B}" srcOrd="0" destOrd="0" presId="urn:microsoft.com/office/officeart/2017/3/layout/DropPinTimeline"/>
    <dgm:cxn modelId="{A695D6A8-B6B6-4076-8636-12ED2763CC1E}" srcId="{8508B25B-7326-49F3-BB7C-0D3AA211C912}" destId="{E4EC07D4-FBB9-4133-847F-8181D54DB7F0}" srcOrd="2" destOrd="0" parTransId="{51F0C5BF-87DD-461E-A6F7-3B4505223DC0}" sibTransId="{293AF6FA-3714-495A-95B8-D5A1778D8058}"/>
    <dgm:cxn modelId="{722C48AB-CC2A-414D-84E3-7B8D9F27CCA0}" srcId="{8508B25B-7326-49F3-BB7C-0D3AA211C912}" destId="{1E77D200-FCF4-4F7B-AB6F-70BBF8288176}" srcOrd="0" destOrd="0" parTransId="{535C31E7-24B5-4EFD-9E02-A2398CD846F3}" sibTransId="{DE08954B-CCBF-44B3-9B1B-815A197146EE}"/>
    <dgm:cxn modelId="{C67C5BB8-A7BA-4B0A-BD65-C589F5A7F895}" type="presOf" srcId="{1E77D200-FCF4-4F7B-AB6F-70BBF8288176}" destId="{1DC06830-03E0-479C-844F-46919E4AE5F2}" srcOrd="0" destOrd="0" presId="urn:microsoft.com/office/officeart/2017/3/layout/DropPinTimeline"/>
    <dgm:cxn modelId="{268935C6-A026-4BEB-9E5D-D44BF8341F1C}" type="presOf" srcId="{531786D8-518C-4440-B4A0-2BD5490B5177}" destId="{BE58D825-4D4D-4F2F-95C9-5DDF6E44A98B}" srcOrd="0" destOrd="0" presId="urn:microsoft.com/office/officeart/2017/3/layout/DropPinTimeline"/>
    <dgm:cxn modelId="{06F9BFD0-E4CC-4E77-97F1-571010A690E6}" type="presOf" srcId="{8508B25B-7326-49F3-BB7C-0D3AA211C912}" destId="{F2FD5B90-96AD-4B1A-9D8F-3EC24AEC4C00}" srcOrd="0" destOrd="0" presId="urn:microsoft.com/office/officeart/2017/3/layout/DropPinTimeline"/>
    <dgm:cxn modelId="{A0A77F50-FE05-434F-91ED-AA3A908F675F}" type="presParOf" srcId="{F2FD5B90-96AD-4B1A-9D8F-3EC24AEC4C00}" destId="{5EE59380-C2A9-4089-B63E-40440B0A7735}" srcOrd="0" destOrd="0" presId="urn:microsoft.com/office/officeart/2017/3/layout/DropPinTimeline"/>
    <dgm:cxn modelId="{94612141-9CFE-498B-B59A-52F448578B49}" type="presParOf" srcId="{F2FD5B90-96AD-4B1A-9D8F-3EC24AEC4C00}" destId="{CE3F4DA9-9CA7-462D-8FD5-7733E3CEB31B}" srcOrd="1" destOrd="0" presId="urn:microsoft.com/office/officeart/2017/3/layout/DropPinTimeline"/>
    <dgm:cxn modelId="{F7249191-EAA7-44C2-BA84-C3B2FEB775AB}" type="presParOf" srcId="{CE3F4DA9-9CA7-462D-8FD5-7733E3CEB31B}" destId="{9511A7AF-9158-4920-B71A-3CFD96EEF9AA}" srcOrd="0" destOrd="0" presId="urn:microsoft.com/office/officeart/2017/3/layout/DropPinTimeline"/>
    <dgm:cxn modelId="{B27E2421-2E62-42DD-92E3-71131D70CAE8}" type="presParOf" srcId="{9511A7AF-9158-4920-B71A-3CFD96EEF9AA}" destId="{59110B87-D67F-470D-872F-F5800CD15CC3}" srcOrd="0" destOrd="0" presId="urn:microsoft.com/office/officeart/2017/3/layout/DropPinTimeline"/>
    <dgm:cxn modelId="{FC60A6F6-F317-434E-B2C4-EDF8B1E74FAD}" type="presParOf" srcId="{9511A7AF-9158-4920-B71A-3CFD96EEF9AA}" destId="{E06A701F-7F9D-45D0-975F-A07F6D27B44E}" srcOrd="1" destOrd="0" presId="urn:microsoft.com/office/officeart/2017/3/layout/DropPinTimeline"/>
    <dgm:cxn modelId="{AF8F405A-C32F-440B-8293-84B784454363}" type="presParOf" srcId="{E06A701F-7F9D-45D0-975F-A07F6D27B44E}" destId="{913FCFAC-BC3D-4714-BDAB-730C6DBC3047}" srcOrd="0" destOrd="0" presId="urn:microsoft.com/office/officeart/2017/3/layout/DropPinTimeline"/>
    <dgm:cxn modelId="{0AA87EE7-B660-413A-9B01-2741F84B3307}" type="presParOf" srcId="{E06A701F-7F9D-45D0-975F-A07F6D27B44E}" destId="{0E412BE8-A1DB-4874-82C0-BB9809A3EA49}" srcOrd="1" destOrd="0" presId="urn:microsoft.com/office/officeart/2017/3/layout/DropPinTimeline"/>
    <dgm:cxn modelId="{116E7615-E0EA-4467-90F5-29AE71CE1098}" type="presParOf" srcId="{9511A7AF-9158-4920-B71A-3CFD96EEF9AA}" destId="{E9B83C12-6FC6-4252-8E36-1189482D202B}" srcOrd="2" destOrd="0" presId="urn:microsoft.com/office/officeart/2017/3/layout/DropPinTimeline"/>
    <dgm:cxn modelId="{127DEF53-4751-45E7-8BDC-B1421FB1E922}" type="presParOf" srcId="{9511A7AF-9158-4920-B71A-3CFD96EEF9AA}" destId="{1DC06830-03E0-479C-844F-46919E4AE5F2}" srcOrd="3" destOrd="0" presId="urn:microsoft.com/office/officeart/2017/3/layout/DropPinTimeline"/>
    <dgm:cxn modelId="{56BF7EE3-91E2-46AC-8D92-252448585EA4}" type="presParOf" srcId="{9511A7AF-9158-4920-B71A-3CFD96EEF9AA}" destId="{5B442D58-EFC3-4490-8009-3D3EE0EEFAE6}" srcOrd="4" destOrd="0" presId="urn:microsoft.com/office/officeart/2017/3/layout/DropPinTimeline"/>
    <dgm:cxn modelId="{D8D76C63-474C-468E-9E1A-08BF94C29FCE}" type="presParOf" srcId="{9511A7AF-9158-4920-B71A-3CFD96EEF9AA}" destId="{524D9EBE-A6E7-4D70-B865-DD337D38D39D}" srcOrd="5" destOrd="0" presId="urn:microsoft.com/office/officeart/2017/3/layout/DropPinTimeline"/>
    <dgm:cxn modelId="{0F244986-1080-4C91-B788-1C57D6F152C4}" type="presParOf" srcId="{CE3F4DA9-9CA7-462D-8FD5-7733E3CEB31B}" destId="{A4044BB2-D072-4C54-84BE-ED502BD6C782}" srcOrd="1" destOrd="0" presId="urn:microsoft.com/office/officeart/2017/3/layout/DropPinTimeline"/>
    <dgm:cxn modelId="{FC4BCAB6-7567-4CE1-B3E3-4D66D665BD9A}" type="presParOf" srcId="{CE3F4DA9-9CA7-462D-8FD5-7733E3CEB31B}" destId="{1FC1E826-0491-43FC-96F1-23BA94F52C90}" srcOrd="2" destOrd="0" presId="urn:microsoft.com/office/officeart/2017/3/layout/DropPinTimeline"/>
    <dgm:cxn modelId="{47659FB6-89D7-4836-8B82-26DABE1E5350}" type="presParOf" srcId="{1FC1E826-0491-43FC-96F1-23BA94F52C90}" destId="{3908206B-0EAB-4EF4-AA53-18FBAAA31A0C}" srcOrd="0" destOrd="0" presId="urn:microsoft.com/office/officeart/2017/3/layout/DropPinTimeline"/>
    <dgm:cxn modelId="{1D0DD389-4EE1-4421-A8CB-6D0EB9E5B19C}" type="presParOf" srcId="{1FC1E826-0491-43FC-96F1-23BA94F52C90}" destId="{27C2C186-1789-4597-9A65-B16158BE5EEF}" srcOrd="1" destOrd="0" presId="urn:microsoft.com/office/officeart/2017/3/layout/DropPinTimeline"/>
    <dgm:cxn modelId="{1447BBFE-11D8-44CB-8E4C-17A6A7BFD809}" type="presParOf" srcId="{27C2C186-1789-4597-9A65-B16158BE5EEF}" destId="{8F7C03E6-1684-4A55-9448-B4FFFF1DC350}" srcOrd="0" destOrd="0" presId="urn:microsoft.com/office/officeart/2017/3/layout/DropPinTimeline"/>
    <dgm:cxn modelId="{16EC1107-2A27-47EA-91EF-5FA3295D8897}" type="presParOf" srcId="{27C2C186-1789-4597-9A65-B16158BE5EEF}" destId="{B26EA58E-F2AB-475C-8881-F23B03E074C3}" srcOrd="1" destOrd="0" presId="urn:microsoft.com/office/officeart/2017/3/layout/DropPinTimeline"/>
    <dgm:cxn modelId="{3271336E-C87D-4A94-84BA-D34E17E86279}" type="presParOf" srcId="{1FC1E826-0491-43FC-96F1-23BA94F52C90}" destId="{BE58D825-4D4D-4F2F-95C9-5DDF6E44A98B}" srcOrd="2" destOrd="0" presId="urn:microsoft.com/office/officeart/2017/3/layout/DropPinTimeline"/>
    <dgm:cxn modelId="{6803DC88-6100-47FE-9E18-0612BAD79E91}" type="presParOf" srcId="{1FC1E826-0491-43FC-96F1-23BA94F52C90}" destId="{076D2562-0D50-46E9-AD01-000897A1BF6D}" srcOrd="3" destOrd="0" presId="urn:microsoft.com/office/officeart/2017/3/layout/DropPinTimeline"/>
    <dgm:cxn modelId="{FDC10C8C-0E2B-44DD-81DD-5FB0E4A0E04C}" type="presParOf" srcId="{1FC1E826-0491-43FC-96F1-23BA94F52C90}" destId="{3AF65026-931D-4D66-8B4D-3D58885C5EE3}" srcOrd="4" destOrd="0" presId="urn:microsoft.com/office/officeart/2017/3/layout/DropPinTimeline"/>
    <dgm:cxn modelId="{D7747563-C6C7-481F-B0FB-B9317F66822C}" type="presParOf" srcId="{1FC1E826-0491-43FC-96F1-23BA94F52C90}" destId="{A8D6B356-5B9C-40B8-9DBD-8E6211BAED96}" srcOrd="5" destOrd="0" presId="urn:microsoft.com/office/officeart/2017/3/layout/DropPinTimeline"/>
    <dgm:cxn modelId="{92AEA302-99C8-4437-BEA5-1249FD214442}" type="presParOf" srcId="{CE3F4DA9-9CA7-462D-8FD5-7733E3CEB31B}" destId="{4D532542-0C27-4090-B9A1-E7D0A188824C}" srcOrd="3" destOrd="0" presId="urn:microsoft.com/office/officeart/2017/3/layout/DropPinTimeline"/>
    <dgm:cxn modelId="{5CE1F909-E18D-42E3-89AC-1F6D305019D5}" type="presParOf" srcId="{CE3F4DA9-9CA7-462D-8FD5-7733E3CEB31B}" destId="{6EF659C1-DB1C-494C-A47D-CDD855611062}" srcOrd="4" destOrd="0" presId="urn:microsoft.com/office/officeart/2017/3/layout/DropPinTimeline"/>
    <dgm:cxn modelId="{A95D8650-D509-40EB-845E-9A4BB097E3BC}" type="presParOf" srcId="{6EF659C1-DB1C-494C-A47D-CDD855611062}" destId="{AFD00190-00B0-4AFF-86C9-EC756A6E7EFE}" srcOrd="0" destOrd="0" presId="urn:microsoft.com/office/officeart/2017/3/layout/DropPinTimeline"/>
    <dgm:cxn modelId="{48A61E98-12CE-48B4-A2AF-4A119D44B62D}" type="presParOf" srcId="{6EF659C1-DB1C-494C-A47D-CDD855611062}" destId="{E2AEF2D0-0D84-420C-9ECF-9288F93B42C6}" srcOrd="1" destOrd="0" presId="urn:microsoft.com/office/officeart/2017/3/layout/DropPinTimeline"/>
    <dgm:cxn modelId="{46663412-8871-43C9-865F-D6006347A06F}" type="presParOf" srcId="{E2AEF2D0-0D84-420C-9ECF-9288F93B42C6}" destId="{9E72B74D-A0F8-4A6A-8F4D-93D3B6A39A67}" srcOrd="0" destOrd="0" presId="urn:microsoft.com/office/officeart/2017/3/layout/DropPinTimeline"/>
    <dgm:cxn modelId="{E489CA7C-5F7B-4122-89FE-F839F55B61FD}" type="presParOf" srcId="{E2AEF2D0-0D84-420C-9ECF-9288F93B42C6}" destId="{B6313281-FE48-46FD-8213-4D3A1FAF284E}" srcOrd="1" destOrd="0" presId="urn:microsoft.com/office/officeart/2017/3/layout/DropPinTimeline"/>
    <dgm:cxn modelId="{DFC159EE-1371-4BE5-8295-58F71AE49D50}" type="presParOf" srcId="{6EF659C1-DB1C-494C-A47D-CDD855611062}" destId="{40945110-DDC3-4B8E-A461-24A7DBD988B9}" srcOrd="2" destOrd="0" presId="urn:microsoft.com/office/officeart/2017/3/layout/DropPinTimeline"/>
    <dgm:cxn modelId="{E1C8C3AF-8E54-4456-A985-EC4A48F674C3}" type="presParOf" srcId="{6EF659C1-DB1C-494C-A47D-CDD855611062}" destId="{8299DA92-23D7-4B7C-94D1-96BC9C46BE19}" srcOrd="3" destOrd="0" presId="urn:microsoft.com/office/officeart/2017/3/layout/DropPinTimeline"/>
    <dgm:cxn modelId="{A20D559A-A782-4E10-A3A5-B7BEC5434012}" type="presParOf" srcId="{6EF659C1-DB1C-494C-A47D-CDD855611062}" destId="{DEC8EB81-BC44-4840-AC40-502C8FC00E0C}" srcOrd="4" destOrd="0" presId="urn:microsoft.com/office/officeart/2017/3/layout/DropPinTimeline"/>
    <dgm:cxn modelId="{DFCE3412-7B95-40E9-BBE1-48E668C30CB7}" type="presParOf" srcId="{6EF659C1-DB1C-494C-A47D-CDD855611062}" destId="{080467B0-DDD2-45F5-885A-C8F6655FBB76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59380-C2A9-4089-B63E-40440B0A7735}">
      <dsp:nvSpPr>
        <dsp:cNvPr id="0" name=""/>
        <dsp:cNvSpPr/>
      </dsp:nvSpPr>
      <dsp:spPr>
        <a:xfrm>
          <a:off x="0" y="1862806"/>
          <a:ext cx="75438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FCFAC-BC3D-4714-BDAB-730C6DBC3047}">
      <dsp:nvSpPr>
        <dsp:cNvPr id="0" name=""/>
        <dsp:cNvSpPr/>
      </dsp:nvSpPr>
      <dsp:spPr>
        <a:xfrm rot="8100000">
          <a:off x="60827" y="429303"/>
          <a:ext cx="273978" cy="273978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412BE8-A1DB-4874-82C0-BB9809A3EA49}">
      <dsp:nvSpPr>
        <dsp:cNvPr id="0" name=""/>
        <dsp:cNvSpPr/>
      </dsp:nvSpPr>
      <dsp:spPr>
        <a:xfrm>
          <a:off x="91264" y="459740"/>
          <a:ext cx="213105" cy="2131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83C12-6FC6-4252-8E36-1189482D202B}">
      <dsp:nvSpPr>
        <dsp:cNvPr id="0" name=""/>
        <dsp:cNvSpPr/>
      </dsp:nvSpPr>
      <dsp:spPr>
        <a:xfrm>
          <a:off x="391548" y="760024"/>
          <a:ext cx="3134531" cy="110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plan to start receiving acceptance letters and financial aid offers.</a:t>
          </a:r>
        </a:p>
      </dsp:txBody>
      <dsp:txXfrm>
        <a:off x="391548" y="760024"/>
        <a:ext cx="3134531" cy="1102781"/>
      </dsp:txXfrm>
    </dsp:sp>
    <dsp:sp modelId="{1DC06830-03E0-479C-844F-46919E4AE5F2}">
      <dsp:nvSpPr>
        <dsp:cNvPr id="0" name=""/>
        <dsp:cNvSpPr/>
      </dsp:nvSpPr>
      <dsp:spPr>
        <a:xfrm>
          <a:off x="391548" y="372561"/>
          <a:ext cx="3134531" cy="38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Mid April</a:t>
          </a:r>
        </a:p>
      </dsp:txBody>
      <dsp:txXfrm>
        <a:off x="391548" y="372561"/>
        <a:ext cx="3134531" cy="387463"/>
      </dsp:txXfrm>
    </dsp:sp>
    <dsp:sp modelId="{5B442D58-EFC3-4490-8009-3D3EE0EEFAE6}">
      <dsp:nvSpPr>
        <dsp:cNvPr id="0" name=""/>
        <dsp:cNvSpPr/>
      </dsp:nvSpPr>
      <dsp:spPr>
        <a:xfrm>
          <a:off x="197816" y="760024"/>
          <a:ext cx="0" cy="1102781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10B87-D67F-470D-872F-F5800CD15CC3}">
      <dsp:nvSpPr>
        <dsp:cNvPr id="0" name=""/>
        <dsp:cNvSpPr/>
      </dsp:nvSpPr>
      <dsp:spPr>
        <a:xfrm>
          <a:off x="162053" y="1827934"/>
          <a:ext cx="69743" cy="697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7C03E6-1684-4A55-9448-B4FFFF1DC350}">
      <dsp:nvSpPr>
        <dsp:cNvPr id="0" name=""/>
        <dsp:cNvSpPr/>
      </dsp:nvSpPr>
      <dsp:spPr>
        <a:xfrm rot="18900000">
          <a:off x="1940370" y="3022329"/>
          <a:ext cx="273978" cy="273978"/>
        </a:xfrm>
        <a:prstGeom prst="teardrop">
          <a:avLst>
            <a:gd name="adj" fmla="val 115000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6EA58E-F2AB-475C-8881-F23B03E074C3}">
      <dsp:nvSpPr>
        <dsp:cNvPr id="0" name=""/>
        <dsp:cNvSpPr/>
      </dsp:nvSpPr>
      <dsp:spPr>
        <a:xfrm>
          <a:off x="1970807" y="3052766"/>
          <a:ext cx="213105" cy="2131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8D825-4D4D-4F2F-95C9-5DDF6E44A98B}">
      <dsp:nvSpPr>
        <dsp:cNvPr id="0" name=""/>
        <dsp:cNvSpPr/>
      </dsp:nvSpPr>
      <dsp:spPr>
        <a:xfrm>
          <a:off x="2271091" y="1862805"/>
          <a:ext cx="3134531" cy="110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Plan to accept or decline all offers around this time (unless early decision).</a:t>
          </a:r>
        </a:p>
      </dsp:txBody>
      <dsp:txXfrm>
        <a:off x="2271091" y="1862805"/>
        <a:ext cx="3134531" cy="1102781"/>
      </dsp:txXfrm>
    </dsp:sp>
    <dsp:sp modelId="{076D2562-0D50-46E9-AD01-000897A1BF6D}">
      <dsp:nvSpPr>
        <dsp:cNvPr id="0" name=""/>
        <dsp:cNvSpPr/>
      </dsp:nvSpPr>
      <dsp:spPr>
        <a:xfrm>
          <a:off x="2271091" y="2965587"/>
          <a:ext cx="3134531" cy="38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 May</a:t>
          </a:r>
        </a:p>
      </dsp:txBody>
      <dsp:txXfrm>
        <a:off x="2271091" y="2965587"/>
        <a:ext cx="3134531" cy="387463"/>
      </dsp:txXfrm>
    </dsp:sp>
    <dsp:sp modelId="{3AF65026-931D-4D66-8B4D-3D58885C5EE3}">
      <dsp:nvSpPr>
        <dsp:cNvPr id="0" name=""/>
        <dsp:cNvSpPr/>
      </dsp:nvSpPr>
      <dsp:spPr>
        <a:xfrm>
          <a:off x="2077360" y="1862805"/>
          <a:ext cx="0" cy="1102781"/>
        </a:xfrm>
        <a:prstGeom prst="line">
          <a:avLst/>
        </a:prstGeom>
        <a:noFill/>
        <a:ln w="1270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8206B-0EAB-4EF4-AA53-18FBAAA31A0C}">
      <dsp:nvSpPr>
        <dsp:cNvPr id="0" name=""/>
        <dsp:cNvSpPr/>
      </dsp:nvSpPr>
      <dsp:spPr>
        <a:xfrm>
          <a:off x="2041596" y="1827934"/>
          <a:ext cx="69743" cy="69743"/>
        </a:xfrm>
        <a:prstGeom prst="ellips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72B74D-A0F8-4A6A-8F4D-93D3B6A39A67}">
      <dsp:nvSpPr>
        <dsp:cNvPr id="0" name=""/>
        <dsp:cNvSpPr/>
      </dsp:nvSpPr>
      <dsp:spPr>
        <a:xfrm rot="8100000">
          <a:off x="3819914" y="429303"/>
          <a:ext cx="273978" cy="273978"/>
        </a:xfrm>
        <a:prstGeom prst="teardrop">
          <a:avLst>
            <a:gd name="adj" fmla="val 115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313281-FE48-46FD-8213-4D3A1FAF284E}">
      <dsp:nvSpPr>
        <dsp:cNvPr id="0" name=""/>
        <dsp:cNvSpPr/>
      </dsp:nvSpPr>
      <dsp:spPr>
        <a:xfrm>
          <a:off x="3850350" y="459740"/>
          <a:ext cx="213105" cy="2131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45110-DDC3-4B8E-A461-24A7DBD988B9}">
      <dsp:nvSpPr>
        <dsp:cNvPr id="0" name=""/>
        <dsp:cNvSpPr/>
      </dsp:nvSpPr>
      <dsp:spPr>
        <a:xfrm>
          <a:off x="4150634" y="760024"/>
          <a:ext cx="3134531" cy="110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send final transcripts to your college</a:t>
          </a:r>
        </a:p>
      </dsp:txBody>
      <dsp:txXfrm>
        <a:off x="4150634" y="760024"/>
        <a:ext cx="3134531" cy="1102781"/>
      </dsp:txXfrm>
    </dsp:sp>
    <dsp:sp modelId="{8299DA92-23D7-4B7C-94D1-96BC9C46BE19}">
      <dsp:nvSpPr>
        <dsp:cNvPr id="0" name=""/>
        <dsp:cNvSpPr/>
      </dsp:nvSpPr>
      <dsp:spPr>
        <a:xfrm>
          <a:off x="4150634" y="372561"/>
          <a:ext cx="3134531" cy="38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Summer</a:t>
          </a:r>
        </a:p>
      </dsp:txBody>
      <dsp:txXfrm>
        <a:off x="4150634" y="372561"/>
        <a:ext cx="3134531" cy="387463"/>
      </dsp:txXfrm>
    </dsp:sp>
    <dsp:sp modelId="{DEC8EB81-BC44-4840-AC40-502C8FC00E0C}">
      <dsp:nvSpPr>
        <dsp:cNvPr id="0" name=""/>
        <dsp:cNvSpPr/>
      </dsp:nvSpPr>
      <dsp:spPr>
        <a:xfrm>
          <a:off x="3956903" y="760024"/>
          <a:ext cx="0" cy="1102781"/>
        </a:xfrm>
        <a:prstGeom prst="line">
          <a:avLst/>
        </a:prstGeom>
        <a:noFill/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00190-00B0-4AFF-86C9-EC756A6E7EFE}">
      <dsp:nvSpPr>
        <dsp:cNvPr id="0" name=""/>
        <dsp:cNvSpPr/>
      </dsp:nvSpPr>
      <dsp:spPr>
        <a:xfrm>
          <a:off x="3921140" y="1827934"/>
          <a:ext cx="69743" cy="69743"/>
        </a:xfrm>
        <a:prstGeom prst="ellips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7EF56B0-1D59-4337-AA4B-45C1CE16A0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t" anchorCtr="0" compatLnSpc="1">
            <a:prstTxWarp prst="textNoShape">
              <a:avLst/>
            </a:prstTxWarp>
          </a:bodyPr>
          <a:lstStyle>
            <a:lvl1pPr defTabSz="1085735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EEC53D2-24B7-4DAF-8B49-7B9C3186708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t" anchorCtr="0" compatLnSpc="1">
            <a:prstTxWarp prst="textNoShape">
              <a:avLst/>
            </a:prstTxWarp>
          </a:bodyPr>
          <a:lstStyle>
            <a:lvl1pPr algn="r" defTabSz="1085735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6078B7B0-117C-4729-9FCD-1A21BFA7AEE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b" anchorCtr="0" compatLnSpc="1">
            <a:prstTxWarp prst="textNoShape">
              <a:avLst/>
            </a:prstTxWarp>
          </a:bodyPr>
          <a:lstStyle>
            <a:lvl1pPr defTabSz="1085735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205971D5-3D46-47B0-81C5-AEB9B03D773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b" anchorCtr="0" compatLnSpc="1">
            <a:prstTxWarp prst="textNoShape">
              <a:avLst/>
            </a:prstTxWarp>
          </a:bodyPr>
          <a:lstStyle>
            <a:lvl1pPr algn="r" defTabSz="1084263" eaLnBrk="1" hangingPunct="1">
              <a:defRPr sz="1400"/>
            </a:lvl1pPr>
          </a:lstStyle>
          <a:p>
            <a:fld id="{86B93E2E-E3CE-433D-B154-7F9E81DC29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B56E0B48-9414-428C-93CD-E90E27F434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t" anchorCtr="0" compatLnSpc="1">
            <a:prstTxWarp prst="textNoShape">
              <a:avLst/>
            </a:prstTxWarp>
          </a:bodyPr>
          <a:lstStyle>
            <a:lvl1pPr defTabSz="1085735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80301BAC-7174-4D28-9A11-A2B191A4BED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t" anchorCtr="0" compatLnSpc="1">
            <a:prstTxWarp prst="textNoShape">
              <a:avLst/>
            </a:prstTxWarp>
          </a:bodyPr>
          <a:lstStyle>
            <a:lvl1pPr algn="r" defTabSz="1085735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0E9A5834-8915-4A6F-A067-DD2BDE6E127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695325"/>
            <a:ext cx="4629150" cy="3471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33F8997E-2213-4FF6-A921-052A2D9FBA7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97375"/>
            <a:ext cx="5140325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5654" name="Rectangle 6">
            <a:extLst>
              <a:ext uri="{FF2B5EF4-FFF2-40B4-BE49-F238E27FC236}">
                <a16:creationId xmlns:a16="http://schemas.microsoft.com/office/drawing/2014/main" id="{163513C1-49FA-4395-B863-CE5D3C9437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96338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b" anchorCtr="0" compatLnSpc="1">
            <a:prstTxWarp prst="textNoShape">
              <a:avLst/>
            </a:prstTxWarp>
          </a:bodyPr>
          <a:lstStyle>
            <a:lvl1pPr defTabSz="1085735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5" name="Rectangle 7">
            <a:extLst>
              <a:ext uri="{FF2B5EF4-FFF2-40B4-BE49-F238E27FC236}">
                <a16:creationId xmlns:a16="http://schemas.microsoft.com/office/drawing/2014/main" id="{FDD8088F-0B64-4AA4-AC9D-B76DC04C6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796338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591" tIns="54297" rIns="108591" bIns="54297" numCol="1" anchor="b" anchorCtr="0" compatLnSpc="1">
            <a:prstTxWarp prst="textNoShape">
              <a:avLst/>
            </a:prstTxWarp>
          </a:bodyPr>
          <a:lstStyle>
            <a:lvl1pPr algn="r" defTabSz="1084263" eaLnBrk="1" hangingPunct="1">
              <a:defRPr sz="1400"/>
            </a:lvl1pPr>
          </a:lstStyle>
          <a:p>
            <a:fld id="{80BD3BDE-8193-41F1-A0F5-5411AB2406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C901A57F-108D-4AB3-A75A-865D3902BB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67C8FB-C908-4001-9B0E-D52EEC395E1B}" type="slidenum">
              <a:rPr kumimoji="0" lang="en-US" altLang="en-US" sz="1400"/>
              <a:pPr>
                <a:spcBef>
                  <a:spcPct val="0"/>
                </a:spcBef>
              </a:pPr>
              <a:t>1</a:t>
            </a:fld>
            <a:endParaRPr kumimoji="0"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98C1DD6-2381-47B7-95CF-EFEE9DEC48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E5C9ADF9-283B-46DF-B5F3-2E0307D77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357F0F2B-A95E-4001-94FD-03684CC9BE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9265403-0236-4A8D-A5EC-2FA384170338}" type="slidenum">
              <a:rPr kumimoji="0" lang="en-US" altLang="en-US" sz="1400"/>
              <a:pPr>
                <a:spcBef>
                  <a:spcPct val="0"/>
                </a:spcBef>
              </a:pPr>
              <a:t>33</a:t>
            </a:fld>
            <a:endParaRPr kumimoji="0" lang="en-US" altLang="en-US" sz="140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E4A02777-D406-4201-8AF1-A6146795A5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368B64D0-70E7-4F6C-B95A-C731589CC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D511CFB5-9546-4F3B-8BF8-FD937FC1D6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244025-2891-43DD-B539-BC0AECE7A0CD}" type="slidenum">
              <a:rPr kumimoji="0" lang="en-US" altLang="en-US" sz="1400"/>
              <a:pPr>
                <a:spcBef>
                  <a:spcPct val="0"/>
                </a:spcBef>
              </a:pPr>
              <a:t>40</a:t>
            </a:fld>
            <a:endParaRPr kumimoji="0" lang="en-US" altLang="en-US" sz="1400"/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41B9CBC1-1425-41C1-9667-85DC830DE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6F228057-3D5B-438C-82BC-2B049916B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82FDC325-105C-407A-8343-83B4815A5A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FA4C09-296B-45FF-B2C1-7B843B5328E6}" type="slidenum">
              <a:rPr kumimoji="0" lang="en-US" altLang="en-US" sz="1400"/>
              <a:pPr>
                <a:spcBef>
                  <a:spcPct val="0"/>
                </a:spcBef>
              </a:pPr>
              <a:t>4</a:t>
            </a:fld>
            <a:endParaRPr kumimoji="0"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A8EA816-FD42-4AEF-B500-B9A12F7993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BFFD7E3F-BBED-4AE2-B19E-F947B64348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06735C89-F5D2-4007-86D0-265BC65DB1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F61C32B-E6AC-4447-A8AB-364B7BB2F1C0}" type="slidenum">
              <a:rPr kumimoji="0" lang="en-US" altLang="en-US" sz="1400"/>
              <a:pPr>
                <a:spcBef>
                  <a:spcPct val="0"/>
                </a:spcBef>
              </a:pPr>
              <a:t>6</a:t>
            </a:fld>
            <a:endParaRPr kumimoji="0"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CF4C1FAC-440D-4573-96A2-65C0E14382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E3737E4D-C4A2-47B8-AB16-6AAF7B467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10EB216-4AB2-4AEF-B2A3-9A68024AB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B1AA1DD-E5C4-4784-A571-C938C42FD52E}" type="slidenum">
              <a:rPr kumimoji="0" lang="en-US" altLang="en-US" sz="1400"/>
              <a:pPr>
                <a:spcBef>
                  <a:spcPct val="0"/>
                </a:spcBef>
              </a:pPr>
              <a:t>8</a:t>
            </a:fld>
            <a:endParaRPr kumimoji="0" lang="en-US" altLang="en-US" sz="14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8F7C5B71-F779-4D5A-B7C9-137F6B0A0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312A904-E711-47F1-A090-86827528E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5C82C55E-133F-4B1C-BA0D-6C27DB2977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5D23B8-4382-45FB-BB57-7C63AEE67581}" type="slidenum">
              <a:rPr kumimoji="0" lang="en-US" altLang="en-US" sz="1400"/>
              <a:pPr>
                <a:spcBef>
                  <a:spcPct val="0"/>
                </a:spcBef>
              </a:pPr>
              <a:t>9</a:t>
            </a:fld>
            <a:endParaRPr kumimoji="0" lang="en-US" altLang="en-US" sz="14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E7ECDDF4-5F55-41DF-99F4-8D5B93C774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6355EA72-DCA3-4A9D-A11E-A4EA36F80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CDF0721A-87AE-4ADE-8EBF-D95E27CCF5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EE76A9-A07D-44B6-AB1A-2D6EB2C5AC19}" type="slidenum">
              <a:rPr kumimoji="0" lang="en-US" altLang="en-US" sz="1400"/>
              <a:pPr>
                <a:spcBef>
                  <a:spcPct val="0"/>
                </a:spcBef>
              </a:pPr>
              <a:t>10</a:t>
            </a:fld>
            <a:endParaRPr kumimoji="0" lang="en-US" altLang="en-US" sz="1400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0A72BBE1-531B-49A6-A970-BDCA4AB7B8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CD2141AE-CCBC-4086-ACB4-2C13C1F06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7E70B93D-1573-4F77-AC50-D8762767B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501DE42-EA32-409F-AFEC-61836764D108}" type="slidenum">
              <a:rPr kumimoji="0" lang="en-US" altLang="en-US" sz="1400"/>
              <a:pPr>
                <a:spcBef>
                  <a:spcPct val="0"/>
                </a:spcBef>
              </a:pPr>
              <a:t>23</a:t>
            </a:fld>
            <a:endParaRPr kumimoji="0" lang="en-US" altLang="en-US" sz="14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B063EB1E-EA3D-4119-BCFC-0C4196CB60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61289486-A9C0-4EBA-91DD-E8B740DE7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D19727E2-44AD-4325-AECD-3B2AF8582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AB801C7-1299-4C2D-AE96-40AC9D2E981E}" type="slidenum">
              <a:rPr kumimoji="0" lang="en-US" altLang="en-US" sz="1400"/>
              <a:pPr>
                <a:spcBef>
                  <a:spcPct val="0"/>
                </a:spcBef>
              </a:pPr>
              <a:t>29</a:t>
            </a:fld>
            <a:endParaRPr kumimoji="0" lang="en-US" altLang="en-US" sz="1400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27B875AA-1D8D-444D-A8E2-1A95E01290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4E3C8C3F-ED7D-4C19-AE65-504DF3AAB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D3D1659E-F6FC-4DF3-92C7-B0105A46D0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4225" indent="-227013" defTabSz="10842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14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86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8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3025" indent="-227013" defTabSz="10842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A9DFA9-61A5-4567-BB03-0F4CF1E148CC}" type="slidenum">
              <a:rPr kumimoji="0" lang="en-US" altLang="en-US" sz="1400"/>
              <a:pPr>
                <a:spcBef>
                  <a:spcPct val="0"/>
                </a:spcBef>
              </a:pPr>
              <a:t>32</a:t>
            </a:fld>
            <a:endParaRPr kumimoji="0" lang="en-US" altLang="en-US" sz="1400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C8A3E0B9-356D-4743-A6CB-0558CBE5CD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01694A07-D6E6-40EA-9758-11F33BACA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E2DBCA"/>
            </a:gs>
            <a:gs pos="77000">
              <a:srgbClr val="CAC3B1"/>
            </a:gs>
            <a:gs pos="100000">
              <a:srgbClr val="C1BB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0C9006-434A-4527-8FEB-3956EEAB2DE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568146-9A82-43CD-909B-DFE6E92BB9F2}"/>
              </a:ext>
            </a:extLst>
          </p:cNvPr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39FE2-2357-4136-8EB8-2985046531FD}"/>
              </a:ext>
            </a:extLst>
          </p:cNvPr>
          <p:cNvSpPr/>
          <p:nvPr/>
        </p:nvSpPr>
        <p:spPr>
          <a:xfrm>
            <a:off x="1087438" y="1385888"/>
            <a:ext cx="6969125" cy="40862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1F248-E9F1-4753-9E92-CB196498AEFC}"/>
              </a:ext>
            </a:extLst>
          </p:cNvPr>
          <p:cNvSpPr/>
          <p:nvPr/>
        </p:nvSpPr>
        <p:spPr>
          <a:xfrm>
            <a:off x="3794125" y="1268413"/>
            <a:ext cx="1555750" cy="639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809A2150-CBEB-4204-9B80-838D3E750ACC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268413"/>
            <a:ext cx="1371600" cy="547687"/>
            <a:chOff x="5318306" y="1386268"/>
            <a:chExt cx="1567331" cy="64529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C768FD4-BFBA-4BBF-856D-0C2D259C0431}"/>
                </a:ext>
              </a:extLst>
            </p:cNvPr>
            <p:cNvCxnSpPr/>
            <p:nvPr/>
          </p:nvCxnSpPr>
          <p:spPr>
            <a:xfrm>
              <a:off x="5318306" y="1386268"/>
              <a:ext cx="0" cy="639684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C970D1-4601-4CD6-B450-9D893DA89B55}"/>
                </a:ext>
              </a:extLst>
            </p:cNvPr>
            <p:cNvCxnSpPr/>
            <p:nvPr/>
          </p:nvCxnSpPr>
          <p:spPr>
            <a:xfrm>
              <a:off x="6885637" y="1386268"/>
              <a:ext cx="0" cy="639684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DB4C6F-3C62-42BD-B84B-CCA482E7E2F9}"/>
                </a:ext>
              </a:extLst>
            </p:cNvPr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Date Placeholder 19">
            <a:extLst>
              <a:ext uri="{FF2B5EF4-FFF2-40B4-BE49-F238E27FC236}">
                <a16:creationId xmlns:a16="http://schemas.microsoft.com/office/drawing/2014/main" id="{B8226ACE-50B5-4A08-990F-6AD0553E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32238" y="1327150"/>
            <a:ext cx="1279525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F82089E0-CCF6-4400-A221-90878FD4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4900" y="5211763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21">
            <a:extLst>
              <a:ext uri="{FF2B5EF4-FFF2-40B4-BE49-F238E27FC236}">
                <a16:creationId xmlns:a16="http://schemas.microsoft.com/office/drawing/2014/main" id="{3B9D387C-4E77-4A0E-A8D7-A914CA54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4775" y="5211763"/>
            <a:ext cx="1584325" cy="228600"/>
          </a:xfrm>
        </p:spPr>
        <p:txBody>
          <a:bodyPr/>
          <a:lstStyle>
            <a:lvl1pPr>
              <a:defRPr/>
            </a:lvl1pPr>
          </a:lstStyle>
          <a:p>
            <a:fld id="{D6F42D5F-739E-4774-BA08-C0BE6BCBE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943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C1049-07D6-4AE6-BEB3-EFDD6E1C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60724-C9F8-42CC-8775-CEE51B743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0A1C2-FF52-42CA-9F3C-AF8236A9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EC19B-F7BA-4FE9-BD47-DDC948E3B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8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94B19-1D4E-456C-94F4-770FED9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F567E-A0DB-45E5-BBB5-B0FFF261F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DF0B8-F609-42AF-A18D-24745C2B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C4A15-3072-4066-AE69-E62ED42517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293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B020A1-5C13-47AD-BDAE-AD77BB3F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287992-5718-4CAD-9FA9-DBD931AF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1C0545-57FD-4B0D-A491-24C0C77D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7B485-2E78-442D-85B8-21058D787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957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A975558-5102-464E-84BC-0BC7BBEDAE7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F121CF71-E635-4BBC-9C24-D7829EB51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A4263C54-37D9-415F-8E72-6136FFAC8A57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2BF681D6-0CE0-46CF-B300-A0DBD69DE996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5CF587C2-8A6E-4B16-B8A6-15FF85FB42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9B916003-AFB1-4319-92BF-F464256E7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14" descr="crest">
            <a:extLst>
              <a:ext uri="{FF2B5EF4-FFF2-40B4-BE49-F238E27FC236}">
                <a16:creationId xmlns:a16="http://schemas.microsoft.com/office/drawing/2014/main" id="{FF1958BA-3F1C-4E37-870F-C112698F3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425"/>
            <a:ext cx="28479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3810000"/>
            <a:ext cx="4013200" cy="939800"/>
          </a:xfrm>
        </p:spPr>
        <p:txBody>
          <a:bodyPr anchor="b"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30C4FDF-403C-4C20-9E26-248C35F8655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B989B36A-8B0D-49C1-9A11-F5C984BA3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E0AE7E57-A85A-4C1E-9D92-80F4645AD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C31DB1D-FAF3-4D79-B321-859B57B66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0569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C59EDE5-9E2F-463D-A6E8-3C05C6325F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FC2E155-B21D-4247-8EE1-A8EA08871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3FDEA34-58AE-48F7-AAD3-628C05BD2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994D9D4-0395-45FC-A3AB-26D47C85EB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60826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5E603F1-94D4-4AA7-B055-4576402E9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6850DE0-FDE4-43FD-B23C-50E2F85DD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3BE47C9-5270-4489-8F38-6D75952EC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C5EF11-908D-4BE0-AC4F-02DE839EA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47021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96240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96240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8CE6305-F547-4FDE-962E-F59B4BD86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B428619-73D4-40CE-AADE-8BCCFFB14E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CE5034A-37FD-40A8-A28C-F152991F5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2A9E97A-7F5F-46BA-A852-F4BD0066B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0861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8600E4D-224F-4E7F-8BF9-C738DE7E8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39F56C8-6185-4845-BD9D-C12B6DBAB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8C66AA5B-5044-4305-89A8-C603C315C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92395AD-1F7C-4A98-8E46-4EC18D84B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54982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14B4923-C258-4844-9F46-2A400A460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FA60F7A-5B0A-4753-BFAE-8BC723E84A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771961B-762E-4894-9C08-F4244CDC9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48E3E0C-861F-47D0-A0DB-22C20A15C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92256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9BF17754-7B7A-427E-8ECE-C537DF25A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2E44B4B6-DBE7-4A86-95A2-04B3AF9FA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58E88BA-4CE6-4856-BA78-729EA9F170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620B697-4376-4A90-B694-41BC3C977B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9904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0A832-8383-4E52-94B8-90EC964C6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4591F-E2AB-49E1-82C7-1821E03D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96451-9C49-45C6-9309-C2764169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14175-DE5A-437D-B99A-F0F06C666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517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B5172D8-E546-469D-98FA-FAB37FDE41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FB44A97-3991-445F-AFBD-8044AE4E4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B8B03E4-1F47-484E-9594-D56344134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2DB4770-05AA-47AE-9928-F1ADB580B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9400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9C480E0-EB76-4056-81B1-624D222092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52415AAA-0614-4F1F-AACC-4F2963784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3EBD50B-19A5-4CE5-BD36-155C3453A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1E03419-966B-41B3-B3CE-E10F46428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1846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4A6668-104E-4227-9456-939AAD721E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8EC73FD-9AC1-4BC9-AF05-BB290F5E6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B9C730C-7307-4C34-BDF9-CC50E032EB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BD1361E-BAE5-475B-BA9A-98B925E05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94307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203835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28600"/>
            <a:ext cx="596265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6B3D57E-118F-4C2B-B5FF-08E69968C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55F78E8-8AE2-4E2A-8F5C-28BE8AFE3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F18DEEA-5194-4015-922C-3B31F94B3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EA355F3-44A7-4F93-8948-B4AB6E8BD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12302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600200"/>
            <a:ext cx="3962400" cy="44862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00200"/>
            <a:ext cx="3962400" cy="4486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1980578-531A-4571-B9BD-23AE209D94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2ECA991-397B-4C5B-9FED-B562E10BA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FBAFE26-29C7-4F7A-8D30-35CD019D00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DDE8F9E-9B49-4A4F-83FA-5A418C4D9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43077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00200"/>
            <a:ext cx="8077200" cy="216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919538"/>
            <a:ext cx="8077200" cy="2166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D348B86-DD39-4B3D-87B5-F7E2087E54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8D27FCD-9404-483C-BF7B-FDF6B39C79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087F3A8-D439-4B3E-9286-361CD41DD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C7DE21D-1AA9-4963-BE0D-BB33BE477A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38272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7C455EA-E65D-42EA-ADB6-16A7CC56D8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0FED04B1-D315-4AEA-AAF4-FBE1F8688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15D6CEC-42EC-49B8-A58F-DC10F5D12A0E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D54F2451-8F9E-457A-8691-80EA618932F8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08C3B0DE-B2ED-47BD-B1A9-874035AB53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BBE1EA13-6BD6-4447-A06C-37D59EA77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14" descr="crest">
            <a:extLst>
              <a:ext uri="{FF2B5EF4-FFF2-40B4-BE49-F238E27FC236}">
                <a16:creationId xmlns:a16="http://schemas.microsoft.com/office/drawing/2014/main" id="{2DC92E21-82A8-4974-BAEC-AEA3231D38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425"/>
            <a:ext cx="28479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3810000"/>
            <a:ext cx="4013200" cy="939800"/>
          </a:xfrm>
        </p:spPr>
        <p:txBody>
          <a:bodyPr anchor="b"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4118398-D8DF-4F4A-A356-40FDB9783E7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998BA726-E4E4-4E01-B99D-2C297ECBC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ACCE1D26-7BBE-453B-B570-43FA2B1817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4E1FDAC-B245-42D2-B0CB-A49914711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51606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19413AC-26E9-4713-9DBC-F3B919BB22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A8D06B4-B904-4635-8518-E90224E2B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79495E7-67EE-4AF8-88BD-AE4F9D632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026DAED-3271-4CF3-8ED1-55604690D6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84865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4D2EEB8-F488-4B9E-AB30-AA91FE040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A02A519-0037-4329-BD7A-4ED29DF33D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E1F7663-D434-458E-A05E-1BD44BA8CE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40E457E-E44E-4F59-9FF3-E97BB5673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29447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96240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96240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881C651-87B8-4503-87E9-0ABFBB6197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F9AF820-A16D-4F09-A29B-F8595C698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23D99C4-E8B7-4864-8301-385FBA6EF7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A985079-522A-46BC-8B8C-4D7F0C3763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72514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rotWithShape="1">
          <a:gsLst>
            <a:gs pos="0">
              <a:srgbClr val="E2DBCA"/>
            </a:gs>
            <a:gs pos="77000">
              <a:srgbClr val="CAC3B1"/>
            </a:gs>
            <a:gs pos="100000">
              <a:srgbClr val="C1BB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64AAA2-37C2-4F4E-B61D-4FA95BDA34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FF9E40-1E88-4FA9-A9E9-561326BD6861}"/>
              </a:ext>
            </a:extLst>
          </p:cNvPr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DBFEF-1016-46C2-9E31-BBDD00C201DC}"/>
              </a:ext>
            </a:extLst>
          </p:cNvPr>
          <p:cNvSpPr/>
          <p:nvPr/>
        </p:nvSpPr>
        <p:spPr>
          <a:xfrm>
            <a:off x="1087438" y="1385888"/>
            <a:ext cx="6969125" cy="40862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74847-9D09-473D-9F1F-3761849002D4}"/>
              </a:ext>
            </a:extLst>
          </p:cNvPr>
          <p:cNvSpPr/>
          <p:nvPr/>
        </p:nvSpPr>
        <p:spPr>
          <a:xfrm>
            <a:off x="3794125" y="1268413"/>
            <a:ext cx="1555750" cy="639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5E462629-B4AF-4E4E-9E52-6BEAE6942F0D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1268413"/>
            <a:ext cx="1371600" cy="547687"/>
            <a:chOff x="5318306" y="1386268"/>
            <a:chExt cx="1567331" cy="64529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39BFAE-19F3-418D-880D-A8403C62DF03}"/>
                </a:ext>
              </a:extLst>
            </p:cNvPr>
            <p:cNvCxnSpPr/>
            <p:nvPr/>
          </p:nvCxnSpPr>
          <p:spPr>
            <a:xfrm>
              <a:off x="5318306" y="1386268"/>
              <a:ext cx="0" cy="639684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C0C87C8-AA4F-4594-A74C-D6E5997C014D}"/>
                </a:ext>
              </a:extLst>
            </p:cNvPr>
            <p:cNvCxnSpPr/>
            <p:nvPr/>
          </p:nvCxnSpPr>
          <p:spPr>
            <a:xfrm>
              <a:off x="6885637" y="1386268"/>
              <a:ext cx="0" cy="639684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1B4D24-2F9B-4872-97A6-0877E6282153}"/>
                </a:ext>
              </a:extLst>
            </p:cNvPr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9BF5412-7B66-400D-8608-C74F8E23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32238" y="1325563"/>
            <a:ext cx="1279525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C35EFF-17F4-486A-AE4B-0D6769FA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4900" y="5211763"/>
            <a:ext cx="4430713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CA08A00-3DE8-4BD5-970C-149EE8D3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3188" y="5211763"/>
            <a:ext cx="1584325" cy="228600"/>
          </a:xfrm>
        </p:spPr>
        <p:txBody>
          <a:bodyPr/>
          <a:lstStyle>
            <a:lvl1pPr>
              <a:defRPr/>
            </a:lvl1pPr>
          </a:lstStyle>
          <a:p>
            <a:fld id="{006D8308-255D-482D-9CA4-2EA361ACC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525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AAFFF7E-A8CB-4C93-AA96-85954DC87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4E40578-91C4-47C0-9522-247A4F39A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2509CD4-B54E-4A61-9C84-32A81C179E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389DAA2-4687-495D-9681-29745FB72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40730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C842886F-136D-4CE7-9126-9CAE6340F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2CBA866-AF25-4389-905C-BFE9B54B33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A1B1EFC-7510-4900-8DE2-BCDA1A2CE3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326B3B2-1BAF-40DD-B8B4-45EC002572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41065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E475C04-D40D-4C41-97CC-027F159A6D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7C7E7AD-AF7E-4A6A-8D5C-0B1F22EAF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D613E6FF-21DD-4142-A0B6-1481A39E44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8C88AB7-8453-47B6-9D09-2D2B846F7C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28354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F412CDD-74BB-4115-813C-07CBB367E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2538F52-24FB-4C45-9DC2-B212F2F4E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1E7593B2-7B9D-41F8-9EC0-0110548B34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E3ED583-1613-4AC3-8071-CAC452AE2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57488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6FFBC1F-DB17-4395-9B24-1FF22E437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8A7B1A4-5552-4041-A06F-F8BCE31F83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EF76C0BD-914A-4F70-8095-09DF1AEEAD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14CCFC6-2204-4916-BA83-BF6264E5C8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72813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75A3325-8115-4A03-AFCD-EA491C036C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6FC5DCD-94DF-4D17-AEE3-799BB1CF4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DEBC49-4DBF-4017-A3FF-07B5F4013A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D5160F2-B886-40AE-8D03-22C2103345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15130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203835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28600"/>
            <a:ext cx="596265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DEBB34C-6A3A-4DDC-A0DB-60B7CB281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105ECDF-B139-4EDA-80E8-6F25C07A5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CC060A7-9DD1-4B1D-B335-6EDC5AFACC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B8A94EE-ABEA-4E7C-B732-16B2AAC059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5998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600200"/>
            <a:ext cx="3962400" cy="44862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00200"/>
            <a:ext cx="3962400" cy="4486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89F7EDD-62AE-4ABC-97AF-C2F666EC9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5C4E789-0068-4AC7-B436-DC5302630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08D91A6-41EF-4204-AA9F-E19657FC5B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5EBC87-18B4-445D-AD00-29231576F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9986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00200"/>
            <a:ext cx="8077200" cy="216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919538"/>
            <a:ext cx="8077200" cy="2166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76E4F19-9344-46D0-B8FA-0E470CB3A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1AB21775-6AE8-44C0-9343-ED4F4B0F8F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9FCEF021-D15B-4BD9-A16B-ACEDA1E0C7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0D598D9-314B-4617-9F02-D28B65524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87409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0733FAD-4991-4852-A47B-30E3ECC5A8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C7932EDD-6BE6-4761-A4DC-B96529325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C6DCD716-A47F-4695-BBAA-68B0B86AB764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2E6C83E0-774F-4401-A164-EA1D94A4D58A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925E6C8F-429B-4AED-967A-2B03D238AD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675BD050-A892-47DD-AFF0-4C637CA0E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14" descr="crest">
            <a:extLst>
              <a:ext uri="{FF2B5EF4-FFF2-40B4-BE49-F238E27FC236}">
                <a16:creationId xmlns:a16="http://schemas.microsoft.com/office/drawing/2014/main" id="{53BE1324-5DAB-4D28-8937-2AACCD2F4B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425"/>
            <a:ext cx="28479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3810000"/>
            <a:ext cx="4013200" cy="939800"/>
          </a:xfrm>
        </p:spPr>
        <p:txBody>
          <a:bodyPr anchor="b"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3C148D4-C863-4922-BB31-BBA36DB5D53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A4E2DA1A-2C62-43EA-963C-F15074B9A3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3E97B394-BF59-4125-A8EC-B91A3877E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9DE1457-9A8F-4E7F-9F57-2064D92FD7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1235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74CFE3-8EA2-4568-8941-A2E97146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3C68EF-F371-433E-B86A-8156F848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CDE73B-2B0D-4FF9-AC01-B7C06BE8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5FF26-96C1-4382-B97A-68C8BD7D64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613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D924B80-30A9-40F4-BB4A-9B3144795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E1DFC34-DD0F-41CA-9FFC-F9D22679C4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0A24B2F-0483-4021-BD19-19DA6406ED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2370B08-306C-4FD1-8C4D-CFF64024C9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43582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49FAA7F-E913-4F15-A2DB-4DC6E42E9F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FEB41A4-D809-4188-9A17-34B9E340C4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667D40E-98D9-4ED3-B32B-838AD67D18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7597B67-DB92-4F16-BB5D-C0E8C52BC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33787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96240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96240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DA5B392-1BE6-4A9E-81E1-8710BCE80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E90121B-6527-4424-A04D-CD039B9E8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23A1B6F-FCCD-47DE-A5E1-7785AF8AA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9D141BE-DDB5-4E8E-992F-C080419A6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26811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7ECA9B9-6873-432B-869B-E5B60DCB6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27809257-8590-49DB-BA67-AC5D2C4CA5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78B6D3B-992B-47A4-9BCA-80CF3BB76D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FA06E16-368F-4DE0-8FF5-2D4B6584D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85945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0C3AE204-CE12-4723-87C5-DB16028D65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5C6A9B6-77A1-4E4B-9028-10A0C722C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31D96A8-4782-47FA-A07B-F5F4FB5B1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8A45440-8EEC-4942-903D-33D0AD7B82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81732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44E59404-A5FF-4471-924D-75A7876B78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44501E4B-7EF1-49E9-AAFB-A07D1B502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FCD3054-9EC0-4330-B0B9-E27C957FC1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424E51A-E66D-445A-B00A-3FF87F4DB3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85081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D039BB9-6C1A-46C6-BBA5-4B18584A7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870E607-D90C-4F4D-B052-5FDD791ED5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C60796F-FD9A-461C-A355-3C518C7DB0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919F6CE-94BC-47AD-A7F4-0C19FECF2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72786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E64E96E-2B27-4AE6-94DE-9EF7413D9C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0C9C422-9793-4486-A569-0C38E50FCF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2B4019B-FA64-4179-BA50-C0754C0CB1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FE13534-7B85-4998-8BA1-63802B10BB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23099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BA7C32C-B91F-4D94-A68D-1CB58AF4B9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70DFA93-FE46-4D50-A8C3-4266DB5D2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74AF6E1-67D0-4F21-9C4B-AC7EB7C77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4DA94E9-F16F-4420-B8A7-18C81B011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11715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203835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28600"/>
            <a:ext cx="596265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B7B4ADA-80D3-4D8A-B969-249CE48D08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4D0CC32-5EDC-4392-950C-306CFDC7D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FD6B19-6131-47B1-8EA6-025752E9A3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5A8FF5-3B44-4AAA-9CC4-691374911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53390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D7A6E7-EFE8-4DBE-8915-0753FF30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611847-7D35-41DE-87FA-F00202DD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748EC5-9E44-46A1-906D-C40AA7D1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8ED88-4D21-47C9-BC85-775F681D5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99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600200"/>
            <a:ext cx="3962400" cy="44862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00200"/>
            <a:ext cx="3962400" cy="4486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2E981F1-2DD2-4A79-821F-20FE7D61B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8755D73A-DF1C-4D2E-A38B-D590D1EE6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FFAB6EE-A8FC-4F21-B771-C0D9AF7727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77C7E21-E084-49C5-8D37-1103EDE4C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91225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00200"/>
            <a:ext cx="8077200" cy="216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919538"/>
            <a:ext cx="8077200" cy="2166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8912C61-C87C-4F01-A899-30019079E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C594086-DBEE-40A4-9442-4176FBDBD3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B3E0F4D-76E9-4D9E-A712-1B0CE2322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C339659-E248-49FE-B36F-C12F745B8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73090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36C8A14-3079-4C06-A7EC-7EC17987D59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6AA13E4-866A-4005-8CC4-3DAA4D078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18A9DAF3-BA1D-47E5-B93E-AF481F6214AC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6F0FD365-6BED-4348-84A7-87C97C801D47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7A06C2F1-7440-43A9-9C8A-741C49C73F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594C82FC-1606-4908-9A72-23F48374D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14" descr="crest">
            <a:extLst>
              <a:ext uri="{FF2B5EF4-FFF2-40B4-BE49-F238E27FC236}">
                <a16:creationId xmlns:a16="http://schemas.microsoft.com/office/drawing/2014/main" id="{37FF10E2-BC3A-402B-AFFF-E883335A4C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425"/>
            <a:ext cx="28479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3810000"/>
            <a:ext cx="4013200" cy="939800"/>
          </a:xfrm>
        </p:spPr>
        <p:txBody>
          <a:bodyPr anchor="b"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F71BE04-F32A-4C84-8853-0E75FB906C0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2BEB16BC-BB59-4B9C-A9C3-2C03C79079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D0CFCFA6-FF0A-4BC9-B3C3-2711E0E8A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DFF2D53-E500-4D92-BB7B-25082B8754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55019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F95154F-0741-4B83-B1D9-B1EDFD388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307738A-CAEE-45D6-B8F9-4F2306A84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06FF50C-630E-44C0-97F8-451B6FE88F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6DBFF7D-9B28-46CA-8B51-6E2A0C131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4934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0003567-E68E-4F25-B695-DA2161E5C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F5A1710-514C-4404-AD22-8F09C96B2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3A55733-9BDD-4318-90C6-485FA1280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4EEC7CC-798B-4CE7-A8CB-4511A4B53B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08333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96240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962400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2EA82E6-1C76-456D-8E3F-5EEE1D205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CBCA153-FD37-426E-A594-10332B1B36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1195E93F-E00D-4E1C-87A8-40858D8C6F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2CCECCA-EB96-4648-9E33-BD6FE8024B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60016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B77A76E1-0572-42E9-8A1C-5D76B841F0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83EDF3A-1EA9-4179-B6B4-0BD6B2B6A7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10622E34-C6A8-4557-A039-1E03F7CACC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4F0A0F-3DEC-4383-A777-3F818DCCAC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7176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6F11563-8DFF-48CF-8054-A8BC958AD1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7303E35-5762-4E4A-BC32-60D29749E1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AB8472B-5F1A-4161-AC71-9D57B1CB5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EB96DB9-DB14-4743-AAD0-33D7B03B4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24909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5FC13833-58C0-4949-A41E-5531B14E5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1D2424A1-4497-4EF2-A29F-551661DF3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1DC775F-94D4-4968-AB1E-65ABD5AA4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7F47486-6F11-4DA1-A83B-0006B3B9C6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2661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AE63E1D-1180-4459-B442-9C12A6718C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4F08281-D53F-4072-8744-73CF32675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7A7F147-A288-4989-996C-687E76E456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5A6F959-594A-4953-93AC-0B7415E603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87102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D7B853-0C07-4A90-B83E-F3490AC6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E57B9F-BD83-4597-8290-9E30F2BD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413478-4C3F-44E0-8032-72D1CD35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808A4-62F2-4E04-BCDE-3FBB9959BF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068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161043-7937-425D-9C64-742E7F9B8B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D4E8649-F5C3-4C78-B994-3C21FEE5A7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50AAC13-691D-4823-A677-FF547EC63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A7C0800-0E8A-49EB-995B-EF5110A4D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50758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3CDD0B7-1522-4615-B5AD-68760276FE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4D82104-0E88-4B78-A12C-92A767812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BFDDD17-CAC4-46A7-BBC7-98F07A2694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B412E40-6617-4C47-B30D-C05B52109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08769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203835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28600"/>
            <a:ext cx="596265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8055844-0773-494D-A9D9-D030F7C98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1C3489D-2659-4B6D-B320-0340FEBE30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BC81298-249B-4AA4-90F7-593FEAE70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4CB8E96-9AAB-46F0-B13D-5FBB77926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50189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600200"/>
            <a:ext cx="3962400" cy="44862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00200"/>
            <a:ext cx="3962400" cy="4486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84A95FF-8092-4627-B373-26F073930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22B5923-0931-4D7D-8E27-68A227E996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9B8D9D48-1BED-4025-AAAE-A21590131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B5AC6C8-EDE2-4804-90DF-C73D9A7DF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25268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00200"/>
            <a:ext cx="8077200" cy="216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919538"/>
            <a:ext cx="8077200" cy="2166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97FD031-3009-4B14-8078-B7FB59D57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53B35708-67C7-4A02-9B72-CFEE23A0C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8E5845C-D3AF-47F2-A164-004636F24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7B2300B-B59B-4072-A828-66DEA5E7A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0747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AFFB323-08CE-4475-A793-492CB53E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6F22C5-601F-4D1F-8AE9-CFDFD2ED4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C99544-AE3B-4716-BD7C-661FB057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2A817-3E5D-477C-AFCB-38CAFE8D8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64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B70B80-F5B2-4AE8-9BBE-F7588333D0DE}"/>
              </a:ext>
            </a:extLst>
          </p:cNvPr>
          <p:cNvSpPr/>
          <p:nvPr/>
        </p:nvSpPr>
        <p:spPr>
          <a:xfrm>
            <a:off x="184150" y="173038"/>
            <a:ext cx="6399213" cy="6511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A5F992-C68C-4326-B113-40827981C531}"/>
              </a:ext>
            </a:extLst>
          </p:cNvPr>
          <p:cNvSpPr/>
          <p:nvPr/>
        </p:nvSpPr>
        <p:spPr>
          <a:xfrm>
            <a:off x="6765925" y="173038"/>
            <a:ext cx="2193925" cy="651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C2F4A0-F23B-4EB0-AB81-95145B35ECAB}"/>
              </a:ext>
            </a:extLst>
          </p:cNvPr>
          <p:cNvSpPr/>
          <p:nvPr/>
        </p:nvSpPr>
        <p:spPr>
          <a:xfrm>
            <a:off x="6867525" y="274638"/>
            <a:ext cx="1989138" cy="6308725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638721-3C0A-45EB-BB9A-4BA35F04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BE3F0B-8905-4A93-B323-9BE683EFF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C07291C7-3658-42A6-8E6D-D725A8FD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4625" y="6310313"/>
            <a:ext cx="1098550" cy="27463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9184E1-956D-49A7-A201-AE18B897C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97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720442-FB2C-427B-9EDE-075070FAD3DA}"/>
              </a:ext>
            </a:extLst>
          </p:cNvPr>
          <p:cNvSpPr/>
          <p:nvPr/>
        </p:nvSpPr>
        <p:spPr>
          <a:xfrm>
            <a:off x="6765925" y="173038"/>
            <a:ext cx="2193925" cy="651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F38E0-B8F4-4532-AF26-B16C68A270AC}"/>
              </a:ext>
            </a:extLst>
          </p:cNvPr>
          <p:cNvSpPr/>
          <p:nvPr/>
        </p:nvSpPr>
        <p:spPr>
          <a:xfrm>
            <a:off x="6867525" y="274638"/>
            <a:ext cx="1989138" cy="6308725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3581D91-7332-4378-9C2E-976BB601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6B2C4F1-9444-4357-B1C3-784596E6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EE8CA17-D2D8-4C77-AF35-01236102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7800" y="6308725"/>
            <a:ext cx="1096963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6EE60A-9E29-44DB-9846-AE3843A3B9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43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1B4938-F0D4-4588-9A27-6339C6A8C1A6}"/>
              </a:ext>
            </a:extLst>
          </p:cNvPr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FD099C5D-A078-4039-84B3-27B189DA90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31838" y="642938"/>
            <a:ext cx="76803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424EFA97-53F1-4C24-A15A-FE60BF8E03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1838" y="2103438"/>
            <a:ext cx="7680325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4588A-6E4F-499E-A872-20D5D3600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950" y="6308725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925F9-2AEB-4C9A-8E84-1C9A003C2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7150" y="6308725"/>
            <a:ext cx="3949700" cy="2746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D5EAC-4D0A-4E99-988A-C00BEDED3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23200" y="6308725"/>
            <a:ext cx="1096963" cy="2746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404040"/>
                </a:solidFill>
              </a:defRPr>
            </a:lvl1pPr>
          </a:lstStyle>
          <a:p>
            <a:fld id="{D309F9BB-9AB4-4B26-B62E-8078656115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43" r:id="rId1"/>
    <p:sldLayoutId id="2147488535" r:id="rId2"/>
    <p:sldLayoutId id="2147488544" r:id="rId3"/>
    <p:sldLayoutId id="2147488536" r:id="rId4"/>
    <p:sldLayoutId id="2147488537" r:id="rId5"/>
    <p:sldLayoutId id="2147488538" r:id="rId6"/>
    <p:sldLayoutId id="2147488539" r:id="rId7"/>
    <p:sldLayoutId id="2147488545" r:id="rId8"/>
    <p:sldLayoutId id="2147488546" r:id="rId9"/>
    <p:sldLayoutId id="2147488540" r:id="rId10"/>
    <p:sldLayoutId id="2147488541" r:id="rId11"/>
    <p:sldLayoutId id="214748854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000" kern="1200" dirty="0">
          <a:solidFill>
            <a:srgbClr val="262626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Century Gothic" panose="020B0502020202020204" pitchFamily="34" charset="0"/>
        </a:defRPr>
      </a:lvl9pPr>
    </p:titleStyle>
    <p:bodyStyle>
      <a:lvl1pPr marL="182563" indent="-182563" algn="l" rtl="0" eaLnBrk="0" fontAlgn="base" hangingPunct="0">
        <a:spcBef>
          <a:spcPts val="9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>
            <a:extLst>
              <a:ext uri="{FF2B5EF4-FFF2-40B4-BE49-F238E27FC236}">
                <a16:creationId xmlns:a16="http://schemas.microsoft.com/office/drawing/2014/main" id="{8C1C5A08-329E-41A0-9026-239E8813F8C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1036" name="Rectangle 4">
              <a:extLst>
                <a:ext uri="{FF2B5EF4-FFF2-40B4-BE49-F238E27FC236}">
                  <a16:creationId xmlns:a16="http://schemas.microsoft.com/office/drawing/2014/main" id="{AF8DACF2-DB95-409B-BCA0-B4939EB9CC9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2061" name="Freeform 5">
              <a:extLst>
                <a:ext uri="{FF2B5EF4-FFF2-40B4-BE49-F238E27FC236}">
                  <a16:creationId xmlns:a16="http://schemas.microsoft.com/office/drawing/2014/main" id="{E58EB7B1-7028-4A6E-B6B1-B818B12B27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" y="0"/>
              <a:ext cx="1728" cy="735"/>
            </a:xfrm>
            <a:custGeom>
              <a:avLst/>
              <a:gdLst>
                <a:gd name="T0" fmla="*/ 1728 w 1728"/>
                <a:gd name="T1" fmla="*/ 0 h 735"/>
                <a:gd name="T2" fmla="*/ 1728 w 1728"/>
                <a:gd name="T3" fmla="*/ 480 h 735"/>
                <a:gd name="T4" fmla="*/ 380 w 1728"/>
                <a:gd name="T5" fmla="*/ 482 h 735"/>
                <a:gd name="T6" fmla="*/ 354 w 1728"/>
                <a:gd name="T7" fmla="*/ 480 h 735"/>
                <a:gd name="T8" fmla="*/ 308 w 1728"/>
                <a:gd name="T9" fmla="*/ 489 h 735"/>
                <a:gd name="T10" fmla="*/ 246 w 1728"/>
                <a:gd name="T11" fmla="*/ 531 h 735"/>
                <a:gd name="T12" fmla="*/ 206 w 1728"/>
                <a:gd name="T13" fmla="*/ 597 h 735"/>
                <a:gd name="T14" fmla="*/ 192 w 1728"/>
                <a:gd name="T15" fmla="*/ 666 h 735"/>
                <a:gd name="T16" fmla="*/ 192 w 1728"/>
                <a:gd name="T17" fmla="*/ 735 h 735"/>
                <a:gd name="T18" fmla="*/ 0 w 1728"/>
                <a:gd name="T19" fmla="*/ 735 h 735"/>
                <a:gd name="T20" fmla="*/ 0 w 1728"/>
                <a:gd name="T21" fmla="*/ 480 h 735"/>
                <a:gd name="T22" fmla="*/ 0 w 1728"/>
                <a:gd name="T23" fmla="*/ 0 h 735"/>
                <a:gd name="T24" fmla="*/ 1728 w 1728"/>
                <a:gd name="T25" fmla="*/ 0 h 7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28" h="735">
                  <a:moveTo>
                    <a:pt x="1728" y="0"/>
                  </a:moveTo>
                  <a:lnTo>
                    <a:pt x="1728" y="480"/>
                  </a:lnTo>
                  <a:lnTo>
                    <a:pt x="380" y="482"/>
                  </a:lnTo>
                  <a:lnTo>
                    <a:pt x="354" y="480"/>
                  </a:lnTo>
                  <a:lnTo>
                    <a:pt x="308" y="489"/>
                  </a:lnTo>
                  <a:cubicBezTo>
                    <a:pt x="290" y="498"/>
                    <a:pt x="263" y="513"/>
                    <a:pt x="246" y="531"/>
                  </a:cubicBezTo>
                  <a:cubicBezTo>
                    <a:pt x="229" y="549"/>
                    <a:pt x="215" y="574"/>
                    <a:pt x="206" y="597"/>
                  </a:cubicBezTo>
                  <a:cubicBezTo>
                    <a:pt x="197" y="620"/>
                    <a:pt x="194" y="643"/>
                    <a:pt x="192" y="666"/>
                  </a:cubicBezTo>
                  <a:lnTo>
                    <a:pt x="192" y="735"/>
                  </a:lnTo>
                  <a:lnTo>
                    <a:pt x="0" y="735"/>
                  </a:lnTo>
                  <a:lnTo>
                    <a:pt x="0" y="480"/>
                  </a:lnTo>
                  <a:lnTo>
                    <a:pt x="0" y="0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051" name="Group 6">
            <a:extLst>
              <a:ext uri="{FF2B5EF4-FFF2-40B4-BE49-F238E27FC236}">
                <a16:creationId xmlns:a16="http://schemas.microsoft.com/office/drawing/2014/main" id="{54CE21D0-6CFF-4BE7-95DE-59693D08181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295400"/>
            <a:ext cx="7772400" cy="152400"/>
            <a:chOff x="144" y="1248"/>
            <a:chExt cx="4656" cy="201"/>
          </a:xfrm>
        </p:grpSpPr>
        <p:sp>
          <p:nvSpPr>
            <p:cNvPr id="1034" name="AutoShape 7">
              <a:extLst>
                <a:ext uri="{FF2B5EF4-FFF2-40B4-BE49-F238E27FC236}">
                  <a16:creationId xmlns:a16="http://schemas.microsoft.com/office/drawing/2014/main" id="{8829EF4C-7525-4428-A870-5008A1B5B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248"/>
              <a:ext cx="4416" cy="201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5" name="AutoShape 8">
              <a:extLst>
                <a:ext uri="{FF2B5EF4-FFF2-40B4-BE49-F238E27FC236}">
                  <a16:creationId xmlns:a16="http://schemas.microsoft.com/office/drawing/2014/main" id="{8B952EC5-4480-44FC-A94B-2B6F296CA2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052" name="Rectangle 10">
            <a:extLst>
              <a:ext uri="{FF2B5EF4-FFF2-40B4-BE49-F238E27FC236}">
                <a16:creationId xmlns:a16="http://schemas.microsoft.com/office/drawing/2014/main" id="{488C9B70-0E55-4757-8A65-33F62A3CF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80772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C59EC22E-4286-44EF-B18D-1AB4F581B3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66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F3E5DF0E-0775-43A3-B8F5-DF6FB80349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66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A1BDBB87-6890-4FBF-8709-A33C658F42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fld id="{2B4FC270-2D56-4B2B-A2DD-A642C31254D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6" name="AutoShape 9">
            <a:extLst>
              <a:ext uri="{FF2B5EF4-FFF2-40B4-BE49-F238E27FC236}">
                <a16:creationId xmlns:a16="http://schemas.microsoft.com/office/drawing/2014/main" id="{206CECF6-124F-430F-A23F-82E7D04AD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2057" name="Picture 17" descr="crest">
            <a:extLst>
              <a:ext uri="{FF2B5EF4-FFF2-40B4-BE49-F238E27FC236}">
                <a16:creationId xmlns:a16="http://schemas.microsoft.com/office/drawing/2014/main" id="{F00CE748-6665-47F6-A47C-E0C1C62EE7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76200"/>
            <a:ext cx="1308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547" r:id="rId1"/>
    <p:sldLayoutId id="2147488548" r:id="rId2"/>
    <p:sldLayoutId id="2147488549" r:id="rId3"/>
    <p:sldLayoutId id="2147488550" r:id="rId4"/>
    <p:sldLayoutId id="2147488551" r:id="rId5"/>
    <p:sldLayoutId id="2147488552" r:id="rId6"/>
    <p:sldLayoutId id="2147488553" r:id="rId7"/>
    <p:sldLayoutId id="2147488554" r:id="rId8"/>
    <p:sldLayoutId id="2147488555" r:id="rId9"/>
    <p:sldLayoutId id="2147488556" r:id="rId10"/>
    <p:sldLayoutId id="2147488557" r:id="rId11"/>
    <p:sldLayoutId id="2147488558" r:id="rId12"/>
    <p:sldLayoutId id="2147488559" r:id="rId13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800">
          <a:solidFill>
            <a:srgbClr val="0066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400">
          <a:solidFill>
            <a:srgbClr val="0066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000">
          <a:solidFill>
            <a:srgbClr val="0066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000">
          <a:solidFill>
            <a:srgbClr val="0066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000">
          <a:solidFill>
            <a:srgbClr val="006600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3">
            <a:extLst>
              <a:ext uri="{FF2B5EF4-FFF2-40B4-BE49-F238E27FC236}">
                <a16:creationId xmlns:a16="http://schemas.microsoft.com/office/drawing/2014/main" id="{C5BEEBEF-4FA8-4E81-B961-F45B7DC18A8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1036" name="Rectangle 4">
              <a:extLst>
                <a:ext uri="{FF2B5EF4-FFF2-40B4-BE49-F238E27FC236}">
                  <a16:creationId xmlns:a16="http://schemas.microsoft.com/office/drawing/2014/main" id="{F1DE0553-099A-475D-8E3A-48817D562D4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085" name="Freeform 5">
              <a:extLst>
                <a:ext uri="{FF2B5EF4-FFF2-40B4-BE49-F238E27FC236}">
                  <a16:creationId xmlns:a16="http://schemas.microsoft.com/office/drawing/2014/main" id="{20F91567-4D2A-414C-AF0E-4AC252E97F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" y="0"/>
              <a:ext cx="1728" cy="735"/>
            </a:xfrm>
            <a:custGeom>
              <a:avLst/>
              <a:gdLst>
                <a:gd name="T0" fmla="*/ 1728 w 1728"/>
                <a:gd name="T1" fmla="*/ 0 h 735"/>
                <a:gd name="T2" fmla="*/ 1728 w 1728"/>
                <a:gd name="T3" fmla="*/ 480 h 735"/>
                <a:gd name="T4" fmla="*/ 380 w 1728"/>
                <a:gd name="T5" fmla="*/ 482 h 735"/>
                <a:gd name="T6" fmla="*/ 354 w 1728"/>
                <a:gd name="T7" fmla="*/ 480 h 735"/>
                <a:gd name="T8" fmla="*/ 308 w 1728"/>
                <a:gd name="T9" fmla="*/ 489 h 735"/>
                <a:gd name="T10" fmla="*/ 246 w 1728"/>
                <a:gd name="T11" fmla="*/ 531 h 735"/>
                <a:gd name="T12" fmla="*/ 206 w 1728"/>
                <a:gd name="T13" fmla="*/ 597 h 735"/>
                <a:gd name="T14" fmla="*/ 192 w 1728"/>
                <a:gd name="T15" fmla="*/ 666 h 735"/>
                <a:gd name="T16" fmla="*/ 192 w 1728"/>
                <a:gd name="T17" fmla="*/ 735 h 735"/>
                <a:gd name="T18" fmla="*/ 0 w 1728"/>
                <a:gd name="T19" fmla="*/ 735 h 735"/>
                <a:gd name="T20" fmla="*/ 0 w 1728"/>
                <a:gd name="T21" fmla="*/ 480 h 735"/>
                <a:gd name="T22" fmla="*/ 0 w 1728"/>
                <a:gd name="T23" fmla="*/ 0 h 735"/>
                <a:gd name="T24" fmla="*/ 1728 w 1728"/>
                <a:gd name="T25" fmla="*/ 0 h 7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28" h="735">
                  <a:moveTo>
                    <a:pt x="1728" y="0"/>
                  </a:moveTo>
                  <a:lnTo>
                    <a:pt x="1728" y="480"/>
                  </a:lnTo>
                  <a:lnTo>
                    <a:pt x="380" y="482"/>
                  </a:lnTo>
                  <a:lnTo>
                    <a:pt x="354" y="480"/>
                  </a:lnTo>
                  <a:lnTo>
                    <a:pt x="308" y="489"/>
                  </a:lnTo>
                  <a:cubicBezTo>
                    <a:pt x="290" y="498"/>
                    <a:pt x="263" y="513"/>
                    <a:pt x="246" y="531"/>
                  </a:cubicBezTo>
                  <a:cubicBezTo>
                    <a:pt x="229" y="549"/>
                    <a:pt x="215" y="574"/>
                    <a:pt x="206" y="597"/>
                  </a:cubicBezTo>
                  <a:cubicBezTo>
                    <a:pt x="197" y="620"/>
                    <a:pt x="194" y="643"/>
                    <a:pt x="192" y="666"/>
                  </a:cubicBezTo>
                  <a:lnTo>
                    <a:pt x="192" y="735"/>
                  </a:lnTo>
                  <a:lnTo>
                    <a:pt x="0" y="735"/>
                  </a:lnTo>
                  <a:lnTo>
                    <a:pt x="0" y="480"/>
                  </a:lnTo>
                  <a:lnTo>
                    <a:pt x="0" y="0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075" name="Group 6">
            <a:extLst>
              <a:ext uri="{FF2B5EF4-FFF2-40B4-BE49-F238E27FC236}">
                <a16:creationId xmlns:a16="http://schemas.microsoft.com/office/drawing/2014/main" id="{B0A14BA3-A0AB-4614-AE66-F8229890107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295400"/>
            <a:ext cx="7772400" cy="152400"/>
            <a:chOff x="144" y="1248"/>
            <a:chExt cx="4656" cy="201"/>
          </a:xfrm>
        </p:grpSpPr>
        <p:sp>
          <p:nvSpPr>
            <p:cNvPr id="1034" name="AutoShape 7">
              <a:extLst>
                <a:ext uri="{FF2B5EF4-FFF2-40B4-BE49-F238E27FC236}">
                  <a16:creationId xmlns:a16="http://schemas.microsoft.com/office/drawing/2014/main" id="{D352B890-975C-466C-B87A-826358595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248"/>
              <a:ext cx="4416" cy="201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5" name="AutoShape 8">
              <a:extLst>
                <a:ext uri="{FF2B5EF4-FFF2-40B4-BE49-F238E27FC236}">
                  <a16:creationId xmlns:a16="http://schemas.microsoft.com/office/drawing/2014/main" id="{CAD80FD1-27E4-46C2-8889-677047CDF59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3076" name="Rectangle 10">
            <a:extLst>
              <a:ext uri="{FF2B5EF4-FFF2-40B4-BE49-F238E27FC236}">
                <a16:creationId xmlns:a16="http://schemas.microsoft.com/office/drawing/2014/main" id="{85480B36-3CE6-48DF-BBA3-3460DCADD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80772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9E66D6BB-C438-473B-BFA9-D1E972EEA8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66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01024582-4311-4E4D-B23C-CCE355EE5E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66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E7AC71D3-CCF2-4D60-A237-5F72942BC6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fld id="{487D2CB6-D9C0-4334-AED7-55CFE25C3F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80" name="AutoShape 9">
            <a:extLst>
              <a:ext uri="{FF2B5EF4-FFF2-40B4-BE49-F238E27FC236}">
                <a16:creationId xmlns:a16="http://schemas.microsoft.com/office/drawing/2014/main" id="{A923BBA2-724C-4809-B8D1-98EDAA7A1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3081" name="Picture 17" descr="crest">
            <a:extLst>
              <a:ext uri="{FF2B5EF4-FFF2-40B4-BE49-F238E27FC236}">
                <a16:creationId xmlns:a16="http://schemas.microsoft.com/office/drawing/2014/main" id="{77299FD3-86A5-46E3-B698-AC53FF8D07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76200"/>
            <a:ext cx="1308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  <p:sldLayoutId id="2147488571" r:id="rId12"/>
    <p:sldLayoutId id="2147488572" r:id="rId13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800">
          <a:solidFill>
            <a:srgbClr val="0066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400">
          <a:solidFill>
            <a:srgbClr val="0066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000">
          <a:solidFill>
            <a:srgbClr val="0066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000">
          <a:solidFill>
            <a:srgbClr val="0066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000">
          <a:solidFill>
            <a:srgbClr val="006600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">
            <a:extLst>
              <a:ext uri="{FF2B5EF4-FFF2-40B4-BE49-F238E27FC236}">
                <a16:creationId xmlns:a16="http://schemas.microsoft.com/office/drawing/2014/main" id="{98A26BA3-5897-469D-AA62-674D27B88FF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1036" name="Rectangle 4">
              <a:extLst>
                <a:ext uri="{FF2B5EF4-FFF2-40B4-BE49-F238E27FC236}">
                  <a16:creationId xmlns:a16="http://schemas.microsoft.com/office/drawing/2014/main" id="{CBDC2A44-5D85-4399-851C-6B16EF30BD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B792F80F-F9D5-4859-AF30-5E881F1B7D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" y="0"/>
              <a:ext cx="1728" cy="735"/>
            </a:xfrm>
            <a:custGeom>
              <a:avLst/>
              <a:gdLst>
                <a:gd name="T0" fmla="*/ 1728 w 1728"/>
                <a:gd name="T1" fmla="*/ 0 h 735"/>
                <a:gd name="T2" fmla="*/ 1728 w 1728"/>
                <a:gd name="T3" fmla="*/ 480 h 735"/>
                <a:gd name="T4" fmla="*/ 380 w 1728"/>
                <a:gd name="T5" fmla="*/ 482 h 735"/>
                <a:gd name="T6" fmla="*/ 354 w 1728"/>
                <a:gd name="T7" fmla="*/ 480 h 735"/>
                <a:gd name="T8" fmla="*/ 308 w 1728"/>
                <a:gd name="T9" fmla="*/ 489 h 735"/>
                <a:gd name="T10" fmla="*/ 246 w 1728"/>
                <a:gd name="T11" fmla="*/ 531 h 735"/>
                <a:gd name="T12" fmla="*/ 206 w 1728"/>
                <a:gd name="T13" fmla="*/ 597 h 735"/>
                <a:gd name="T14" fmla="*/ 192 w 1728"/>
                <a:gd name="T15" fmla="*/ 666 h 735"/>
                <a:gd name="T16" fmla="*/ 192 w 1728"/>
                <a:gd name="T17" fmla="*/ 735 h 735"/>
                <a:gd name="T18" fmla="*/ 0 w 1728"/>
                <a:gd name="T19" fmla="*/ 735 h 735"/>
                <a:gd name="T20" fmla="*/ 0 w 1728"/>
                <a:gd name="T21" fmla="*/ 480 h 735"/>
                <a:gd name="T22" fmla="*/ 0 w 1728"/>
                <a:gd name="T23" fmla="*/ 0 h 735"/>
                <a:gd name="T24" fmla="*/ 1728 w 1728"/>
                <a:gd name="T25" fmla="*/ 0 h 7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28" h="735">
                  <a:moveTo>
                    <a:pt x="1728" y="0"/>
                  </a:moveTo>
                  <a:lnTo>
                    <a:pt x="1728" y="480"/>
                  </a:lnTo>
                  <a:lnTo>
                    <a:pt x="380" y="482"/>
                  </a:lnTo>
                  <a:lnTo>
                    <a:pt x="354" y="480"/>
                  </a:lnTo>
                  <a:lnTo>
                    <a:pt x="308" y="489"/>
                  </a:lnTo>
                  <a:cubicBezTo>
                    <a:pt x="290" y="498"/>
                    <a:pt x="263" y="513"/>
                    <a:pt x="246" y="531"/>
                  </a:cubicBezTo>
                  <a:cubicBezTo>
                    <a:pt x="229" y="549"/>
                    <a:pt x="215" y="574"/>
                    <a:pt x="206" y="597"/>
                  </a:cubicBezTo>
                  <a:cubicBezTo>
                    <a:pt x="197" y="620"/>
                    <a:pt x="194" y="643"/>
                    <a:pt x="192" y="666"/>
                  </a:cubicBezTo>
                  <a:lnTo>
                    <a:pt x="192" y="735"/>
                  </a:lnTo>
                  <a:lnTo>
                    <a:pt x="0" y="735"/>
                  </a:lnTo>
                  <a:lnTo>
                    <a:pt x="0" y="480"/>
                  </a:lnTo>
                  <a:lnTo>
                    <a:pt x="0" y="0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099" name="Group 6">
            <a:extLst>
              <a:ext uri="{FF2B5EF4-FFF2-40B4-BE49-F238E27FC236}">
                <a16:creationId xmlns:a16="http://schemas.microsoft.com/office/drawing/2014/main" id="{B2976D3E-199D-4771-8C38-A987B687D839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295400"/>
            <a:ext cx="7772400" cy="152400"/>
            <a:chOff x="144" y="1248"/>
            <a:chExt cx="4656" cy="201"/>
          </a:xfrm>
        </p:grpSpPr>
        <p:sp>
          <p:nvSpPr>
            <p:cNvPr id="1034" name="AutoShape 7">
              <a:extLst>
                <a:ext uri="{FF2B5EF4-FFF2-40B4-BE49-F238E27FC236}">
                  <a16:creationId xmlns:a16="http://schemas.microsoft.com/office/drawing/2014/main" id="{B4E76481-E879-4E14-A52F-B6FB9E982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248"/>
              <a:ext cx="4416" cy="201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5" name="AutoShape 8">
              <a:extLst>
                <a:ext uri="{FF2B5EF4-FFF2-40B4-BE49-F238E27FC236}">
                  <a16:creationId xmlns:a16="http://schemas.microsoft.com/office/drawing/2014/main" id="{B25DE1EC-C23A-4AB7-90A7-85AC6FA09D3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4100" name="Rectangle 10">
            <a:extLst>
              <a:ext uri="{FF2B5EF4-FFF2-40B4-BE49-F238E27FC236}">
                <a16:creationId xmlns:a16="http://schemas.microsoft.com/office/drawing/2014/main" id="{154377B1-1F2C-4A11-87B6-946715522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80772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6478A9C2-42BE-44DE-81AA-22B09CEE2E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66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679A3A45-DFAD-4E1B-B76E-7E83567C5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66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22E9F86F-042A-4503-AD3C-E68EB0AD59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fld id="{1AADCF22-23D0-4F06-929E-9834714A93A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04" name="AutoShape 9">
            <a:extLst>
              <a:ext uri="{FF2B5EF4-FFF2-40B4-BE49-F238E27FC236}">
                <a16:creationId xmlns:a16="http://schemas.microsoft.com/office/drawing/2014/main" id="{E1C02D6A-44E3-42A8-8742-B68FC6956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4105" name="Picture 17" descr="crest">
            <a:extLst>
              <a:ext uri="{FF2B5EF4-FFF2-40B4-BE49-F238E27FC236}">
                <a16:creationId xmlns:a16="http://schemas.microsoft.com/office/drawing/2014/main" id="{3D94F97F-0A9D-4466-BF29-D22DC0E770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76200"/>
            <a:ext cx="1308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573" r:id="rId1"/>
    <p:sldLayoutId id="2147488574" r:id="rId2"/>
    <p:sldLayoutId id="2147488575" r:id="rId3"/>
    <p:sldLayoutId id="2147488576" r:id="rId4"/>
    <p:sldLayoutId id="2147488577" r:id="rId5"/>
    <p:sldLayoutId id="2147488578" r:id="rId6"/>
    <p:sldLayoutId id="2147488579" r:id="rId7"/>
    <p:sldLayoutId id="2147488580" r:id="rId8"/>
    <p:sldLayoutId id="2147488581" r:id="rId9"/>
    <p:sldLayoutId id="2147488582" r:id="rId10"/>
    <p:sldLayoutId id="2147488583" r:id="rId11"/>
    <p:sldLayoutId id="2147488584" r:id="rId12"/>
    <p:sldLayoutId id="2147488585" r:id="rId13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800">
          <a:solidFill>
            <a:srgbClr val="0066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400">
          <a:solidFill>
            <a:srgbClr val="0066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000">
          <a:solidFill>
            <a:srgbClr val="0066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000">
          <a:solidFill>
            <a:srgbClr val="0066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000">
          <a:solidFill>
            <a:srgbClr val="006600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">
            <a:extLst>
              <a:ext uri="{FF2B5EF4-FFF2-40B4-BE49-F238E27FC236}">
                <a16:creationId xmlns:a16="http://schemas.microsoft.com/office/drawing/2014/main" id="{132B7F8C-49C3-42C8-AA05-45538AC95EF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1036" name="Rectangle 4">
              <a:extLst>
                <a:ext uri="{FF2B5EF4-FFF2-40B4-BE49-F238E27FC236}">
                  <a16:creationId xmlns:a16="http://schemas.microsoft.com/office/drawing/2014/main" id="{A4939A7B-BDAE-45A4-BBD9-DD5D258BCDF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5133" name="Freeform 5">
              <a:extLst>
                <a:ext uri="{FF2B5EF4-FFF2-40B4-BE49-F238E27FC236}">
                  <a16:creationId xmlns:a16="http://schemas.microsoft.com/office/drawing/2014/main" id="{FF953A00-DBCE-4C08-A3DA-540617E1C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8" y="0"/>
              <a:ext cx="1728" cy="735"/>
            </a:xfrm>
            <a:custGeom>
              <a:avLst/>
              <a:gdLst>
                <a:gd name="T0" fmla="*/ 1728 w 1728"/>
                <a:gd name="T1" fmla="*/ 0 h 735"/>
                <a:gd name="T2" fmla="*/ 1728 w 1728"/>
                <a:gd name="T3" fmla="*/ 480 h 735"/>
                <a:gd name="T4" fmla="*/ 380 w 1728"/>
                <a:gd name="T5" fmla="*/ 482 h 735"/>
                <a:gd name="T6" fmla="*/ 354 w 1728"/>
                <a:gd name="T7" fmla="*/ 480 h 735"/>
                <a:gd name="T8" fmla="*/ 308 w 1728"/>
                <a:gd name="T9" fmla="*/ 489 h 735"/>
                <a:gd name="T10" fmla="*/ 246 w 1728"/>
                <a:gd name="T11" fmla="*/ 531 h 735"/>
                <a:gd name="T12" fmla="*/ 206 w 1728"/>
                <a:gd name="T13" fmla="*/ 597 h 735"/>
                <a:gd name="T14" fmla="*/ 192 w 1728"/>
                <a:gd name="T15" fmla="*/ 666 h 735"/>
                <a:gd name="T16" fmla="*/ 192 w 1728"/>
                <a:gd name="T17" fmla="*/ 735 h 735"/>
                <a:gd name="T18" fmla="*/ 0 w 1728"/>
                <a:gd name="T19" fmla="*/ 735 h 735"/>
                <a:gd name="T20" fmla="*/ 0 w 1728"/>
                <a:gd name="T21" fmla="*/ 480 h 735"/>
                <a:gd name="T22" fmla="*/ 0 w 1728"/>
                <a:gd name="T23" fmla="*/ 0 h 735"/>
                <a:gd name="T24" fmla="*/ 1728 w 1728"/>
                <a:gd name="T25" fmla="*/ 0 h 7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28" h="735">
                  <a:moveTo>
                    <a:pt x="1728" y="0"/>
                  </a:moveTo>
                  <a:lnTo>
                    <a:pt x="1728" y="480"/>
                  </a:lnTo>
                  <a:lnTo>
                    <a:pt x="380" y="482"/>
                  </a:lnTo>
                  <a:lnTo>
                    <a:pt x="354" y="480"/>
                  </a:lnTo>
                  <a:lnTo>
                    <a:pt x="308" y="489"/>
                  </a:lnTo>
                  <a:cubicBezTo>
                    <a:pt x="290" y="498"/>
                    <a:pt x="263" y="513"/>
                    <a:pt x="246" y="531"/>
                  </a:cubicBezTo>
                  <a:cubicBezTo>
                    <a:pt x="229" y="549"/>
                    <a:pt x="215" y="574"/>
                    <a:pt x="206" y="597"/>
                  </a:cubicBezTo>
                  <a:cubicBezTo>
                    <a:pt x="197" y="620"/>
                    <a:pt x="194" y="643"/>
                    <a:pt x="192" y="666"/>
                  </a:cubicBezTo>
                  <a:lnTo>
                    <a:pt x="192" y="735"/>
                  </a:lnTo>
                  <a:lnTo>
                    <a:pt x="0" y="735"/>
                  </a:lnTo>
                  <a:lnTo>
                    <a:pt x="0" y="480"/>
                  </a:lnTo>
                  <a:lnTo>
                    <a:pt x="0" y="0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123" name="Group 6">
            <a:extLst>
              <a:ext uri="{FF2B5EF4-FFF2-40B4-BE49-F238E27FC236}">
                <a16:creationId xmlns:a16="http://schemas.microsoft.com/office/drawing/2014/main" id="{4133CE67-5056-4E6B-A928-5585999BC286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295400"/>
            <a:ext cx="7772400" cy="152400"/>
            <a:chOff x="144" y="1248"/>
            <a:chExt cx="4656" cy="201"/>
          </a:xfrm>
        </p:grpSpPr>
        <p:sp>
          <p:nvSpPr>
            <p:cNvPr id="1034" name="AutoShape 7">
              <a:extLst>
                <a:ext uri="{FF2B5EF4-FFF2-40B4-BE49-F238E27FC236}">
                  <a16:creationId xmlns:a16="http://schemas.microsoft.com/office/drawing/2014/main" id="{E7D3B1FA-C7B3-4080-A199-D971A0A26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248"/>
              <a:ext cx="4416" cy="201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5" name="AutoShape 8">
              <a:extLst>
                <a:ext uri="{FF2B5EF4-FFF2-40B4-BE49-F238E27FC236}">
                  <a16:creationId xmlns:a16="http://schemas.microsoft.com/office/drawing/2014/main" id="{76F98ECC-2AC0-4DD1-ABE0-B53A9E72D29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5124" name="Rectangle 10">
            <a:extLst>
              <a:ext uri="{FF2B5EF4-FFF2-40B4-BE49-F238E27FC236}">
                <a16:creationId xmlns:a16="http://schemas.microsoft.com/office/drawing/2014/main" id="{CBE765C4-FB3B-4E8B-A02C-0D0FB6B24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80772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A8976144-EDC8-45FB-89F4-74820BF68A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66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89200950-2A60-4BA1-843D-A384A53018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66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7752D90D-CDDB-486E-B023-02DBBAA85A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fld id="{6E0C02A9-A56C-4400-8488-1441B3FBF17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128" name="AutoShape 9">
            <a:extLst>
              <a:ext uri="{FF2B5EF4-FFF2-40B4-BE49-F238E27FC236}">
                <a16:creationId xmlns:a16="http://schemas.microsoft.com/office/drawing/2014/main" id="{A16AD14D-90D0-4CEC-BD65-21AA886A0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5129" name="Picture 17" descr="crest">
            <a:extLst>
              <a:ext uri="{FF2B5EF4-FFF2-40B4-BE49-F238E27FC236}">
                <a16:creationId xmlns:a16="http://schemas.microsoft.com/office/drawing/2014/main" id="{8F09343C-7444-4343-B5E7-15ADAFCD35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76200"/>
            <a:ext cx="1308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586" r:id="rId1"/>
    <p:sldLayoutId id="2147488587" r:id="rId2"/>
    <p:sldLayoutId id="2147488588" r:id="rId3"/>
    <p:sldLayoutId id="2147488589" r:id="rId4"/>
    <p:sldLayoutId id="2147488590" r:id="rId5"/>
    <p:sldLayoutId id="2147488591" r:id="rId6"/>
    <p:sldLayoutId id="2147488592" r:id="rId7"/>
    <p:sldLayoutId id="2147488593" r:id="rId8"/>
    <p:sldLayoutId id="2147488594" r:id="rId9"/>
    <p:sldLayoutId id="2147488595" r:id="rId10"/>
    <p:sldLayoutId id="2147488596" r:id="rId11"/>
    <p:sldLayoutId id="2147488597" r:id="rId12"/>
    <p:sldLayoutId id="2147488598" r:id="rId13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800">
          <a:solidFill>
            <a:srgbClr val="0066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400">
          <a:solidFill>
            <a:srgbClr val="0066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000">
          <a:solidFill>
            <a:srgbClr val="0066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000">
          <a:solidFill>
            <a:srgbClr val="0066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anose="05000000000000000000" pitchFamily="2" charset="2"/>
        <a:buChar char="l"/>
        <a:defRPr sz="2000">
          <a:solidFill>
            <a:srgbClr val="006600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Font typeface="Wingdings" charset="2"/>
        <a:buChar char="l"/>
        <a:defRPr>
          <a:solidFill>
            <a:srgbClr val="0066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olstuff49ja.blogspot.com/2012/07/shocker-university-sues-student-for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explainer-how-recovery-high-schools-help-kids-with-addiction-39457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ACT_logo.sv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traubroland.wordpress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danmoyle/1171556697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graduation-cap-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irisheyes/12223266005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harmers/5765042726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pedia.org/highway-signs/u/university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ustintarte.com/2011/12/top-10-questions-to-ask-yourself-in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raml/2963125435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leonschools.net/chile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cator.xello.world/app/school/Lawton-Chiles-High-School-1003041/dashboar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wr/4671493466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elasticmind.ca/innerpreneur/index.php/2011/05/05/exploring-peer-to-peer-mentorship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ssbsresources.com/teaching-and-learning/planning-ahea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fsa.ed.gov/" TargetMode="External"/><Relationship Id="rId2" Type="http://schemas.openxmlformats.org/officeDocument/2006/relationships/hyperlink" Target="http://www.floridastudentfinancialaid.org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bluediamondgallery.com/wooden-tile/p/promotion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.yorksj.ac.uk/moodle/2014/12/09/moodle-grade-track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50855" y="1267730"/>
            <a:ext cx="1567331" cy="645295"/>
            <a:chOff x="5318306" y="1386268"/>
            <a:chExt cx="1567331" cy="645295"/>
          </a:xfrm>
        </p:grpSpPr>
        <p:cxnSp>
          <p:nvCxnSpPr>
            <p:cNvPr id="97297" name="Straight Connector 104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98" name="Straight Connector 106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540" name="Picture 12" descr="crest COLOR copy">
            <a:extLst>
              <a:ext uri="{FF2B5EF4-FFF2-40B4-BE49-F238E27FC236}">
                <a16:creationId xmlns:a16="http://schemas.microsoft.com/office/drawing/2014/main" id="{4AC36B1B-1DC9-4D94-B4C5-0D4452DDE7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r="1" b="20494"/>
          <a:stretch/>
        </p:blipFill>
        <p:spPr>
          <a:xfrm>
            <a:off x="20" y="10"/>
            <a:ext cx="9143980" cy="6857989"/>
          </a:xfrm>
          <a:prstGeom prst="rect">
            <a:avLst/>
          </a:prstGeom>
          <a:noFill/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8A3844E6-D96A-41C1-870D-EE39760D7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>
              <a:alpha val="94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97299" name="Rectangle 108">
            <a:extLst>
              <a:ext uri="{FF2B5EF4-FFF2-40B4-BE49-F238E27FC236}">
                <a16:creationId xmlns:a16="http://schemas.microsoft.com/office/drawing/2014/main" id="{F2A92315-CB5C-4EB8-992E-4AA0C5DBC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97286" name="Rectangle 6">
            <a:extLst>
              <a:ext uri="{FF2B5EF4-FFF2-40B4-BE49-F238E27FC236}">
                <a16:creationId xmlns:a16="http://schemas.microsoft.com/office/drawing/2014/main" id="{E3A04F54-8EFE-4F85-B876-DDBDE7064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1281" y="2091263"/>
            <a:ext cx="6801439" cy="259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lnSpc>
                <a:spcPct val="83000"/>
              </a:lnSpc>
              <a:spcAft>
                <a:spcPts val="0"/>
              </a:spcAft>
              <a:defRPr/>
            </a:pPr>
            <a:r>
              <a:rPr lang="en-US" sz="6700" cap="all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Lawton Chiles High School</a:t>
            </a:r>
          </a:p>
        </p:txBody>
      </p:sp>
      <p:sp>
        <p:nvSpPr>
          <p:cNvPr id="65539" name="Rectangle 7">
            <a:extLst>
              <a:ext uri="{FF2B5EF4-FFF2-40B4-BE49-F238E27FC236}">
                <a16:creationId xmlns:a16="http://schemas.microsoft.com/office/drawing/2014/main" id="{EF6BE6B0-B343-4E03-846E-1295CC0D8A8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71575" y="4682062"/>
            <a:ext cx="6803136" cy="4572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eaLnBrk="1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altLang="en-US" sz="2000" b="1" spc="80" dirty="0"/>
              <a:t>Welcome Sophomore and Junior Parents</a:t>
            </a:r>
            <a:endParaRPr lang="en-US" sz="2000" spc="80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9FECA57-A5E2-44A8-96B6-A95724F80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D4DE04D-ED96-4A1A-AA20-E4BBEECBF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7635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F6D8CE3E-8596-4FB7-A9A6-0B18C146B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06365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D78D154-D736-4782-853A-1EC344B8E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7635" y="1913025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3CEC393-7C13-4E84-9328-68E514E19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4602" y="385904"/>
            <a:ext cx="3451614" cy="11997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entury Gothic"/>
                <a:cs typeface="Times New Roman"/>
              </a:rPr>
              <a:t>12</a:t>
            </a:r>
            <a:r>
              <a:rPr lang="en-US" altLang="en-US" b="1" baseline="30000" dirty="0">
                <a:latin typeface="Century Gothic"/>
                <a:cs typeface="Times New Roman"/>
              </a:rPr>
              <a:t>th</a:t>
            </a:r>
            <a:r>
              <a:rPr lang="en-US" altLang="en-US" b="1" dirty="0">
                <a:latin typeface="Century Gothic"/>
                <a:cs typeface="Times New Roman"/>
              </a:rPr>
              <a:t> Grade Progression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9" y="0"/>
            <a:ext cx="47582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268" y="253548"/>
            <a:ext cx="4388846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2" name="Picture 2" descr="A picture containing table, sitting, pair, air&#10;&#10;Description automatically generated">
            <a:extLst>
              <a:ext uri="{FF2B5EF4-FFF2-40B4-BE49-F238E27FC236}">
                <a16:creationId xmlns:a16="http://schemas.microsoft.com/office/drawing/2014/main" id="{B13E1D49-1B09-410F-BD79-94F8CB6BE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801" r="24524" b="2"/>
          <a:stretch/>
        </p:blipFill>
        <p:spPr>
          <a:xfrm>
            <a:off x="305574" y="419292"/>
            <a:ext cx="4142232" cy="6053328"/>
          </a:xfrm>
          <a:prstGeom prst="rect">
            <a:avLst/>
          </a:prstGeom>
        </p:spPr>
      </p:pic>
      <p:sp>
        <p:nvSpPr>
          <p:cNvPr id="78851" name="Rectangle 3">
            <a:extLst>
              <a:ext uri="{FF2B5EF4-FFF2-40B4-BE49-F238E27FC236}">
                <a16:creationId xmlns:a16="http://schemas.microsoft.com/office/drawing/2014/main" id="{C86BD76E-98E4-43C9-AD20-27091DE0F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34602" y="1808342"/>
            <a:ext cx="3451614" cy="4327457"/>
          </a:xfrm>
        </p:spPr>
        <p:txBody>
          <a:bodyPr>
            <a:normAutofit fontScale="85000" lnSpcReduction="20000"/>
          </a:bodyPr>
          <a:lstStyle/>
          <a:p>
            <a:pPr marL="182245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</a:pPr>
            <a:r>
              <a:rPr lang="en-US" altLang="en-US" sz="2000" dirty="0">
                <a:latin typeface="Century Gothic"/>
                <a:cs typeface="Times New Roman"/>
              </a:rPr>
              <a:t>Senior English:</a:t>
            </a:r>
            <a:r>
              <a:rPr lang="en-US" altLang="en-US" sz="2000" b="1" dirty="0">
                <a:latin typeface="Century Gothic"/>
                <a:cs typeface="Times New Roman"/>
              </a:rPr>
              <a:t> </a:t>
            </a:r>
            <a:endParaRPr lang="en-US" sz="2000" dirty="0">
              <a:latin typeface="Century Gothic"/>
              <a:cs typeface="Times New Roman"/>
            </a:endParaRPr>
          </a:p>
          <a:p>
            <a:pPr marL="285750" indent="-285750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2000" dirty="0">
                <a:latin typeface="Century Gothic"/>
                <a:cs typeface="Times New Roman"/>
              </a:rPr>
              <a:t>English IV; AP Literature or AP Language (if not already 			taken)</a:t>
            </a:r>
            <a:endParaRPr lang="en-US" sz="2000" dirty="0">
              <a:latin typeface="Century Gothic"/>
              <a:cs typeface="Times New Roman"/>
            </a:endParaRP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2000" dirty="0">
                <a:latin typeface="Century Gothic"/>
                <a:cs typeface="Times New Roman"/>
              </a:rPr>
              <a:t>FAMU Dual Enrollment (ENC1101/1102) </a:t>
            </a: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</a:pPr>
            <a:r>
              <a:rPr lang="en-US" altLang="en-US" sz="2000" dirty="0">
                <a:latin typeface="Century Gothic"/>
                <a:cs typeface="Times New Roman"/>
              </a:rPr>
              <a:t>U.S Government and Economics (AP, Honors or General - one semester of each)</a:t>
            </a:r>
          </a:p>
          <a:p>
            <a:pPr marL="182245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</a:pPr>
            <a:r>
              <a:rPr lang="en-US" altLang="en-US" sz="2000" dirty="0">
                <a:latin typeface="Century Gothic"/>
                <a:cs typeface="Times New Roman"/>
              </a:rPr>
              <a:t>Math</a:t>
            </a:r>
          </a:p>
          <a:p>
            <a:pPr marL="182245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</a:pPr>
            <a:r>
              <a:rPr lang="en-US" altLang="en-US" sz="2000" dirty="0">
                <a:latin typeface="Century Gothic"/>
                <a:cs typeface="Times New Roman"/>
              </a:rPr>
              <a:t>Science</a:t>
            </a:r>
          </a:p>
          <a:p>
            <a:pPr marL="182245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</a:pPr>
            <a:r>
              <a:rPr lang="en-US" altLang="en-US" sz="2000" dirty="0">
                <a:latin typeface="Century Gothic"/>
                <a:cs typeface="Times New Roman"/>
              </a:rPr>
              <a:t>Electives may include any course/program student plans to continue next year (foreign language, drama, chorus, band, Web Design)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 b="1" dirty="0"/>
          </a:p>
        </p:txBody>
      </p:sp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B6329AE1-969C-4EDE-84C8-4A2F55B90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05" y="727823"/>
            <a:ext cx="3574473" cy="5402353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latin typeface="Century Gothic"/>
                <a:cs typeface="Times New Roman"/>
              </a:rPr>
              <a:t>Credit Recovery</a:t>
            </a:r>
          </a:p>
        </p:txBody>
      </p:sp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id="{6C6C475E-1F2E-4222-AE8F-3A0E5BCF4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1" y="727823"/>
            <a:ext cx="5796391" cy="3649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dirty="0">
                <a:latin typeface="Century Gothic"/>
                <a:cs typeface="Times New Roman"/>
              </a:rPr>
              <a:t>If you have not passed a course and need to recover the credit for graduation,  you need to see your School Counselor to discuss recovery options. </a:t>
            </a:r>
            <a:endParaRPr lang="en-US" dirty="0">
              <a:latin typeface="Century Gothic"/>
              <a:cs typeface="Times New Roman" panose="02020603050405020304" pitchFamily="18" charset="0"/>
            </a:endParaRPr>
          </a:p>
          <a:p>
            <a:pPr lvl="1" indent="-182245" algn="ctr">
              <a:buFont typeface="Arial" panose="02020404030301010803" pitchFamily="18" charset="0"/>
              <a:buChar char="•"/>
            </a:pPr>
            <a:r>
              <a:rPr lang="en-US" altLang="en-US" sz="3400" dirty="0">
                <a:latin typeface="Century Gothic"/>
                <a:cs typeface="Times New Roman"/>
              </a:rPr>
              <a:t>PLATO </a:t>
            </a:r>
            <a:r>
              <a:rPr lang="en-US" altLang="en-US" dirty="0">
                <a:latin typeface="Century Gothic"/>
                <a:cs typeface="Times New Roman"/>
              </a:rPr>
              <a:t>(7</a:t>
            </a:r>
            <a:r>
              <a:rPr lang="en-US" altLang="en-US" baseline="30000" dirty="0">
                <a:latin typeface="Century Gothic"/>
                <a:cs typeface="Times New Roman"/>
              </a:rPr>
              <a:t>th</a:t>
            </a:r>
            <a:r>
              <a:rPr lang="en-US" altLang="en-US" dirty="0">
                <a:latin typeface="Century Gothic"/>
                <a:cs typeface="Times New Roman"/>
              </a:rPr>
              <a:t> period on campus)</a:t>
            </a:r>
          </a:p>
          <a:p>
            <a:pPr lvl="1" indent="-182245" algn="ctr">
              <a:buFont typeface="Arial" panose="02020404030301010803" pitchFamily="18" charset="0"/>
              <a:buChar char="•"/>
            </a:pPr>
            <a:r>
              <a:rPr lang="en-US" altLang="en-US" sz="3400" dirty="0">
                <a:latin typeface="Century Gothic"/>
                <a:cs typeface="Times New Roman"/>
              </a:rPr>
              <a:t>ACE </a:t>
            </a:r>
            <a:r>
              <a:rPr lang="en-US" altLang="en-US" dirty="0">
                <a:latin typeface="Century Gothic"/>
                <a:cs typeface="Times New Roman"/>
              </a:rPr>
              <a:t>(Online)</a:t>
            </a:r>
          </a:p>
          <a:p>
            <a:pPr lvl="1" indent="-182245" algn="ctr">
              <a:buFont typeface="Arial" panose="02020404030301010803" pitchFamily="18" charset="0"/>
              <a:buChar char="•"/>
            </a:pPr>
            <a:r>
              <a:rPr lang="en-US" altLang="en-US" sz="3400" dirty="0">
                <a:latin typeface="Century Gothic"/>
                <a:cs typeface="Times New Roman"/>
              </a:rPr>
              <a:t>FLVS or LCVS</a:t>
            </a:r>
          </a:p>
          <a:p>
            <a:pPr marL="182245" indent="-182245"/>
            <a:endParaRPr lang="en-US" altLang="en-US" dirty="0"/>
          </a:p>
        </p:txBody>
      </p:sp>
      <p:pic>
        <p:nvPicPr>
          <p:cNvPr id="2" name="Picture 2" descr="A sign on a wooden pole&#10;&#10;Description automatically generated">
            <a:extLst>
              <a:ext uri="{FF2B5EF4-FFF2-40B4-BE49-F238E27FC236}">
                <a16:creationId xmlns:a16="http://schemas.microsoft.com/office/drawing/2014/main" id="{9288114E-27FC-4FA2-9355-FC4DE432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72310" y="4053419"/>
            <a:ext cx="4481074" cy="20767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AB988-B739-4A17-9694-C182FDC9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56" y="559477"/>
            <a:ext cx="2823900" cy="5709931"/>
          </a:xfrm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b="1" dirty="0">
                <a:latin typeface="Century Gothic"/>
                <a:cs typeface="Arial"/>
              </a:rPr>
              <a:t>Senior </a:t>
            </a:r>
            <a:br>
              <a:rPr lang="en-US" sz="3200" b="1" dirty="0">
                <a:latin typeface="Century Gothic"/>
                <a:cs typeface="Arial"/>
              </a:rPr>
            </a:br>
            <a:r>
              <a:rPr lang="en-US" sz="3200" b="1" dirty="0">
                <a:latin typeface="Century Gothic"/>
                <a:cs typeface="Arial"/>
              </a:rPr>
              <a:t>On-Campus Dual </a:t>
            </a:r>
            <a:br>
              <a:rPr lang="en-US" sz="3200" b="1" dirty="0">
                <a:latin typeface="Century Gothic"/>
                <a:cs typeface="Arial"/>
              </a:rPr>
            </a:br>
            <a:r>
              <a:rPr lang="en-US" sz="3200" b="1" dirty="0">
                <a:latin typeface="Century Gothic"/>
                <a:cs typeface="Arial"/>
              </a:rPr>
              <a:t>Enrollment with FAMU</a:t>
            </a:r>
            <a:endParaRPr lang="en-US" sz="3200" b="1" dirty="0">
              <a:latin typeface="Century Gothic"/>
              <a:ea typeface="+mj-lt"/>
              <a:cs typeface="+mj-lt"/>
            </a:endParaRPr>
          </a:p>
          <a:p>
            <a:pPr algn="ctr"/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3309-BCA2-4F11-A9B6-36930BDF6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15" y="404446"/>
            <a:ext cx="4835998" cy="6167079"/>
          </a:xfrm>
        </p:spPr>
        <p:txBody>
          <a:bodyPr anchor="ctr">
            <a:normAutofit/>
          </a:bodyPr>
          <a:lstStyle/>
          <a:p>
            <a:pPr marL="182245" indent="-182245">
              <a:spcBef>
                <a:spcPct val="20000"/>
              </a:spcBef>
              <a:buFont typeface="Arial"/>
              <a:buChar char="•"/>
            </a:pPr>
            <a:endParaRPr lang="en-US" sz="1900" dirty="0">
              <a:latin typeface="Century Gothic"/>
              <a:cs typeface="Arial"/>
            </a:endParaRPr>
          </a:p>
          <a:p>
            <a:pPr marL="182245" indent="-182245">
              <a:spcBef>
                <a:spcPct val="20000"/>
              </a:spcBef>
              <a:buFont typeface="Arial"/>
              <a:buChar char="•"/>
            </a:pPr>
            <a:endParaRPr lang="en-US" sz="1900" dirty="0">
              <a:latin typeface="Century Gothic"/>
              <a:cs typeface="Arial"/>
            </a:endParaRPr>
          </a:p>
          <a:p>
            <a:pPr marL="182245" indent="-182245">
              <a:spcBef>
                <a:spcPct val="20000"/>
              </a:spcBef>
              <a:buFont typeface="Arial"/>
              <a:buChar char="•"/>
            </a:pPr>
            <a:r>
              <a:rPr lang="en-US" sz="1900" dirty="0">
                <a:latin typeface="Century Gothic"/>
                <a:cs typeface="Arial"/>
              </a:rPr>
              <a:t>Juniors who wish to take college coursework in their Senior year may sign up for the Dual Enrollment Program at Chiles.</a:t>
            </a:r>
            <a:endParaRPr lang="en-US" sz="1900" dirty="0">
              <a:latin typeface="Century Gothic"/>
              <a:ea typeface="+mn-lt"/>
              <a:cs typeface="+mn-lt"/>
            </a:endParaRPr>
          </a:p>
          <a:p>
            <a:pPr marL="182245" indent="-182245">
              <a:spcBef>
                <a:spcPct val="20000"/>
              </a:spcBef>
              <a:buFont typeface="Arial"/>
              <a:buChar char="•"/>
            </a:pPr>
            <a:r>
              <a:rPr lang="en-US" sz="1900" dirty="0">
                <a:latin typeface="Century Gothic"/>
                <a:cs typeface="Arial"/>
              </a:rPr>
              <a:t>Students may gain as many as 12 hours of college credit during their senior year</a:t>
            </a:r>
            <a:endParaRPr lang="en-US" sz="1900" dirty="0">
              <a:latin typeface="Century Gothic"/>
              <a:ea typeface="+mn-lt"/>
              <a:cs typeface="+mn-lt"/>
            </a:endParaRPr>
          </a:p>
          <a:p>
            <a:pPr marL="182245" indent="-182245">
              <a:spcBef>
                <a:spcPct val="20000"/>
              </a:spcBef>
              <a:buFont typeface="Arial"/>
              <a:buChar char="•"/>
            </a:pPr>
            <a:r>
              <a:rPr lang="en-US" sz="1900" dirty="0">
                <a:latin typeface="Century Gothic"/>
                <a:cs typeface="Arial"/>
              </a:rPr>
              <a:t>Chiles offers courses in  Math &amp; English </a:t>
            </a:r>
            <a:r>
              <a:rPr lang="en-US" sz="1900" dirty="0">
                <a:latin typeface="Century Gothic"/>
                <a:ea typeface="+mn-lt"/>
                <a:cs typeface="+mn-lt"/>
              </a:rPr>
              <a:t>on Chiles campus:</a:t>
            </a:r>
            <a:endParaRPr lang="en-US" sz="1900" dirty="0">
              <a:latin typeface="Century Gothic"/>
              <a:ea typeface="+mn-lt"/>
              <a:cs typeface="Times New Roman"/>
            </a:endParaRPr>
          </a:p>
          <a:p>
            <a:pPr marL="560705" lvl="1" indent="-285750">
              <a:spcBef>
                <a:spcPct val="20000"/>
              </a:spcBef>
              <a:buFont typeface="Arial"/>
              <a:buChar char="•"/>
            </a:pPr>
            <a:r>
              <a:rPr lang="en-US" sz="1900" dirty="0">
                <a:latin typeface="Century Gothic"/>
                <a:ea typeface="+mn-lt"/>
                <a:cs typeface="+mn-lt"/>
              </a:rPr>
              <a:t>ENC1101/ENC1102 Composition I/Honors English II</a:t>
            </a:r>
            <a:endParaRPr lang="en-US" sz="1900" dirty="0">
              <a:latin typeface="Century Gothic"/>
              <a:ea typeface="+mn-lt"/>
              <a:cs typeface="Times New Roman"/>
            </a:endParaRPr>
          </a:p>
          <a:p>
            <a:pPr marL="560705" lvl="1" indent="-285750">
              <a:spcBef>
                <a:spcPct val="20000"/>
              </a:spcBef>
              <a:buFont typeface="Arial"/>
              <a:buChar char="•"/>
            </a:pPr>
            <a:r>
              <a:rPr lang="en-US" sz="1900" dirty="0">
                <a:latin typeface="Century Gothic"/>
                <a:ea typeface="+mn-lt"/>
                <a:cs typeface="+mn-lt"/>
              </a:rPr>
              <a:t>MGF1106/MAC1105 Liberal Arts Math 1/College Algebra</a:t>
            </a:r>
            <a:endParaRPr lang="en-US" sz="1900" dirty="0">
              <a:latin typeface="Century Gothic"/>
              <a:ea typeface="+mn-lt"/>
              <a:cs typeface="Times New Roman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1900" dirty="0">
              <a:ea typeface="+mn-lt"/>
              <a:cs typeface="+mn-lt"/>
            </a:endParaRPr>
          </a:p>
          <a:p>
            <a:pPr marL="182245" indent="-182245">
              <a:spcBef>
                <a:spcPct val="20000"/>
              </a:spcBef>
              <a:buFont typeface="Wingdings" panose="02020404030301010803" pitchFamily="18" charset="0"/>
              <a:buChar char="v"/>
            </a:pPr>
            <a:r>
              <a:rPr lang="en-US" sz="1900" i="1" dirty="0">
                <a:ea typeface="+mn-lt"/>
                <a:cs typeface="+mn-lt"/>
              </a:rPr>
              <a:t>Ms. Edra Taylor is the Chiles Coordinator for On-campus Dual Enrollment</a:t>
            </a:r>
            <a:endParaRPr lang="en-US" i="1" dirty="0"/>
          </a:p>
          <a:p>
            <a:pPr marL="0" indent="0">
              <a:spcBef>
                <a:spcPct val="20000"/>
              </a:spcBef>
              <a:buNone/>
            </a:pPr>
            <a:endParaRPr lang="en-US" sz="1900" dirty="0">
              <a:ea typeface="+mn-lt"/>
              <a:cs typeface="+mn-lt"/>
            </a:endParaRPr>
          </a:p>
          <a:p>
            <a:pPr marL="742950" lvl="1" indent="-285750">
              <a:spcBef>
                <a:spcPct val="20000"/>
              </a:spcBef>
              <a:buFont typeface="Arial" panose="02020404030301010803" pitchFamily="18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742950" lvl="1" indent="-285750">
              <a:spcBef>
                <a:spcPct val="20000"/>
              </a:spcBef>
              <a:buFont typeface="Arial" panose="02020404030301010803" pitchFamily="18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182245" indent="-182245">
              <a:buFont typeface="Arial" panose="02020404030301010803" pitchFamily="18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01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B27219DE-61E1-464B-A7FC-E39EB6A5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493" y="253548"/>
            <a:ext cx="3870998" cy="862731"/>
          </a:xfrm>
        </p:spPr>
        <p:txBody>
          <a:bodyPr>
            <a:normAutofit fontScale="90000"/>
          </a:bodyPr>
          <a:lstStyle/>
          <a:p>
            <a:r>
              <a:rPr lang="en-US" altLang="en-US" sz="3400" b="1" u="sng" dirty="0">
                <a:ea typeface="ＭＳ Ｐゴシック"/>
              </a:rPr>
              <a:t>FAMU DE REQUIREMENTS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9" y="0"/>
            <a:ext cx="47582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268" y="253548"/>
            <a:ext cx="4388846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2" name="Picture 3" descr="Financial Concept, College Free Stock Photo - Public ...">
            <a:extLst>
              <a:ext uri="{FF2B5EF4-FFF2-40B4-BE49-F238E27FC236}">
                <a16:creationId xmlns:a16="http://schemas.microsoft.com/office/drawing/2014/main" id="{C48EE3C3-AA7D-4598-B8D1-5E5F1EFF3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34" r="17490" b="2"/>
          <a:stretch/>
        </p:blipFill>
        <p:spPr>
          <a:xfrm>
            <a:off x="305574" y="419292"/>
            <a:ext cx="4142232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5ACD-A24B-4A61-B6AB-2309EB88B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781" y="1116280"/>
            <a:ext cx="4151713" cy="5522083"/>
          </a:xfrm>
        </p:spPr>
        <p:txBody>
          <a:bodyPr>
            <a:normAutofit lnSpcReduction="10000"/>
          </a:bodyPr>
          <a:lstStyle/>
          <a:p>
            <a:pPr lvl="2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  <a:defRPr/>
            </a:pPr>
            <a:r>
              <a:rPr lang="en-US" altLang="en-US" b="1" dirty="0">
                <a:ea typeface="ＭＳ Ｐゴシック"/>
              </a:rPr>
              <a:t>3.0 unweighted cumulative GPA </a:t>
            </a:r>
            <a:r>
              <a:rPr lang="en-US" altLang="en-US" dirty="0">
                <a:ea typeface="ＭＳ Ｐゴシック"/>
              </a:rPr>
              <a:t>AND </a:t>
            </a:r>
            <a:r>
              <a:rPr lang="en-US" altLang="en-US" b="1" u="sng" dirty="0">
                <a:ea typeface="ＭＳ Ｐゴシック"/>
              </a:rPr>
              <a:t>(</a:t>
            </a:r>
            <a:r>
              <a:rPr lang="en-US" altLang="en-US" b="1" i="1" u="sng" dirty="0">
                <a:ea typeface="ＭＳ Ｐゴシック"/>
              </a:rPr>
              <a:t>one</a:t>
            </a:r>
            <a:r>
              <a:rPr lang="en-US" altLang="en-US" b="1" u="sng" dirty="0">
                <a:ea typeface="ＭＳ Ｐゴシック"/>
              </a:rPr>
              <a:t> of the following test or a combination</a:t>
            </a:r>
            <a:r>
              <a:rPr lang="en-US" altLang="en-US" dirty="0">
                <a:ea typeface="ＭＳ Ｐゴシック"/>
              </a:rPr>
              <a:t>)</a:t>
            </a:r>
            <a:endParaRPr lang="en-US" altLang="en-US" b="1" dirty="0">
              <a:ea typeface="ＭＳ Ｐゴシック"/>
            </a:endParaRPr>
          </a:p>
          <a:p>
            <a:pPr lvl="2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  <a:defRPr/>
            </a:pPr>
            <a:r>
              <a:rPr lang="en-US" altLang="en-US" b="1" dirty="0">
                <a:ea typeface="ＭＳ Ｐゴシック"/>
              </a:rPr>
              <a:t>SAT</a:t>
            </a:r>
            <a:r>
              <a:rPr lang="en-US" altLang="en-US" dirty="0">
                <a:ea typeface="ＭＳ Ｐゴシック"/>
              </a:rPr>
              <a:t>     </a:t>
            </a:r>
          </a:p>
          <a:p>
            <a:pPr marL="822325" lvl="3" indent="0">
              <a:lnSpc>
                <a:spcPct val="90000"/>
              </a:lnSpc>
              <a:buNone/>
              <a:defRPr/>
            </a:pPr>
            <a:r>
              <a:rPr lang="en-US" altLang="en-US" dirty="0">
                <a:ea typeface="ＭＳ Ｐゴシック"/>
              </a:rPr>
              <a:t>500+ Reading          </a:t>
            </a:r>
            <a:endParaRPr lang="en-US" dirty="0">
              <a:ea typeface="ＭＳ Ｐゴシック"/>
            </a:endParaRPr>
          </a:p>
          <a:p>
            <a:pPr marL="822325" lvl="3" indent="0">
              <a:lnSpc>
                <a:spcPct val="90000"/>
              </a:lnSpc>
              <a:buNone/>
              <a:defRPr/>
            </a:pPr>
            <a:r>
              <a:rPr lang="en-US" altLang="en-US" dirty="0">
                <a:ea typeface="ＭＳ Ｐゴシック"/>
              </a:rPr>
              <a:t>530+ Math</a:t>
            </a:r>
            <a:endParaRPr lang="en-US" dirty="0"/>
          </a:p>
          <a:p>
            <a:pPr lvl="2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  <a:defRPr/>
            </a:pPr>
            <a:r>
              <a:rPr lang="en-US" altLang="en-US" b="1" dirty="0">
                <a:ea typeface="ＭＳ Ｐゴシック"/>
              </a:rPr>
              <a:t>ACT</a:t>
            </a:r>
            <a:r>
              <a:rPr lang="en-US" altLang="en-US" dirty="0">
                <a:ea typeface="ＭＳ Ｐゴシック"/>
              </a:rPr>
              <a:t>   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822325" lvl="3" indent="0">
              <a:lnSpc>
                <a:spcPct val="90000"/>
              </a:lnSpc>
              <a:buNone/>
              <a:defRPr/>
            </a:pPr>
            <a:r>
              <a:rPr lang="en-US" altLang="en-US" dirty="0">
                <a:ea typeface="ＭＳ Ｐゴシック"/>
              </a:rPr>
              <a:t>19+ Reading	           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822325" lvl="3" indent="0">
              <a:lnSpc>
                <a:spcPct val="90000"/>
              </a:lnSpc>
              <a:buNone/>
              <a:defRPr/>
            </a:pPr>
            <a:r>
              <a:rPr lang="en-US" altLang="en-US" dirty="0">
                <a:ea typeface="ＭＳ Ｐゴシック"/>
              </a:rPr>
              <a:t> 21+ Math            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822325" lvl="3" indent="0">
              <a:lnSpc>
                <a:spcPct val="90000"/>
              </a:lnSpc>
              <a:buNone/>
              <a:defRPr/>
            </a:pPr>
            <a:r>
              <a:rPr lang="en-US" altLang="en-US" dirty="0">
                <a:ea typeface="ＭＳ Ｐゴシック"/>
              </a:rPr>
              <a:t>17+ English(writing) 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 indent="-182245" eaLnBrk="1" hangingPunct="1">
              <a:lnSpc>
                <a:spcPct val="90000"/>
              </a:lnSpc>
              <a:buFont typeface="Wingdings" panose="02020404030301010803" pitchFamily="18" charset="0"/>
              <a:buChar char="ü"/>
              <a:defRPr/>
            </a:pPr>
            <a:r>
              <a:rPr lang="en-US" altLang="en-US" b="1" dirty="0">
                <a:ea typeface="ＭＳ Ｐゴシック"/>
              </a:rPr>
              <a:t>PERT</a:t>
            </a:r>
            <a:r>
              <a:rPr lang="en-US" altLang="en-US" dirty="0">
                <a:ea typeface="ＭＳ Ｐゴシック"/>
              </a:rPr>
              <a:t>  </a:t>
            </a:r>
          </a:p>
          <a:p>
            <a:pPr marL="822325" lvl="3" indent="0">
              <a:lnSpc>
                <a:spcPct val="90000"/>
              </a:lnSpc>
              <a:buNone/>
              <a:defRPr/>
            </a:pPr>
            <a:r>
              <a:rPr lang="en-US" altLang="en-US" dirty="0">
                <a:ea typeface="ＭＳ Ｐゴシック"/>
              </a:rPr>
              <a:t>106+ Reading          </a:t>
            </a:r>
            <a:endParaRPr lang="en-US" dirty="0">
              <a:ea typeface="ＭＳ Ｐゴシック"/>
            </a:endParaRPr>
          </a:p>
          <a:p>
            <a:pPr marL="822325" lvl="3" indent="0">
              <a:lnSpc>
                <a:spcPct val="90000"/>
              </a:lnSpc>
              <a:buNone/>
              <a:defRPr/>
            </a:pPr>
            <a:r>
              <a:rPr lang="en-US" altLang="en-US" dirty="0">
                <a:ea typeface="ＭＳ Ｐゴシック"/>
              </a:rPr>
              <a:t>123+ Math	         </a:t>
            </a:r>
            <a:endParaRPr lang="en-US" dirty="0">
              <a:ea typeface="ＭＳ Ｐゴシック"/>
            </a:endParaRPr>
          </a:p>
          <a:p>
            <a:pPr marL="822325" lvl="3" indent="0">
              <a:lnSpc>
                <a:spcPct val="90000"/>
              </a:lnSpc>
              <a:buNone/>
              <a:defRPr/>
            </a:pPr>
            <a:r>
              <a:rPr lang="en-US" altLang="en-US" dirty="0">
                <a:ea typeface="ＭＳ Ｐゴシック"/>
              </a:rPr>
              <a:t>103+ Writing</a:t>
            </a:r>
            <a:endParaRPr lang="en-US" sz="1400" dirty="0"/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sz="1400" dirty="0"/>
              <a:t>Qualifying English/Reading/Writing AND Math scores are required for Dual Enrollment Math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sz="1400" dirty="0"/>
              <a:t>Recommended to have credit in Algebra 2 to take Dual Enrollment Math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sz="1400" dirty="0"/>
              <a:t>Dual Enrollment attendance allows students to miss a maximum of 6 days excused, unexcused, or school related, per semester. School-related activities over six absences are made up after the final exam.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endParaRPr lang="en-US" sz="1400" dirty="0"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80010"/>
            <a:ext cx="7680325" cy="163452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Junior/Senior Off-Campus Dual Enrollment </a:t>
            </a:r>
            <a:br>
              <a:rPr lang="en-US" dirty="0"/>
            </a:br>
            <a:r>
              <a:rPr lang="en-US" sz="3200" dirty="0"/>
              <a:t>(FAMU, FSU, TCC, LIVELY)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838" y="2245942"/>
            <a:ext cx="7680325" cy="3932237"/>
          </a:xfrm>
        </p:spPr>
        <p:txBody>
          <a:bodyPr/>
          <a:lstStyle/>
          <a:p>
            <a:r>
              <a:rPr lang="en-US" dirty="0"/>
              <a:t>Upcoming Juniors/Seniors who meet the requirements and are eligible to enroll in a dual enrollment course with one of the off-campus colleges listed above may do so by first meeting with their School Counselor. </a:t>
            </a:r>
          </a:p>
          <a:p>
            <a:r>
              <a:rPr lang="en-US" dirty="0"/>
              <a:t>Please be advised that off-campus dual enrollment schedules cannot conflict with your on-campus Chiles courses.</a:t>
            </a:r>
          </a:p>
          <a:p>
            <a:r>
              <a:rPr lang="en-US" dirty="0"/>
              <a:t>Off-campus dual enrollment is a year-long commitment.  </a:t>
            </a:r>
          </a:p>
          <a:p>
            <a:r>
              <a:rPr lang="en-US" dirty="0"/>
              <a:t>You are not permitted to drop a dual enrollment class.</a:t>
            </a:r>
          </a:p>
          <a:p>
            <a:r>
              <a:rPr lang="en-US" dirty="0"/>
              <a:t>When you enroll in dual enrollment courses you are beginning your college transcript.</a:t>
            </a:r>
          </a:p>
          <a:p>
            <a:r>
              <a:rPr lang="en-US" dirty="0"/>
              <a:t>Your School Counselor at Chiles will work with you in getting registered for the classes you are eligible to take.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08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973" name="Rectangle 71">
            <a:extLst>
              <a:ext uri="{FF2B5EF4-FFF2-40B4-BE49-F238E27FC236}">
                <a16:creationId xmlns:a16="http://schemas.microsoft.com/office/drawing/2014/main" id="{7455F7F3-3A58-4BBB-95C7-CF706F9F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AE3D314-6F93-4D91-8C0F-E92657F4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3970" name="Title 1">
            <a:extLst>
              <a:ext uri="{FF2B5EF4-FFF2-40B4-BE49-F238E27FC236}">
                <a16:creationId xmlns:a16="http://schemas.microsoft.com/office/drawing/2014/main" id="{3B8E4F64-D9A6-4B9B-9D3C-8C38FE53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56" y="559477"/>
            <a:ext cx="2823900" cy="5709931"/>
          </a:xfrm>
        </p:spPr>
        <p:txBody>
          <a:bodyPr>
            <a:normAutofit/>
          </a:bodyPr>
          <a:lstStyle/>
          <a:p>
            <a:pPr algn="ctr"/>
            <a:r>
              <a:rPr lang="en-US" altLang="en-US">
                <a:ea typeface="ＭＳ Ｐゴシック"/>
              </a:rPr>
              <a:t>ACT.org</a:t>
            </a:r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5F92294F-7A67-4D62-9B21-73A71DAEF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343400"/>
            <a:ext cx="5867400" cy="29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l"/>
              <a:defRPr sz="28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Char char="–"/>
              <a:defRPr sz="24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l"/>
              <a:defRPr sz="20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l"/>
              <a:defRPr sz="20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l"/>
              <a:defRPr sz="20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l"/>
              <a:defRPr sz="20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l"/>
              <a:defRPr sz="20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l"/>
              <a:defRPr sz="2000">
                <a:solidFill>
                  <a:srgbClr val="00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endParaRPr lang="en-US" altLang="en-US" sz="1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4CAA72-45FD-4C6A-ACD9-6D1F067E6D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110059"/>
              </p:ext>
            </p:extLst>
          </p:nvPr>
        </p:nvGraphicFramePr>
        <p:xfrm>
          <a:off x="3623659" y="1028200"/>
          <a:ext cx="5130047" cy="50938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59239">
                  <a:extLst>
                    <a:ext uri="{9D8B030D-6E8A-4147-A177-3AD203B41FA5}">
                      <a16:colId xmlns:a16="http://schemas.microsoft.com/office/drawing/2014/main" val="412130784"/>
                    </a:ext>
                  </a:extLst>
                </a:gridCol>
                <a:gridCol w="1902152">
                  <a:extLst>
                    <a:ext uri="{9D8B030D-6E8A-4147-A177-3AD203B41FA5}">
                      <a16:colId xmlns:a16="http://schemas.microsoft.com/office/drawing/2014/main" val="3391170358"/>
                    </a:ext>
                  </a:extLst>
                </a:gridCol>
                <a:gridCol w="1568656">
                  <a:extLst>
                    <a:ext uri="{9D8B030D-6E8A-4147-A177-3AD203B41FA5}">
                      <a16:colId xmlns:a16="http://schemas.microsoft.com/office/drawing/2014/main" val="690650577"/>
                    </a:ext>
                  </a:extLst>
                </a:gridCol>
              </a:tblGrid>
              <a:tr h="17164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Test date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entury Gothic"/>
                          <a:cs typeface="Times New Roman"/>
                        </a:rPr>
                        <a:t>Registration</a:t>
                      </a:r>
                      <a:endParaRPr lang="en-US">
                        <a:latin typeface="Century Gothic"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effectLst/>
                          <a:latin typeface="Century Gothic"/>
                          <a:ea typeface="Calibri" panose="020F0502020204030204" pitchFamily="34" charset="0"/>
                          <a:cs typeface="Times New Roman"/>
                        </a:rPr>
                        <a:t>Deadline</a:t>
                      </a:r>
                      <a:endParaRPr lang="en-US" sz="1600" b="0">
                        <a:effectLst/>
                        <a:latin typeface="Century Gothic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entury Gothic"/>
                          <a:ea typeface="Calibri" panose="020F0502020204030204" pitchFamily="34" charset="0"/>
                          <a:cs typeface="Times New Roman"/>
                        </a:rPr>
                        <a:t>Late deadline</a:t>
                      </a:r>
                    </a:p>
                  </a:txBody>
                  <a:tcPr marL="174021" marR="174021" marT="31655" marB="15828" anchor="ctr"/>
                </a:tc>
                <a:extLst>
                  <a:ext uri="{0D108BD9-81ED-4DB2-BD59-A6C34878D82A}">
                    <a16:rowId xmlns:a16="http://schemas.microsoft.com/office/drawing/2014/main" val="987951802"/>
                  </a:ext>
                </a:extLst>
              </a:tr>
              <a:tr h="84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02/10/2024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01/05/2024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01/22/2024</a:t>
                      </a:r>
                    </a:p>
                  </a:txBody>
                  <a:tcPr marL="174021" marR="174021" marT="31655" marB="15828" anchor="ctr"/>
                </a:tc>
                <a:extLst>
                  <a:ext uri="{0D108BD9-81ED-4DB2-BD59-A6C34878D82A}">
                    <a16:rowId xmlns:a16="http://schemas.microsoft.com/office/drawing/2014/main" val="2676106157"/>
                  </a:ext>
                </a:extLst>
              </a:tr>
              <a:tr h="84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04/13/2024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03/08/2024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03/24/2024</a:t>
                      </a:r>
                    </a:p>
                  </a:txBody>
                  <a:tcPr marL="174021" marR="174021" marT="31655" marB="15828" anchor="ctr"/>
                </a:tc>
                <a:extLst>
                  <a:ext uri="{0D108BD9-81ED-4DB2-BD59-A6C34878D82A}">
                    <a16:rowId xmlns:a16="http://schemas.microsoft.com/office/drawing/2014/main" val="3584634220"/>
                  </a:ext>
                </a:extLst>
              </a:tr>
              <a:tr h="84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06/08/2024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05/03/2024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05/19/2024</a:t>
                      </a:r>
                    </a:p>
                  </a:txBody>
                  <a:tcPr marL="174021" marR="174021" marT="31655" marB="15828" anchor="ctr"/>
                </a:tc>
                <a:extLst>
                  <a:ext uri="{0D108BD9-81ED-4DB2-BD59-A6C34878D82A}">
                    <a16:rowId xmlns:a16="http://schemas.microsoft.com/office/drawing/2014/main" val="1735836534"/>
                  </a:ext>
                </a:extLst>
              </a:tr>
              <a:tr h="84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07/13/2024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06/07/2024</a:t>
                      </a:r>
                    </a:p>
                  </a:txBody>
                  <a:tcPr marL="174021" marR="174021" marT="31655" marB="1582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06/21/2024</a:t>
                      </a:r>
                    </a:p>
                  </a:txBody>
                  <a:tcPr marL="174021" marR="174021" marT="31655" marB="15828" anchor="ctr"/>
                </a:tc>
                <a:extLst>
                  <a:ext uri="{0D108BD9-81ED-4DB2-BD59-A6C34878D82A}">
                    <a16:rowId xmlns:a16="http://schemas.microsoft.com/office/drawing/2014/main" val="3598282245"/>
                  </a:ext>
                </a:extLst>
              </a:tr>
            </a:tbl>
          </a:graphicData>
        </a:graphic>
      </p:graphicFrame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8E1BC75C-1398-4A70-A704-BD05A0CF2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000" y="1933796"/>
            <a:ext cx="2743197" cy="71580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95D1-E833-459F-8103-8942D3A6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0" y="1130967"/>
            <a:ext cx="4842164" cy="1371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CollegeBoard.org</a:t>
            </a:r>
            <a:br>
              <a:rPr lang="en-US"/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30C6957-B215-4A67-829E-ACA3243A9D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112746"/>
              </p:ext>
            </p:extLst>
          </p:nvPr>
        </p:nvGraphicFramePr>
        <p:xfrm>
          <a:off x="800099" y="2765706"/>
          <a:ext cx="7690757" cy="3219457"/>
        </p:xfrm>
        <a:graphic>
          <a:graphicData uri="http://schemas.openxmlformats.org/drawingml/2006/table">
            <a:tbl>
              <a:tblPr firstRow="1" bandRow="1">
                <a:noFill/>
                <a:tableStyleId>{8799B23B-EC83-4686-B30A-512413B5E67A}</a:tableStyleId>
              </a:tblPr>
              <a:tblGrid>
                <a:gridCol w="1660336">
                  <a:extLst>
                    <a:ext uri="{9D8B030D-6E8A-4147-A177-3AD203B41FA5}">
                      <a16:colId xmlns:a16="http://schemas.microsoft.com/office/drawing/2014/main" val="707706047"/>
                    </a:ext>
                  </a:extLst>
                </a:gridCol>
                <a:gridCol w="2805096">
                  <a:extLst>
                    <a:ext uri="{9D8B030D-6E8A-4147-A177-3AD203B41FA5}">
                      <a16:colId xmlns:a16="http://schemas.microsoft.com/office/drawing/2014/main" val="121518309"/>
                    </a:ext>
                  </a:extLst>
                </a:gridCol>
                <a:gridCol w="3225325">
                  <a:extLst>
                    <a:ext uri="{9D8B030D-6E8A-4147-A177-3AD203B41FA5}">
                      <a16:colId xmlns:a16="http://schemas.microsoft.com/office/drawing/2014/main" val="4172614993"/>
                    </a:ext>
                  </a:extLst>
                </a:gridCol>
              </a:tblGrid>
              <a:tr h="1214248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cap="none" spc="0" dirty="0" err="1">
                          <a:solidFill>
                            <a:schemeClr val="bg1"/>
                          </a:solidFill>
                          <a:effectLst/>
                        </a:rPr>
                        <a:t>DigitalTest</a:t>
                      </a:r>
                      <a:r>
                        <a:rPr lang="en-US" sz="2300" b="1" u="none" cap="none" spc="0" dirty="0">
                          <a:solidFill>
                            <a:schemeClr val="bg1"/>
                          </a:solidFill>
                          <a:effectLst/>
                        </a:rPr>
                        <a:t> date</a:t>
                      </a:r>
                      <a:endParaRPr lang="en-US" sz="2300" b="1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103027" marR="73591" marT="147182" marB="14718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cap="none" spc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Times New Roman"/>
                        </a:rPr>
                        <a:t>Registration</a:t>
                      </a: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cap="none" spc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Times New Roman"/>
                        </a:rPr>
                        <a:t>Deadline</a:t>
                      </a:r>
                    </a:p>
                  </a:txBody>
                  <a:tcPr marL="103027" marR="73591" marT="147182" marB="14718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cap="none" spc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Times New Roman"/>
                        </a:rPr>
                        <a:t>Late deadline</a:t>
                      </a:r>
                      <a:endParaRPr lang="en-US" sz="2300" b="1" cap="none" spc="0">
                        <a:solidFill>
                          <a:schemeClr val="bg1"/>
                        </a:solidFill>
                        <a:latin typeface="Century Gothic"/>
                        <a:cs typeface="Times New Roman"/>
                      </a:endParaRPr>
                    </a:p>
                  </a:txBody>
                  <a:tcPr marL="103027" marR="73591" marT="147182" marB="147182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089328"/>
                  </a:ext>
                </a:extLst>
              </a:tr>
              <a:tr h="668403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cap="none" spc="0" dirty="0">
                          <a:solidFill>
                            <a:schemeClr val="tx1"/>
                          </a:solidFill>
                          <a:effectLst/>
                        </a:rPr>
                        <a:t>03/09/2024</a:t>
                      </a:r>
                      <a:endParaRPr lang="en-U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02/23/24</a:t>
                      </a:r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02/2/2024</a:t>
                      </a:r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633588"/>
                  </a:ext>
                </a:extLst>
              </a:tr>
              <a:tr h="668403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05/04/2024</a:t>
                      </a:r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04/19/2024</a:t>
                      </a:r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04/23/2024</a:t>
                      </a:r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281858"/>
                  </a:ext>
                </a:extLst>
              </a:tr>
              <a:tr h="668403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06/01/2024</a:t>
                      </a:r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</a:rPr>
                        <a:t>05/16/2024</a:t>
                      </a:r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</a:rPr>
                        <a:t>05/21/2024</a:t>
                      </a:r>
                      <a:endParaRPr lang="en-US" sz="19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03027" marR="73591" marT="86019" marB="14718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333659"/>
                  </a:ext>
                </a:extLst>
              </a:tr>
            </a:tbl>
          </a:graphicData>
        </a:graphic>
      </p:graphicFrame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49E76B2-3003-4E2D-8648-A3F8DD6E1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8764" y="441406"/>
            <a:ext cx="2743200" cy="19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65B2778-6678-45B6-9A79-C0910CFCA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8294" y="237744"/>
            <a:ext cx="573973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id="{E8753CF1-FAA3-4DF8-AFD4-13BF8A31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10" y="642593"/>
            <a:ext cx="4711446" cy="1744183"/>
          </a:xfrm>
        </p:spPr>
        <p:txBody>
          <a:bodyPr>
            <a:normAutofit/>
          </a:bodyPr>
          <a:lstStyle/>
          <a:p>
            <a:r>
              <a:rPr lang="en-US" altLang="en-US" b="1" dirty="0">
                <a:ea typeface="ＭＳ Ｐゴシック"/>
              </a:rPr>
              <a:t>PERT Testing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86624-3C5C-4FD1-8350-5956ABE7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10" y="2386583"/>
            <a:ext cx="4911096" cy="3931089"/>
          </a:xfrm>
        </p:spPr>
        <p:txBody>
          <a:bodyPr>
            <a:normAutofit/>
          </a:bodyPr>
          <a:lstStyle/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ea typeface="ＭＳ Ｐゴシック"/>
              </a:rPr>
              <a:t>The </a:t>
            </a:r>
            <a:r>
              <a:rPr lang="en-US" b="1" dirty="0"/>
              <a:t>PERT </a:t>
            </a:r>
            <a:r>
              <a:rPr lang="en-US" dirty="0"/>
              <a:t>test is </a:t>
            </a:r>
            <a:r>
              <a:rPr lang="en-US" b="1" dirty="0"/>
              <a:t>FREE </a:t>
            </a:r>
            <a:r>
              <a:rPr lang="en-US" dirty="0"/>
              <a:t>and given on Chiles High campus. Dates on the next slide Juniors ONLY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dirty="0"/>
              <a:t>Sophomores need to make an appointment at the TCC Testing Center  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dirty="0"/>
              <a:t>Students must have at least a 3.0 unweighted GPA to take the PERT for DE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dirty="0"/>
              <a:t>We recommend you take the SAT and/or ACT to qualify for DE (instead of PERT) as these are also used for college admissions.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dirty="0"/>
              <a:t>PERT can only be used for FAMU and TCC DE. Not FSU.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marL="182245" indent="-182245">
              <a:lnSpc>
                <a:spcPct val="90000"/>
              </a:lnSpc>
              <a:defRPr/>
            </a:pPr>
            <a:endParaRPr lang="en-US" dirty="0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2C57F61-3F6E-4BE5-B964-003AA9B35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8027" y="0"/>
            <a:ext cx="32659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Test Testing Sign · Free image on Pixabay">
            <a:extLst>
              <a:ext uri="{FF2B5EF4-FFF2-40B4-BE49-F238E27FC236}">
                <a16:creationId xmlns:a16="http://schemas.microsoft.com/office/drawing/2014/main" id="{9A8FD0B3-6168-4D88-BFB0-305FC6BB1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471" y="2120609"/>
            <a:ext cx="3258149" cy="180681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Upcoming Test Dates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6899" y="2014538"/>
            <a:ext cx="71964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PERT Testing  -  February 27, 28, 29 at 2pm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SAT Test – Free SAT for ALL juniors on April 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Curriculum Fair – February 22</a:t>
            </a:r>
          </a:p>
        </p:txBody>
      </p:sp>
    </p:spTree>
    <p:extLst>
      <p:ext uri="{BB962C8B-B14F-4D97-AF65-F5344CB8AC3E}">
        <p14:creationId xmlns:p14="http://schemas.microsoft.com/office/powerpoint/2010/main" val="235323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77AB-C7A0-4DBD-9EB4-7B6FBF8F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2938"/>
            <a:ext cx="4729307" cy="1381990"/>
          </a:xfrm>
        </p:spPr>
        <p:txBody>
          <a:bodyPr/>
          <a:lstStyle/>
          <a:p>
            <a:r>
              <a:rPr lang="en-US" sz="3200" b="1" dirty="0"/>
              <a:t>AP vs. Dual Enrollment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D6A6D4-1553-4ACF-AE0F-48193C3CA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68" y="2024421"/>
            <a:ext cx="3657600" cy="640080"/>
          </a:xfrm>
        </p:spPr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Advanced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B86BF-9412-4741-82A7-E2807D6CF1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ea typeface="+mn-lt"/>
                <a:cs typeface="+mn-lt"/>
              </a:rPr>
              <a:t>College credit earned only after passing AP exam in May. (passing rates vary by college).</a:t>
            </a:r>
            <a:endParaRPr lang="en-US" sz="1400">
              <a:ea typeface="+mn-lt"/>
              <a:cs typeface="+mn-lt"/>
            </a:endParaRPr>
          </a:p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ea typeface="+mn-lt"/>
                <a:cs typeface="+mn-lt"/>
              </a:rPr>
              <a:t>High School credit awarded with passing  grade (no exam requirement).</a:t>
            </a:r>
          </a:p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ea typeface="+mn-lt"/>
                <a:cs typeface="+mn-lt"/>
              </a:rPr>
              <a:t>Receives one full weighted  point GPA (for “C” and above grades) for Chiles calculations.(Colleges vary).</a:t>
            </a:r>
          </a:p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latin typeface="Times New Roman"/>
              <a:cs typeface="Times New Roman"/>
            </a:endParaRPr>
          </a:p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BEB38A-AB4A-4D64-84EB-13867225C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2024421"/>
            <a:ext cx="3657600" cy="640080"/>
          </a:xfrm>
        </p:spPr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Dual Enrollment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070A6-82B5-4F4A-BC4D-6CFB1778C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4880" y="2662313"/>
            <a:ext cx="3657600" cy="3769404"/>
          </a:xfrm>
        </p:spPr>
        <p:txBody>
          <a:bodyPr/>
          <a:lstStyle/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latin typeface="Century Gothic"/>
                <a:cs typeface="Times New Roman"/>
              </a:rPr>
              <a:t>College credit earned with grade of “C” or higher in class. (no exam required )</a:t>
            </a:r>
            <a:endParaRPr lang="en-US" sz="1400" dirty="0">
              <a:latin typeface="Century Gothic"/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latin typeface="Century Gothic"/>
                <a:cs typeface="Times New Roman"/>
              </a:rPr>
              <a:t>High School credit earned with passing grade in class (no exam required).</a:t>
            </a:r>
            <a:endParaRPr lang="en-US" sz="1400">
              <a:latin typeface="Century Gothic"/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latin typeface="Century Gothic"/>
                <a:cs typeface="Times New Roman"/>
              </a:rPr>
              <a:t>Receives one full weighted point GPA (for “C” and above grades) for Chiles calculations.(Colleges vary).</a:t>
            </a:r>
            <a:endParaRPr lang="en-US" sz="1400">
              <a:latin typeface="Century Gothic"/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cs typeface="Times New Roman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cs typeface="Times New Roman"/>
              </a:rPr>
              <a:t>Recognized more for  Acceleration opportunity  for basic college core credits</a:t>
            </a:r>
            <a:endParaRPr lang="en-US" sz="1400"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cs typeface="Times New Roman"/>
            </a:endParaRPr>
          </a:p>
          <a:p>
            <a:pPr marL="182880" indent="-182880">
              <a:buFont typeface="Arial" panose="02020404030301010803" pitchFamily="18" charset="0"/>
              <a:buChar char="•"/>
            </a:pPr>
            <a:endParaRPr lang="en-US" dirty="0"/>
          </a:p>
        </p:txBody>
      </p:sp>
      <p:pic>
        <p:nvPicPr>
          <p:cNvPr id="5" name="Picture 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70EEB40B-4B7B-40A6-9275-8C1B0F5C0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9464" y="354192"/>
            <a:ext cx="2535381" cy="15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8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181" y="1282259"/>
            <a:ext cx="5984867" cy="5438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761" y="451262"/>
            <a:ext cx="800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Lets prepare our students now so they are not falling face first into their Junior/Senior year…</a:t>
            </a:r>
          </a:p>
        </p:txBody>
      </p:sp>
    </p:spTree>
    <p:extLst>
      <p:ext uri="{BB962C8B-B14F-4D97-AF65-F5344CB8AC3E}">
        <p14:creationId xmlns:p14="http://schemas.microsoft.com/office/powerpoint/2010/main" val="43220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57F0CD6C-81CC-42F1-8664-4EB2A41F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altLang="en-US" sz="3200" b="1" dirty="0">
                <a:solidFill>
                  <a:schemeClr val="tx1"/>
                </a:solidFill>
                <a:latin typeface="Century Gothic"/>
                <a:cs typeface="Times New Roman"/>
              </a:rPr>
              <a:t>AP</a:t>
            </a:r>
            <a:r>
              <a:rPr lang="en-US" altLang="en-US" sz="3200" b="1" dirty="0">
                <a:solidFill>
                  <a:schemeClr val="tx1"/>
                </a:solidFill>
                <a:latin typeface="Century Gothic"/>
                <a:cs typeface="Times New Roman"/>
              </a:rPr>
              <a:t> vs. Dual Enrollment</a:t>
            </a:r>
            <a:r>
              <a:rPr altLang="en-US" sz="3200" b="1" dirty="0">
                <a:solidFill>
                  <a:schemeClr val="tx1"/>
                </a:solidFill>
                <a:latin typeface="Century Gothic"/>
                <a:cs typeface="Times New Roman"/>
              </a:rPr>
              <a:t> </a:t>
            </a:r>
            <a:r>
              <a:rPr altLang="en-US" sz="2000" b="1" dirty="0">
                <a:solidFill>
                  <a:schemeClr val="tx1"/>
                </a:solidFill>
                <a:latin typeface="Century Gothic"/>
                <a:cs typeface="Times New Roman"/>
              </a:rPr>
              <a:t>Continued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D498A-A0B0-4279-86C1-DBD225F5B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Advanced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6D657-A60E-4EC7-AC77-135021C059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  <a:defRPr/>
            </a:pPr>
            <a:r>
              <a:rPr lang="en-US" sz="1400" dirty="0">
                <a:latin typeface="Century Gothic"/>
                <a:cs typeface="Times New Roman"/>
              </a:rPr>
              <a:t>Usually more rigorous coursework. </a:t>
            </a:r>
          </a:p>
          <a:p>
            <a:pPr marL="274320" lvl="1" indent="0">
              <a:spcAft>
                <a:spcPts val="0"/>
              </a:spcAft>
              <a:buNone/>
              <a:defRPr/>
            </a:pPr>
            <a:endParaRPr lang="en-US" sz="1400" dirty="0">
              <a:latin typeface="Century Gothic"/>
              <a:cs typeface="Times New Roman"/>
            </a:endParaRPr>
          </a:p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  <a:defRPr/>
            </a:pPr>
            <a:r>
              <a:rPr lang="en-US" sz="1400" dirty="0">
                <a:latin typeface="Century Gothic"/>
                <a:cs typeface="Times New Roman"/>
              </a:rPr>
              <a:t>National program and a part of the College Board company.</a:t>
            </a:r>
            <a:endParaRPr lang="en-US" sz="1400" dirty="0">
              <a:latin typeface="Century Gothic"/>
              <a:ea typeface="+mn-lt"/>
              <a:cs typeface="Times New Roman"/>
            </a:endParaRPr>
          </a:p>
          <a:p>
            <a:pPr marL="560705" lvl="1" indent="-285750">
              <a:spcAft>
                <a:spcPts val="0"/>
              </a:spcAft>
              <a:buFont typeface="Arial" panose="02020404030301010803" pitchFamily="18" charset="0"/>
              <a:buChar char="•"/>
              <a:defRPr/>
            </a:pPr>
            <a:endParaRPr lang="en-US" sz="1400" dirty="0">
              <a:ea typeface="+mn-lt"/>
              <a:cs typeface="+mn-lt"/>
            </a:endParaRPr>
          </a:p>
          <a:p>
            <a:pPr marL="560070" lvl="1" indent="-285750">
              <a:spcAft>
                <a:spcPts val="0"/>
              </a:spcAft>
              <a:buFont typeface="Arial" panose="02020404030301010803" pitchFamily="18" charset="0"/>
              <a:buChar char="•"/>
              <a:defRPr/>
            </a:pPr>
            <a:r>
              <a:rPr lang="en-US" sz="1400" dirty="0">
                <a:latin typeface="Century Gothic"/>
                <a:cs typeface="Times New Roman"/>
              </a:rPr>
              <a:t>More universally accepted in out of state colleges. (still check individual college).</a:t>
            </a:r>
            <a:endParaRPr lang="en-US" sz="1400" dirty="0">
              <a:latin typeface="Century Gothic"/>
              <a:ea typeface="+mn-lt"/>
              <a:cs typeface="Times New Roman"/>
            </a:endParaRPr>
          </a:p>
          <a:p>
            <a:pPr marL="617220" lvl="1" indent="-342900" algn="ctr">
              <a:spcAft>
                <a:spcPts val="0"/>
              </a:spcAft>
              <a:buFont typeface="Arial" panose="02020404030301010803" pitchFamily="18" charset="0"/>
              <a:buChar char="•"/>
              <a:defRPr/>
            </a:pPr>
            <a:endParaRPr lang="en-US" altLang="en-US" sz="24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245" indent="-182245"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0857E-512B-4799-A8EB-3040B9CA3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Dual Enrollment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D822BF-C209-4C70-BE05-CA305D512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4345" y="2440544"/>
            <a:ext cx="3657600" cy="3200400"/>
          </a:xfrm>
        </p:spPr>
        <p:txBody>
          <a:bodyPr/>
          <a:lstStyle/>
          <a:p>
            <a:pPr marL="0" lvl="1" indent="0">
              <a:spcAft>
                <a:spcPts val="0"/>
              </a:spcAft>
              <a:buNone/>
            </a:pPr>
            <a:endParaRPr lang="en-US" sz="1400" dirty="0"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latin typeface="Century Gothic"/>
                <a:cs typeface="Times New Roman"/>
              </a:rPr>
              <a:t>College Credits awarded at all Universities in the state of Florida (Out of state colleges vary- need to check with admissions). </a:t>
            </a:r>
            <a:endParaRPr lang="en-US" sz="1400" dirty="0">
              <a:latin typeface="Century Gothic"/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latin typeface="Century Gothic"/>
                <a:cs typeface="Times New Roman"/>
              </a:rPr>
              <a:t>  Requires unweighted 3.0 GPA and passing score on  PERT, SAT or ACT.</a:t>
            </a:r>
            <a:endParaRPr lang="en-US" sz="1400" dirty="0">
              <a:latin typeface="Century Gothic"/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285750" lvl="1" indent="-285750"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sz="1400" dirty="0">
                <a:latin typeface="Century Gothic"/>
                <a:cs typeface="Times New Roman"/>
              </a:rPr>
              <a:t>Florida Universities will rescind admissions offer if a student’s college GPA is &lt; 2.0 </a:t>
            </a:r>
            <a:r>
              <a:rPr lang="en-US" sz="1400" dirty="0">
                <a:latin typeface="Century Gothic"/>
                <a:ea typeface="+mn-lt"/>
                <a:cs typeface="+mn-lt"/>
              </a:rPr>
              <a:t> </a:t>
            </a:r>
            <a:r>
              <a:rPr lang="en-US" sz="1400" dirty="0">
                <a:latin typeface="Century Gothic"/>
                <a:cs typeface="Times New Roman"/>
              </a:rPr>
              <a:t>(i.e. if taking one dual enrollment course, 1 “D” = rescinded offer).</a:t>
            </a:r>
            <a:endParaRPr lang="en-US" sz="1400" dirty="0">
              <a:latin typeface="Century Gothic"/>
              <a:ea typeface="+mn-lt"/>
              <a:cs typeface="+mn-lt"/>
            </a:endParaRPr>
          </a:p>
          <a:p>
            <a:pPr marL="182880" indent="-182880">
              <a:buFont typeface="Arial" panose="02020404030301010803" pitchFamily="18" charset="0"/>
              <a:buChar char="•"/>
            </a:pP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60" y="403761"/>
            <a:ext cx="8348354" cy="6080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158" y="5023263"/>
            <a:ext cx="6780811" cy="96190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en-US" b="1" u="sng" dirty="0"/>
              <a:t>OPTIONS FOR NEXT YEAR</a:t>
            </a:r>
          </a:p>
        </p:txBody>
      </p:sp>
    </p:spTree>
    <p:extLst>
      <p:ext uri="{BB962C8B-B14F-4D97-AF65-F5344CB8AC3E}">
        <p14:creationId xmlns:p14="http://schemas.microsoft.com/office/powerpoint/2010/main" val="2604839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134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91138" name="Title 1">
            <a:extLst>
              <a:ext uri="{FF2B5EF4-FFF2-40B4-BE49-F238E27FC236}">
                <a16:creationId xmlns:a16="http://schemas.microsoft.com/office/drawing/2014/main" id="{33C298BD-6F66-4B2F-82F4-A53511253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998" y="741"/>
            <a:ext cx="3451614" cy="1718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altLang="en-US" sz="4400" b="1">
                <a:solidFill>
                  <a:schemeClr val="tx1">
                    <a:lumMod val="85000"/>
                    <a:lumOff val="15000"/>
                  </a:schemeClr>
                </a:solidFill>
              </a:rPr>
              <a:t>11th Grade Options</a:t>
            </a:r>
          </a:p>
        </p:txBody>
      </p:sp>
      <p:sp useBgFill="1">
        <p:nvSpPr>
          <p:cNvPr id="91141" name="Rectangle 136">
            <a:extLst>
              <a:ext uri="{FF2B5EF4-FFF2-40B4-BE49-F238E27FC236}">
                <a16:creationId xmlns:a16="http://schemas.microsoft.com/office/drawing/2014/main" id="{4E1605C1-ED2D-4AAA-BD9C-24B82055F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9" y="0"/>
            <a:ext cx="47582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42" name="Rectangle 138">
            <a:extLst>
              <a:ext uri="{FF2B5EF4-FFF2-40B4-BE49-F238E27FC236}">
                <a16:creationId xmlns:a16="http://schemas.microsoft.com/office/drawing/2014/main" id="{E8DFA4F8-B856-483B-85AE-5CDF5A5F1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268" y="253548"/>
            <a:ext cx="4388846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FC9FCC7-29B1-433A-AC58-FEAE48D84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561" y="407588"/>
            <a:ext cx="4149110" cy="606618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2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F0B1FB6-9E1C-4F05-BD89-767F59969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34" y="2306041"/>
            <a:ext cx="3429314" cy="22903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C1D30-5965-48EC-BE83-08816E563D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66206" y="1559205"/>
            <a:ext cx="3451614" cy="359688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2880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sz="10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82245" indent="-18224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v"/>
              <a:defRPr/>
            </a:pPr>
            <a:r>
              <a:rPr lang="en-US" sz="1400" u="sng" dirty="0"/>
              <a:t>Advanced Placement</a:t>
            </a:r>
            <a:r>
              <a:rPr lang="en-US" sz="1400" dirty="0"/>
              <a:t> – </a:t>
            </a:r>
          </a:p>
          <a:p>
            <a:pPr marL="560070" lvl="1" indent="-285750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sz="1400" dirty="0"/>
              <a:t>college level courses, possibility to earn college credit.  (Mrs. Warren is AP coordinator)</a:t>
            </a:r>
          </a:p>
          <a:p>
            <a:pPr marL="182245" indent="-18224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endParaRPr lang="en-US" sz="1400" dirty="0"/>
          </a:p>
          <a:p>
            <a:pPr marL="182245" indent="-18224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v"/>
              <a:defRPr/>
            </a:pPr>
            <a:r>
              <a:rPr lang="en-US" sz="1400" u="sng" dirty="0"/>
              <a:t>DCT Work Study Program</a:t>
            </a:r>
            <a:r>
              <a:rPr lang="en-US" sz="1400" dirty="0"/>
              <a:t> –</a:t>
            </a:r>
          </a:p>
          <a:p>
            <a:pPr marL="663575" indent="-285750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sz="1400" dirty="0"/>
              <a:t>takes at least two periods of the day</a:t>
            </a:r>
          </a:p>
          <a:p>
            <a:pPr marL="663575" indent="-285750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sz="1400" dirty="0"/>
              <a:t>one DCT class &amp; at least one off campus On- the- job- training  (OJT) period. Spaces limited- application due to Mrs. Sherry-Marsh- Rm 8106</a:t>
            </a:r>
          </a:p>
          <a:p>
            <a:pPr marL="560705" lvl="1" indent="-285750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endParaRPr lang="en-US" sz="1400" dirty="0"/>
          </a:p>
          <a:p>
            <a:pPr marL="182245" indent="-182245" eaLnBrk="1" hangingPunct="1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v"/>
              <a:defRPr/>
            </a:pPr>
            <a:r>
              <a:rPr lang="en-US" sz="1400" u="sng" dirty="0"/>
              <a:t>Dual Enrollment: </a:t>
            </a:r>
          </a:p>
          <a:p>
            <a:pPr marL="560705" lvl="1" indent="-285750" eaLnBrk="1" hangingPunct="1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sz="1400" dirty="0"/>
              <a:t>Lively Technical College CNA Program here on Campus.  </a:t>
            </a:r>
          </a:p>
          <a:p>
            <a:pPr marL="560705" lvl="1" indent="-285750" eaLnBrk="1" hangingPunct="1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sz="1400" dirty="0"/>
              <a:t>Off Campus DE- Lively, TCC, FAMU, FSU- see your counselor for more information</a:t>
            </a:r>
          </a:p>
          <a:p>
            <a:pPr marL="285115" indent="-285750" eaLnBrk="1" hangingPunct="1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endParaRPr lang="en-US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199">
            <a:extLst>
              <a:ext uri="{FF2B5EF4-FFF2-40B4-BE49-F238E27FC236}">
                <a16:creationId xmlns:a16="http://schemas.microsoft.com/office/drawing/2014/main" id="{565B2778-6678-45B6-9A79-C0910CFCA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8294" y="237744"/>
            <a:ext cx="573973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1BAF4927-B76C-422D-90D0-F2370579F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2585" y="701836"/>
            <a:ext cx="4711446" cy="134354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entury Gothic"/>
                <a:cs typeface="Times New Roman"/>
              </a:rPr>
              <a:t>12</a:t>
            </a:r>
            <a:r>
              <a:rPr lang="en-US" altLang="en-US" b="1" baseline="30000" dirty="0">
                <a:latin typeface="Century Gothic"/>
                <a:cs typeface="Times New Roman"/>
              </a:rPr>
              <a:t>th</a:t>
            </a:r>
            <a:r>
              <a:rPr lang="en-US" altLang="en-US" b="1" dirty="0">
                <a:latin typeface="Century Gothic"/>
                <a:cs typeface="Times New Roman"/>
              </a:rPr>
              <a:t> grade options:</a:t>
            </a:r>
            <a:br>
              <a:rPr lang="en-US" altLang="en-US" b="1" dirty="0">
                <a:latin typeface="Century Gothic"/>
                <a:cs typeface="Times New Roman" panose="02020603050405020304" pitchFamily="18" charset="0"/>
              </a:rPr>
            </a:b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D6CA667C-E010-4F68-99C2-EB65201FE4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8758" y="1543792"/>
            <a:ext cx="5177642" cy="4997939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82245" indent="-182245" eaLnBrk="1" hangingPunct="1">
              <a:lnSpc>
                <a:spcPct val="90000"/>
              </a:lnSpc>
            </a:pPr>
            <a:endParaRPr lang="en-US" altLang="en-US" sz="1100" b="1" u="sng" dirty="0"/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u="sng" dirty="0">
                <a:latin typeface="Times New Roman"/>
                <a:cs typeface="Times New Roman"/>
              </a:rPr>
              <a:t>F</a:t>
            </a:r>
            <a:r>
              <a:rPr lang="en-US" altLang="en-US" sz="1400" u="sng" dirty="0">
                <a:latin typeface="Century Gothic"/>
                <a:cs typeface="Times New Roman"/>
              </a:rPr>
              <a:t>AMU Dual Enrollment</a:t>
            </a:r>
            <a:r>
              <a:rPr lang="en-US" altLang="en-US" sz="1400" dirty="0">
                <a:latin typeface="Century Gothic"/>
                <a:cs typeface="Times New Roman"/>
              </a:rPr>
              <a:t> -English, and Math (Liberal Arts Math and College Algebra). On Chiles campus</a:t>
            </a:r>
            <a:r>
              <a:rPr lang="en-US" altLang="en-US" sz="1400" i="1" dirty="0">
                <a:latin typeface="Century Gothic"/>
                <a:cs typeface="Times New Roman"/>
              </a:rPr>
              <a:t> </a:t>
            </a:r>
            <a:endParaRPr lang="en-US" altLang="en-US" sz="1400" i="1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u="sng" dirty="0">
                <a:latin typeface="Century Gothic"/>
                <a:cs typeface="Times New Roman"/>
              </a:rPr>
              <a:t>Other Dual enrollment options TCC/FSU/FAMU/Lively (off campus)</a:t>
            </a:r>
            <a:r>
              <a:rPr lang="en-US" altLang="en-US" sz="1400" i="1" dirty="0">
                <a:latin typeface="Century Gothic"/>
                <a:cs typeface="Times New Roman"/>
              </a:rPr>
              <a:t>- </a:t>
            </a:r>
            <a:r>
              <a:rPr lang="en-US" altLang="en-US" sz="1400" dirty="0">
                <a:latin typeface="Century Gothic"/>
                <a:cs typeface="Times New Roman"/>
              </a:rPr>
              <a:t>see your counselor if interested. Requirements vary.</a:t>
            </a: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u="sng" dirty="0">
                <a:latin typeface="Century Gothic"/>
                <a:cs typeface="Times New Roman"/>
              </a:rPr>
              <a:t>DCT work study program</a:t>
            </a:r>
            <a:r>
              <a:rPr lang="en-US" altLang="en-US" sz="1400" dirty="0">
                <a:latin typeface="Century Gothic"/>
                <a:cs typeface="Times New Roman"/>
              </a:rPr>
              <a:t> – takes at least two periods of the day - one DCT class and at least one off campus On- the- job- training (OJT) period – limited spaces. </a:t>
            </a:r>
            <a:r>
              <a:rPr lang="en-US" altLang="en-US" sz="1400" i="1" dirty="0">
                <a:latin typeface="Century Gothic"/>
                <a:cs typeface="Times New Roman"/>
              </a:rPr>
              <a:t>Applications due during registration.  Mrs. Sherry-Marsh- Rm 8106</a:t>
            </a: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u="sng" dirty="0">
                <a:latin typeface="Century Gothic"/>
                <a:cs typeface="Times New Roman"/>
              </a:rPr>
              <a:t>Honors/gifted Externship Program</a:t>
            </a:r>
            <a:r>
              <a:rPr lang="en-US" altLang="en-US" sz="1400" dirty="0">
                <a:latin typeface="Century Gothic"/>
                <a:cs typeface="Times New Roman"/>
              </a:rPr>
              <a:t> (Professional internship program) See  </a:t>
            </a:r>
            <a:r>
              <a:rPr lang="en-US" altLang="en-US" sz="1400" i="1" dirty="0">
                <a:latin typeface="Century Gothic"/>
                <a:cs typeface="Times New Roman"/>
              </a:rPr>
              <a:t>Mr. Shoenberger (Rm 9201) or Mrs. Danna Deschner (Rm 9206) for questions.</a:t>
            </a: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endParaRPr lang="en-US" altLang="en-US" sz="1400" dirty="0"/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endParaRPr lang="en-US" altLang="en-US" sz="1400" dirty="0"/>
          </a:p>
        </p:txBody>
      </p:sp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82C57F61-3F6E-4BE5-B964-003AA9B35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8027" y="0"/>
            <a:ext cx="32659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Shape, arrow&#10;&#10;Description automatically generated">
            <a:extLst>
              <a:ext uri="{FF2B5EF4-FFF2-40B4-BE49-F238E27FC236}">
                <a16:creationId xmlns:a16="http://schemas.microsoft.com/office/drawing/2014/main" id="{8C01ACCD-7E0E-45F1-BAFB-3C74B6E1B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20031" y="2087923"/>
            <a:ext cx="3128008" cy="255357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26D6-81EF-4EDF-A4BE-0A7A2A3F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587" y="727627"/>
            <a:ext cx="3718165" cy="1645920"/>
          </a:xfrm>
        </p:spPr>
        <p:txBody>
          <a:bodyPr>
            <a:normAutofit/>
          </a:bodyPr>
          <a:lstStyle/>
          <a:p>
            <a:r>
              <a:rPr lang="en-US" b="1" dirty="0"/>
              <a:t>Options After High School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40" y="727628"/>
            <a:ext cx="4025373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983" y="886862"/>
            <a:ext cx="3790888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AE159966-49E1-4D69-AC60-AAE028335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3012" y="2111073"/>
            <a:ext cx="3310829" cy="26486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6703E-BFA2-4784-9267-9B0B9B3A3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587" y="2538919"/>
            <a:ext cx="3718166" cy="2223502"/>
          </a:xfrm>
        </p:spPr>
        <p:txBody>
          <a:bodyPr>
            <a:normAutofit/>
          </a:bodyPr>
          <a:lstStyle/>
          <a:p>
            <a:pPr lvl="1" indent="-182245">
              <a:buFont typeface="Arial" panose="02020404030301010803" pitchFamily="18" charset="0"/>
              <a:buChar char="•"/>
            </a:pPr>
            <a:r>
              <a:rPr lang="en-US" sz="2000" dirty="0"/>
              <a:t>Work</a:t>
            </a:r>
          </a:p>
          <a:p>
            <a:pPr lvl="1" indent="-182245">
              <a:buFont typeface="Arial" panose="02020404030301010803" pitchFamily="18" charset="0"/>
              <a:buChar char="•"/>
            </a:pPr>
            <a:r>
              <a:rPr lang="en-US" sz="2000" dirty="0"/>
              <a:t>Vocational School</a:t>
            </a:r>
          </a:p>
          <a:p>
            <a:pPr lvl="1" indent="-182245">
              <a:buFont typeface="Arial" panose="02020404030301010803" pitchFamily="18" charset="0"/>
              <a:buChar char="•"/>
            </a:pPr>
            <a:r>
              <a:rPr lang="en-US" sz="2000" dirty="0"/>
              <a:t>Military</a:t>
            </a:r>
          </a:p>
          <a:p>
            <a:pPr lvl="1" indent="-182245">
              <a:buFont typeface="Arial" panose="02020404030301010803" pitchFamily="18" charset="0"/>
              <a:buChar char="•"/>
            </a:pPr>
            <a:r>
              <a:rPr lang="en-US" sz="2000" dirty="0"/>
              <a:t>State College</a:t>
            </a:r>
          </a:p>
          <a:p>
            <a:pPr lvl="1" indent="-182245">
              <a:buFont typeface="Arial" panose="02020404030301010803" pitchFamily="18" charset="0"/>
              <a:buChar char="•"/>
            </a:pPr>
            <a:r>
              <a:rPr lang="en-US" sz="2000" dirty="0"/>
              <a:t>University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43D625FC-1BC3-440D-B91A-3BE09F343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602" y="727626"/>
            <a:ext cx="3451614" cy="1718225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Century Gothic"/>
                <a:cs typeface="Times New Roman"/>
              </a:rPr>
              <a:t>Vocational Schools  </a:t>
            </a:r>
            <a:endParaRPr lang="en-US" altLang="en-US" b="1" dirty="0">
              <a:latin typeface="Century Gothic"/>
              <a:cs typeface="Times New Roman" panose="02020603050405020304" pitchFamily="18" charset="0"/>
            </a:endParaRPr>
          </a:p>
        </p:txBody>
      </p:sp>
      <p:sp useBgFill="1">
        <p:nvSpPr>
          <p:cNvPr id="97286" name="Rectangle 74">
            <a:extLst>
              <a:ext uri="{FF2B5EF4-FFF2-40B4-BE49-F238E27FC236}">
                <a16:creationId xmlns:a16="http://schemas.microsoft.com/office/drawing/2014/main" id="{4E1605C1-ED2D-4AAA-BD9C-24B82055F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9" y="0"/>
            <a:ext cx="47582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8DFA4F8-B856-483B-85AE-5CDF5A5F1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268" y="253548"/>
            <a:ext cx="4388846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FC9FCC7-29B1-433A-AC58-FEAE48D84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561" y="407588"/>
            <a:ext cx="4149110" cy="606618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9" name="Picture 9" descr="A picture containing arrow&#10;&#10;Description automatically generated">
            <a:extLst>
              <a:ext uri="{FF2B5EF4-FFF2-40B4-BE49-F238E27FC236}">
                <a16:creationId xmlns:a16="http://schemas.microsoft.com/office/drawing/2014/main" id="{BC8C2C64-6BF4-454D-921A-4F680CEBB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2034" y="2781459"/>
            <a:ext cx="3429314" cy="1304196"/>
          </a:xfrm>
          <a:prstGeom prst="rect">
            <a:avLst/>
          </a:prstGeom>
        </p:spPr>
      </p:pic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5166AE88-636B-49EE-92CD-5E27B688A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736" y="2291465"/>
            <a:ext cx="3451614" cy="3596880"/>
          </a:xfrm>
        </p:spPr>
        <p:txBody>
          <a:bodyPr>
            <a:normAutofit/>
          </a:bodyPr>
          <a:lstStyle/>
          <a:p>
            <a:pPr marL="182245" indent="-182245" eaLnBrk="1" hangingPunct="1">
              <a:defRPr/>
            </a:pPr>
            <a:endParaRPr lang="en-US" altLang="en-US" b="1"/>
          </a:p>
          <a:p>
            <a:pPr marL="182245" indent="-182245" eaLnBrk="1" hangingPunct="1"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Schools with specific job training opportunities (i.e. Lively, Aveda, TCC)</a:t>
            </a:r>
          </a:p>
          <a:p>
            <a:pPr marL="182245" indent="-182245" eaLnBrk="1" hangingPunct="1">
              <a:buFont typeface="Arial" panose="02020404030301010803" pitchFamily="18" charset="0"/>
              <a:buChar char="•"/>
              <a:defRPr/>
            </a:pPr>
            <a:endParaRPr lang="en-US" altLang="en-US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Students earn certificates to begin career after completing program.</a:t>
            </a:r>
          </a:p>
          <a:p>
            <a:pPr marL="182245" indent="-182245" eaLnBrk="1" hangingPunct="1">
              <a:buFont typeface="Arial" panose="02020404030301010803" pitchFamily="18" charset="0"/>
              <a:buChar char="•"/>
              <a:defRPr/>
            </a:pPr>
            <a:endParaRPr lang="en-US" altLang="en-US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Lively Dual Enrollment</a:t>
            </a:r>
          </a:p>
          <a:p>
            <a:pPr marL="182245" indent="-182245">
              <a:buFont typeface="Arial" panose="02020404030301010803" pitchFamily="18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472CEB1B-6A25-472B-B1A9-9AD089071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905" y="291161"/>
            <a:ext cx="4085438" cy="1645920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Century Gothic"/>
                <a:cs typeface="Times New Roman"/>
              </a:rPr>
              <a:t>Military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0EA0D7C-699D-4E8D-A37A-9D14205E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9" y="0"/>
            <a:ext cx="39460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07B7CB-50A5-4F80-8693-D845BE859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1344" y="643464"/>
            <a:ext cx="2977094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2" name="Picture 2" descr="Circle&#10;&#10;Description automatically generated">
            <a:extLst>
              <a:ext uri="{FF2B5EF4-FFF2-40B4-BE49-F238E27FC236}">
                <a16:creationId xmlns:a16="http://schemas.microsoft.com/office/drawing/2014/main" id="{2AA6A179-6CA8-4C29-AF59-E699755A1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236" r="10716" b="2"/>
          <a:stretch/>
        </p:blipFill>
        <p:spPr>
          <a:xfrm>
            <a:off x="615148" y="809243"/>
            <a:ext cx="2729484" cy="5239512"/>
          </a:xfrm>
          <a:prstGeom prst="rect">
            <a:avLst/>
          </a:prstGeom>
        </p:spPr>
      </p:pic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EB6C2558-FCC6-4C54-A1AE-E04D4F21A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904" y="1830780"/>
            <a:ext cx="4085439" cy="383388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2000" dirty="0">
                <a:latin typeface="Century Gothic"/>
                <a:cs typeface="Times New Roman"/>
              </a:rPr>
              <a:t>Chiles has military recruiters representing the Air Force, Army, Navy, and Marines.</a:t>
            </a:r>
            <a:endParaRPr lang="en-US" dirty="0"/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2000" dirty="0">
                <a:latin typeface="Century Gothic"/>
                <a:cs typeface="Times New Roman"/>
              </a:rPr>
              <a:t>Great opportunities for college scholarships and job training.</a:t>
            </a: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2000" dirty="0">
                <a:latin typeface="Century Gothic"/>
                <a:cs typeface="Times New Roman"/>
              </a:rPr>
              <a:t>Juniors are encouraged to take the ASVAB if they have an interest in joining the military or if they want to take an aptitude </a:t>
            </a:r>
            <a:r>
              <a:rPr lang="en-US" altLang="en-US" sz="2000" dirty="0" err="1">
                <a:latin typeface="Century Gothic"/>
                <a:cs typeface="Times New Roman"/>
              </a:rPr>
              <a:t>test.Tests</a:t>
            </a:r>
            <a:r>
              <a:rPr lang="en-US" altLang="en-US" sz="2000" dirty="0">
                <a:latin typeface="Century Gothic"/>
                <a:cs typeface="Times New Roman"/>
              </a:rPr>
              <a:t> are in the Fall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98306" name="Title 1">
            <a:extLst>
              <a:ext uri="{FF2B5EF4-FFF2-40B4-BE49-F238E27FC236}">
                <a16:creationId xmlns:a16="http://schemas.microsoft.com/office/drawing/2014/main" id="{F59D5085-365F-4366-BC22-56B6258B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56" y="559477"/>
            <a:ext cx="2823900" cy="5709931"/>
          </a:xfrm>
        </p:spPr>
        <p:txBody>
          <a:bodyPr>
            <a:normAutofit/>
          </a:bodyPr>
          <a:lstStyle/>
          <a:p>
            <a:pPr algn="ctr"/>
            <a:r>
              <a:rPr lang="en-US" altLang="en-US" sz="3800" b="1" dirty="0">
                <a:latin typeface="Century Gothic"/>
                <a:cs typeface="Times New Roman"/>
              </a:rPr>
              <a:t>State Colleges </a:t>
            </a:r>
            <a:endParaRPr lang="en-US" altLang="en-US" sz="3800" b="1" dirty="0">
              <a:latin typeface="Century Gothic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7CD6B-0057-48AB-8952-BC1C4B31E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222" y="736230"/>
            <a:ext cx="5036585" cy="5711233"/>
          </a:xfrm>
        </p:spPr>
        <p:txBody>
          <a:bodyPr anchor="ctr"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Garamond" panose="02020404030301010803" pitchFamily="18" charset="0"/>
              <a:buNone/>
              <a:defRPr/>
            </a:pPr>
            <a:r>
              <a:rPr lang="en-US" altLang="en-US" b="1" u="sng" dirty="0">
                <a:latin typeface="Century Gothic"/>
                <a:cs typeface="Times New Roman"/>
              </a:rPr>
              <a:t>Reasons to consider:</a:t>
            </a:r>
          </a:p>
          <a:p>
            <a:pPr marL="560705" lvl="1" indent="-285750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1500" dirty="0">
                <a:latin typeface="Century Gothic"/>
                <a:cs typeface="Times New Roman"/>
              </a:rPr>
              <a:t>Less expensive</a:t>
            </a:r>
          </a:p>
          <a:p>
            <a:pPr marL="560705" lvl="1" indent="-285750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1500" dirty="0">
                <a:latin typeface="Century Gothic"/>
                <a:cs typeface="Times New Roman"/>
              </a:rPr>
              <a:t>Smaller classes</a:t>
            </a:r>
          </a:p>
          <a:p>
            <a:pPr marL="560705" lvl="1" indent="-285750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1500" dirty="0">
                <a:latin typeface="Century Gothic"/>
                <a:cs typeface="Times New Roman"/>
              </a:rPr>
              <a:t>More time for maturity/career decision making</a:t>
            </a:r>
          </a:p>
          <a:p>
            <a:pPr marL="274955" lvl="1" indent="0" eaLnBrk="1" hangingPunct="1">
              <a:lnSpc>
                <a:spcPct val="90000"/>
              </a:lnSpc>
              <a:buNone/>
              <a:defRPr/>
            </a:pPr>
            <a:endParaRPr lang="en-US" altLang="en-US" sz="1500" b="1" dirty="0">
              <a:latin typeface="Century Gothic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Garamond" panose="02020404030301010803" pitchFamily="18" charset="0"/>
              <a:buNone/>
              <a:defRPr/>
            </a:pPr>
            <a:r>
              <a:rPr lang="en-US" altLang="en-US" b="1" u="sng" dirty="0">
                <a:latin typeface="Century Gothic"/>
                <a:cs typeface="Times New Roman"/>
              </a:rPr>
              <a:t>Admission requires a regular high school diploma</a:t>
            </a:r>
          </a:p>
          <a:p>
            <a:pPr marL="560705" lvl="1" indent="-285750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1500" dirty="0">
                <a:latin typeface="Century Gothic"/>
                <a:cs typeface="Times New Roman"/>
              </a:rPr>
              <a:t>PERT (or passing equivalent of SAT/ACT) used for placement (i.e. remedial classes)</a:t>
            </a:r>
          </a:p>
          <a:p>
            <a:pPr marL="274320" lvl="1" indent="0" eaLnBrk="1" hangingPunct="1">
              <a:lnSpc>
                <a:spcPct val="90000"/>
              </a:lnSpc>
              <a:buNone/>
              <a:defRPr/>
            </a:pPr>
            <a:endParaRPr lang="en-US" altLang="en-US" sz="1500" dirty="0">
              <a:latin typeface="Century Gothic"/>
              <a:cs typeface="Times New Roman"/>
            </a:endParaRPr>
          </a:p>
          <a:p>
            <a:pPr marL="560070" lvl="1" indent="-285750" eaLnBrk="1" hangingPunct="1">
              <a:lnSpc>
                <a:spcPct val="90000"/>
              </a:lnSpc>
              <a:buFont typeface="Wingdings" panose="02020404030301010803" pitchFamily="18" charset="0"/>
              <a:buChar char="v"/>
              <a:defRPr/>
            </a:pPr>
            <a:r>
              <a:rPr lang="en-US" altLang="en-US" sz="1500" i="1" dirty="0">
                <a:latin typeface="Century Gothic"/>
                <a:cs typeface="Times New Roman"/>
              </a:rPr>
              <a:t>Students who take college prep courses in high school are more likely to be successful. </a:t>
            </a:r>
            <a:endParaRPr lang="en-US" altLang="en-US" sz="1500" i="1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  <a:defRPr/>
            </a:pPr>
            <a:endParaRPr lang="en-US" altLang="en-US" sz="1500" b="1" dirty="0">
              <a:latin typeface="Century Gothic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Garamond" panose="02020404030301010803" pitchFamily="18" charset="0"/>
              <a:buNone/>
              <a:defRPr/>
            </a:pPr>
            <a:r>
              <a:rPr lang="en-US" altLang="en-US" b="1" u="sng" dirty="0">
                <a:latin typeface="Century Gothic"/>
                <a:cs typeface="Times New Roman"/>
              </a:rPr>
              <a:t>Two main pathways</a:t>
            </a:r>
          </a:p>
          <a:p>
            <a:pPr marL="560705" lvl="1" indent="-285750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1500" dirty="0">
                <a:latin typeface="Century Gothic"/>
                <a:cs typeface="Times New Roman"/>
              </a:rPr>
              <a:t>1.  AA Degree (for transfer to a 4 year University)</a:t>
            </a:r>
          </a:p>
          <a:p>
            <a:pPr marL="560705" lvl="1" indent="-285750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1500" dirty="0">
                <a:latin typeface="Century Gothic"/>
                <a:cs typeface="Times New Roman"/>
              </a:rPr>
              <a:t>2. AS or other certificate (training programs to earn certificates for world of work</a:t>
            </a:r>
            <a:r>
              <a:rPr lang="en-US" altLang="en-US" sz="1500" i="1" dirty="0">
                <a:latin typeface="Century Gothic"/>
                <a:cs typeface="Times New Roman"/>
              </a:rPr>
              <a:t>).*high school vocational classes taken for college credit may only be applied to this degree</a:t>
            </a: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endParaRPr lang="en-US" altLang="en-US" sz="1500" b="1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>
              <a:lnSpc>
                <a:spcPct val="90000"/>
              </a:lnSpc>
              <a:defRPr/>
            </a:pPr>
            <a:endParaRPr lang="en-US" sz="1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862860FD-A353-4458-A8DA-0A388917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88" y="395484"/>
            <a:ext cx="7668542" cy="735291"/>
          </a:xfrm>
        </p:spPr>
        <p:txBody>
          <a:bodyPr>
            <a:normAutofit/>
          </a:bodyPr>
          <a:lstStyle/>
          <a:p>
            <a:pPr algn="ctr"/>
            <a:r>
              <a:rPr lang="en-US" altLang="en-US" sz="2900" b="1"/>
              <a:t>State University System of Florida</a:t>
            </a:r>
            <a:r>
              <a:rPr lang="en-US" altLang="en-US" sz="2900" b="1" dirty="0"/>
              <a:t> </a:t>
            </a:r>
            <a:endParaRPr lang="en-US" altLang="en-US" sz="29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9558F-7D05-4E0F-AA3B-FA79AB03C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437" y="1072736"/>
            <a:ext cx="7586691" cy="640080"/>
          </a:xfrm>
        </p:spPr>
        <p:txBody>
          <a:bodyPr/>
          <a:lstStyle/>
          <a:p>
            <a:r>
              <a:rPr lang="en-US" dirty="0"/>
              <a:t>Minimum Standards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EC6EDF08-F787-48DA-BA18-8EF386C72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395484"/>
            <a:ext cx="7776860" cy="6079287"/>
          </a:xfrm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100" b="1" i="1" u="sng" dirty="0">
                <a:latin typeface="Times New Roman"/>
                <a:cs typeface="Times New Roman"/>
              </a:rPr>
              <a:t>*</a:t>
            </a:r>
            <a:r>
              <a:rPr lang="en-US" altLang="en-US" sz="1400" i="1" u="sng" dirty="0">
                <a:latin typeface="Century Gothic"/>
                <a:cs typeface="Times New Roman"/>
              </a:rPr>
              <a:t>ALL students must complete the secondary academic unit requirements:</a:t>
            </a:r>
            <a:endParaRPr lang="en-US" sz="1400" i="1" dirty="0"/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4 units of English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4 units of mathematics at the Algebra I level and higher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3 units of  science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3 units of social science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2 sequential units of the same foreign language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2 elective units, preferably English, math, science, social science, or foreign language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400" dirty="0">
                <a:latin typeface="Century Gothic"/>
                <a:cs typeface="Times New Roman"/>
              </a:rPr>
              <a:t>*</a:t>
            </a:r>
            <a:r>
              <a:rPr lang="en-US" altLang="en-US" sz="1400" i="1" dirty="0">
                <a:latin typeface="Century Gothic"/>
                <a:cs typeface="Times New Roman"/>
              </a:rPr>
              <a:t>State universities use the same method for weighting academic courses earning a “C” or better : 1.0 weighted for AP and dual enrollment ; .5 weighted for honors coursework</a:t>
            </a:r>
            <a:endParaRPr lang="en-US" i="1" dirty="0"/>
          </a:p>
          <a:p>
            <a:pPr marL="182245" indent="-182245" eaLnBrk="1" hangingPunct="1">
              <a:lnSpc>
                <a:spcPct val="90000"/>
              </a:lnSpc>
              <a:buFont typeface="Arial" panose="05000000000000000000" pitchFamily="2" charset="2"/>
              <a:buChar char="•"/>
            </a:pPr>
            <a:endParaRPr lang="en-US" altLang="en-US" sz="1100" i="1" dirty="0">
              <a:latin typeface="Century Gothic"/>
              <a:cs typeface="Times New Roman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59C311-1EEC-42A3-A748-E5ACAE76E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9529" y="1754983"/>
            <a:ext cx="3657600" cy="3200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b="1" u="sng" dirty="0"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400" dirty="0">
              <a:ea typeface="+mn-lt"/>
              <a:cs typeface="+mn-lt"/>
            </a:endParaRPr>
          </a:p>
          <a:p>
            <a:pPr marL="182245" indent="-182245">
              <a:lnSpc>
                <a:spcPct val="90000"/>
              </a:lnSpc>
              <a:buFont typeface="Arial,Sans-Serif" panose="02020404030301010803" pitchFamily="18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182245" indent="-182245"/>
            <a:endParaRPr lang="en-US" dirty="0"/>
          </a:p>
        </p:txBody>
      </p:sp>
      <p:pic>
        <p:nvPicPr>
          <p:cNvPr id="6" name="Picture 6" descr="A close up of a street sign on a pole&#10;&#10;Description automatically generated">
            <a:extLst>
              <a:ext uri="{FF2B5EF4-FFF2-40B4-BE49-F238E27FC236}">
                <a16:creationId xmlns:a16="http://schemas.microsoft.com/office/drawing/2014/main" id="{B95BA897-B033-463C-A30F-601F940C5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86967" y="5207400"/>
            <a:ext cx="3087583" cy="101535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62C68704-DD9A-4208-BAD9-6AD7C903C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402" r="27132" b="-2"/>
          <a:stretch/>
        </p:blipFill>
        <p:spPr>
          <a:xfrm>
            <a:off x="5878028" y="237744"/>
            <a:ext cx="3093312" cy="6382512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308" y="237744"/>
            <a:ext cx="573973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14EAF631-0D23-4224-B2E8-29F1231055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510" y="642593"/>
            <a:ext cx="4711446" cy="174418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>
                <a:latin typeface="Century Gothic"/>
                <a:cs typeface="Times New Roman"/>
              </a:rPr>
              <a:t>What Else Are Colleges Looking For?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9309FE8D-2A36-4DFD-A0D2-595ED22AEF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9392" y="2386584"/>
            <a:ext cx="5428418" cy="4188783"/>
          </a:xfrm>
        </p:spPr>
        <p:txBody>
          <a:bodyPr>
            <a:normAutofit/>
          </a:bodyPr>
          <a:lstStyle/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Strong academics (check website  for average GPA and test scores of those accepted for reference).</a:t>
            </a:r>
            <a:endParaRPr lang="en-US" sz="1400" dirty="0"/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endParaRPr lang="en-US" altLang="en-US" sz="14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Well-rounded students (extracurricular activities, leadership roles)</a:t>
            </a: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endParaRPr lang="en-US" altLang="en-US" sz="14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SAT and/or ACT scores (SAT II – subject area tests may be needed for competitive, private school, etc. check web site) (some colleges have moved to “test optional”</a:t>
            </a: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</a:pPr>
            <a:endParaRPr lang="en-US" altLang="en-US" sz="14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Strength of Character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endParaRPr lang="en-US" altLang="en-US" sz="14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Essays</a:t>
            </a: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endParaRPr lang="en-US" altLang="en-US" sz="14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r>
              <a:rPr lang="en-US" altLang="en-US" sz="1400" dirty="0">
                <a:latin typeface="Century Gothic"/>
                <a:cs typeface="Times New Roman"/>
              </a:rPr>
              <a:t>Resiliency and reaction to setbacks</a:t>
            </a:r>
          </a:p>
        </p:txBody>
      </p:sp>
    </p:spTree>
  </p:cSld>
  <p:clrMapOvr>
    <a:masterClrMapping/>
  </p:clrMapOvr>
  <p:transition spd="slow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67" y="262318"/>
            <a:ext cx="7680325" cy="1072846"/>
          </a:xfrm>
        </p:spPr>
        <p:txBody>
          <a:bodyPr/>
          <a:lstStyle/>
          <a:p>
            <a:pPr algn="ctr"/>
            <a:r>
              <a:rPr lang="en-US" sz="3200" b="1" dirty="0"/>
              <a:t>Guidance &amp; Counseling Department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26007" y="1223428"/>
            <a:ext cx="5188116" cy="284186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83" y="4147483"/>
            <a:ext cx="3558164" cy="2308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88" y="4310485"/>
            <a:ext cx="1677388" cy="1982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320" y="4192335"/>
            <a:ext cx="1664408" cy="221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975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2" descr="12th Grade AP English Literature | Mr. Nittle">
            <a:extLst>
              <a:ext uri="{FF2B5EF4-FFF2-40B4-BE49-F238E27FC236}">
                <a16:creationId xmlns:a16="http://schemas.microsoft.com/office/drawing/2014/main" id="{E8D268BE-6156-421D-B4C2-605F81B0CC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5" r="22211"/>
          <a:stretch/>
        </p:blipFill>
        <p:spPr bwMode="auto">
          <a:xfrm>
            <a:off x="143134" y="237744"/>
            <a:ext cx="3030025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098" y="237744"/>
            <a:ext cx="573973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426" name="Title 1">
            <a:extLst>
              <a:ext uri="{FF2B5EF4-FFF2-40B4-BE49-F238E27FC236}">
                <a16:creationId xmlns:a16="http://schemas.microsoft.com/office/drawing/2014/main" id="{033CBA82-075E-4005-873A-5C698A253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894" y="642593"/>
            <a:ext cx="4710619" cy="1746504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Century Gothic"/>
                <a:cs typeface="Times New Roman"/>
              </a:rPr>
              <a:t>Financial Aid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F16BB9-CB44-43CE-ACE5-D0BA857F0D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718834"/>
              </p:ext>
            </p:extLst>
          </p:nvPr>
        </p:nvGraphicFramePr>
        <p:xfrm>
          <a:off x="3294235" y="2285999"/>
          <a:ext cx="5581045" cy="30146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8719">
                  <a:extLst>
                    <a:ext uri="{9D8B030D-6E8A-4147-A177-3AD203B41FA5}">
                      <a16:colId xmlns:a16="http://schemas.microsoft.com/office/drawing/2014/main" val="3418394105"/>
                    </a:ext>
                  </a:extLst>
                </a:gridCol>
                <a:gridCol w="2752326">
                  <a:extLst>
                    <a:ext uri="{9D8B030D-6E8A-4147-A177-3AD203B41FA5}">
                      <a16:colId xmlns:a16="http://schemas.microsoft.com/office/drawing/2014/main" val="1903334117"/>
                    </a:ext>
                  </a:extLst>
                </a:gridCol>
              </a:tblGrid>
              <a:tr h="449213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800" b="1" i="0" u="sng" strike="noStrike" noProof="0" dirty="0">
                          <a:latin typeface="Century Gothic"/>
                        </a:rPr>
                        <a:t>Sources of Aid: </a:t>
                      </a:r>
                      <a:endParaRPr lang="en-US" sz="1800" b="0" i="0" u="sng" strike="noStrike" noProof="0">
                        <a:latin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sng" strike="noStrike" noProof="0" dirty="0">
                          <a:latin typeface="Century Gothic"/>
                        </a:rPr>
                        <a:t>Types of Aid: </a:t>
                      </a:r>
                      <a:endParaRPr lang="en-US" sz="1800" b="0" i="0" u="sng" strike="noStrike" noProof="0" dirty="0">
                        <a:latin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413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Federal 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-Grants, Loan, Work Study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156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 Aid</a:t>
                      </a:r>
                    </a:p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-Grants &amp; Scholarships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635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Individual College Universities</a:t>
                      </a:r>
                    </a:p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-Scholarships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78699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Private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-Scholarships</a:t>
                      </a:r>
                      <a:endParaRPr lang="en-US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7396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7325E3A1-EC45-4603-B5E3-F30F020D1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Century Gothic"/>
                <a:cs typeface="Times New Roman"/>
              </a:rPr>
              <a:t>Types of Financial Aid</a:t>
            </a:r>
          </a:p>
        </p:txBody>
      </p:sp>
      <p:pic>
        <p:nvPicPr>
          <p:cNvPr id="104452" name="Picture 3" descr="Who will get the scholarships in the new, expensive world ...">
            <a:extLst>
              <a:ext uri="{FF2B5EF4-FFF2-40B4-BE49-F238E27FC236}">
                <a16:creationId xmlns:a16="http://schemas.microsoft.com/office/drawing/2014/main" id="{1B67DB5D-BE5C-40B1-93AE-887D6B10B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r="36763" b="-1"/>
          <a:stretch/>
        </p:blipFill>
        <p:spPr bwMode="auto">
          <a:xfrm>
            <a:off x="865764" y="2161487"/>
            <a:ext cx="2264734" cy="36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01B48-9E15-4B9F-888F-D26244EE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873" y="2103120"/>
            <a:ext cx="4866027" cy="3931920"/>
          </a:xfrm>
        </p:spPr>
        <p:txBody>
          <a:bodyPr>
            <a:normAutofit/>
          </a:bodyPr>
          <a:lstStyle/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Loans</a:t>
            </a:r>
            <a:endParaRPr lang="en-US" dirty="0">
              <a:latin typeface="Century Gothic"/>
              <a:cs typeface="Times New Roman"/>
            </a:endParaRP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>
                <a:latin typeface="Century Gothic"/>
                <a:cs typeface="Times New Roman"/>
              </a:rPr>
              <a:t>You must pay back</a:t>
            </a: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Grants</a:t>
            </a: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>
                <a:latin typeface="Century Gothic"/>
                <a:cs typeface="Times New Roman"/>
              </a:rPr>
              <a:t>Awarded based on financial need &amp; you don’t have to pay back</a:t>
            </a: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Work Study</a:t>
            </a: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dirty="0">
                <a:latin typeface="Century Gothic"/>
                <a:cs typeface="Times New Roman"/>
              </a:rPr>
              <a:t>Opportunity to work on campus and be paid</a:t>
            </a: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dirty="0">
                <a:latin typeface="Century Gothic"/>
                <a:cs typeface="Times New Roman"/>
              </a:rPr>
              <a:t>Scholarships</a:t>
            </a:r>
          </a:p>
          <a:p>
            <a:pPr lvl="1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dirty="0">
                <a:latin typeface="Century Gothic"/>
                <a:cs typeface="Times New Roman"/>
              </a:rPr>
              <a:t>Awarded based on meeting a set criteria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76" name="Rectangle 71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77" name="Rectangle 73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4287E4E2-9AE1-4D5C-8FF2-40D095A9F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238" y="559477"/>
            <a:ext cx="3218754" cy="570993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800" b="1" dirty="0">
                <a:latin typeface="Century Gothic"/>
                <a:cs typeface="Times New Roman"/>
              </a:rPr>
              <a:t>Scholarships</a:t>
            </a:r>
            <a:r>
              <a:rPr lang="en-US" altLang="en-US" sz="3800" dirty="0">
                <a:latin typeface="Century Gothic"/>
                <a:cs typeface="Times New Roman"/>
              </a:rPr>
              <a:t>	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3D53B19-90A0-4ABC-A944-46D960AAB7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843" y="-676894"/>
            <a:ext cx="5795158" cy="6946301"/>
          </a:xfrm>
        </p:spPr>
        <p:txBody>
          <a:bodyPr rtlCol="0" anchor="ctr">
            <a:normAutofit/>
          </a:bodyPr>
          <a:lstStyle/>
          <a:p>
            <a:pPr marL="274320" lvl="1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1" indent="0" algn="ctr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en-US" sz="2400" b="1" dirty="0">
                <a:latin typeface="Century Gothic"/>
                <a:cs typeface="Times New Roman"/>
              </a:rPr>
              <a:t>Where do I go to find scholarships?</a:t>
            </a:r>
            <a:endParaRPr lang="en-US" altLang="en-US" sz="2000" b="1" dirty="0">
              <a:latin typeface="Century Gothic"/>
              <a:cs typeface="Times New Roman" panose="02020603050405020304" pitchFamily="18" charset="0"/>
            </a:endParaRPr>
          </a:p>
          <a:p>
            <a:pPr marL="560070" lvl="1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1800" dirty="0">
                <a:latin typeface="Century Gothic"/>
                <a:cs typeface="Times New Roman"/>
              </a:rPr>
              <a:t>Check out the scholarship list on the Chiles website, under the guidance tab or use the QR code below.</a:t>
            </a:r>
          </a:p>
          <a:p>
            <a:pPr marL="560070" lvl="1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1800" dirty="0">
                <a:latin typeface="Century Gothic"/>
                <a:cs typeface="Times New Roman"/>
              </a:rPr>
              <a:t>Inquire with your parent’s or your employer for company scholarships.</a:t>
            </a:r>
          </a:p>
          <a:p>
            <a:pPr marL="560070" lvl="1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1800" dirty="0">
                <a:latin typeface="Century Gothic"/>
                <a:cs typeface="Times New Roman"/>
              </a:rPr>
              <a:t>Look on the financial aid page for any schools you are applying to.</a:t>
            </a:r>
          </a:p>
          <a:p>
            <a:pPr marL="560070" lvl="1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253" y="4061356"/>
            <a:ext cx="2042337" cy="20606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402E9443-A43D-420D-80E2-1B2B567F0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642594"/>
            <a:ext cx="75438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100" b="1" dirty="0">
                <a:latin typeface="Century Gothic"/>
                <a:cs typeface="Times New Roman"/>
              </a:rPr>
              <a:t>Federal Aid</a:t>
            </a:r>
            <a:br>
              <a:rPr lang="en-US" altLang="en-US" sz="3100" b="1" dirty="0">
                <a:latin typeface="Century Gothic"/>
                <a:cs typeface="Times New Roman" panose="02020603050405020304" pitchFamily="18" charset="0"/>
              </a:rPr>
            </a:br>
            <a:r>
              <a:rPr lang="en-US" altLang="en-US" sz="3100" b="1" dirty="0">
                <a:latin typeface="Century Gothic"/>
                <a:cs typeface="Times New Roman"/>
              </a:rPr>
              <a:t>FASFA (Free Application for Federal Student Aid)</a:t>
            </a:r>
            <a:r>
              <a:rPr lang="en-US" altLang="en-US" sz="3100" dirty="0">
                <a:latin typeface="Century Gothic"/>
                <a:cs typeface="Times New Roman"/>
              </a:rPr>
              <a:t>	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C74AB904-11D1-479E-AA24-2E67CC1356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77873" y="2103120"/>
            <a:ext cx="5179239" cy="3931920"/>
          </a:xfrm>
        </p:spPr>
        <p:txBody>
          <a:bodyPr>
            <a:normAutofit/>
          </a:bodyPr>
          <a:lstStyle/>
          <a:p>
            <a:pPr marL="182245" indent="-182245" eaLnBrk="1" hangingPunct="1">
              <a:buFont typeface="Arial" panose="02020404030301010803" pitchFamily="18" charset="0"/>
              <a:buChar char="•"/>
              <a:defRPr/>
            </a:pPr>
            <a:r>
              <a:rPr lang="en-US" altLang="en-US" b="1" dirty="0"/>
              <a:t> </a:t>
            </a:r>
            <a:r>
              <a:rPr lang="en-US" altLang="en-US" b="1" u="sng" dirty="0">
                <a:latin typeface="Century Gothic"/>
                <a:cs typeface="Times New Roman"/>
              </a:rPr>
              <a:t>Federal Government Aid </a:t>
            </a:r>
            <a:endParaRPr lang="en-US" b="1" dirty="0">
              <a:latin typeface="Century Gothic"/>
            </a:endParaRPr>
          </a:p>
          <a:p>
            <a:pPr marL="560705" lvl="1" indent="-285750" eaLnBrk="1" hangingPunct="1">
              <a:buFont typeface="Arial" panose="02070309020205020404" pitchFamily="49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Award grants, loans &amp; work study opportunities</a:t>
            </a:r>
          </a:p>
          <a:p>
            <a:pPr marL="560705" lvl="1" indent="-285750" eaLnBrk="1" hangingPunct="1">
              <a:buFont typeface="Arial" panose="02070309020205020404" pitchFamily="49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Applying for Federal Aid</a:t>
            </a:r>
          </a:p>
          <a:p>
            <a:pPr marL="990600" lvl="1" indent="-342900" eaLnBrk="1" hangingPunct="1">
              <a:buFont typeface="+mj-lt"/>
              <a:buAutoNum type="arabicPeriod"/>
              <a:defRPr/>
            </a:pPr>
            <a:r>
              <a:rPr lang="en-US" altLang="en-US" dirty="0">
                <a:latin typeface="Century Gothic"/>
                <a:cs typeface="Times New Roman"/>
              </a:rPr>
              <a:t>Fill out FAFSA during your senior year</a:t>
            </a:r>
          </a:p>
          <a:p>
            <a:pPr marL="990600" lvl="1" indent="-342900" eaLnBrk="1" hangingPunct="1">
              <a:buFont typeface="+mj-lt"/>
              <a:buAutoNum type="arabicPeriod"/>
              <a:defRPr/>
            </a:pPr>
            <a:r>
              <a:rPr lang="en-US" altLang="en-US" dirty="0">
                <a:latin typeface="Century Gothic"/>
                <a:cs typeface="Times New Roman"/>
              </a:rPr>
              <a:t>SAR (Student Aid Report)-sent 3-4 weeks after submitting FAFSA.</a:t>
            </a:r>
          </a:p>
          <a:p>
            <a:pPr marL="1104900" lvl="1" indent="-457200" eaLnBrk="1" hangingPunct="1">
              <a:buFont typeface="Wingdings" panose="05000000000000000000" pitchFamily="2" charset="2"/>
              <a:buChar char="–"/>
              <a:defRPr/>
            </a:pPr>
            <a:endParaRPr lang="en-US" altLang="en-US" dirty="0">
              <a:latin typeface="Century Gothic"/>
              <a:cs typeface="Times New Roman" panose="02020603050405020304" pitchFamily="18" charset="0"/>
            </a:endParaRPr>
          </a:p>
          <a:p>
            <a:pPr marL="933450" lvl="1" indent="-285750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en-US" i="1" dirty="0">
                <a:latin typeface="Century Gothic"/>
                <a:cs typeface="Times New Roman"/>
              </a:rPr>
              <a:t>FAFSA4Caster is a tool Juniors can use this to estimate the cost of college.  https://studentaid.ed.gov/sa/fafsa/estimate</a:t>
            </a:r>
          </a:p>
          <a:p>
            <a:pPr marL="533400" indent="-533400"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0" y="2521267"/>
            <a:ext cx="3178134" cy="30956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Placeholder 4">
            <a:extLst>
              <a:ext uri="{FF2B5EF4-FFF2-40B4-BE49-F238E27FC236}">
                <a16:creationId xmlns:a16="http://schemas.microsoft.com/office/drawing/2014/main" id="{37CAF119-FB86-487B-8455-379C2D3F5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2" y="1748993"/>
            <a:ext cx="3657600" cy="63976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b="1" u="sng" dirty="0">
                <a:solidFill>
                  <a:schemeClr val="tx1"/>
                </a:solidFill>
                <a:latin typeface="Century Gothic"/>
                <a:cs typeface="Times New Roman"/>
              </a:rPr>
              <a:t>FL Academic Scholars (FAS)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6B803-D335-4554-8267-9E1A50646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852" y="2336800"/>
            <a:ext cx="3657600" cy="2197100"/>
          </a:xfrm>
        </p:spPr>
        <p:txBody>
          <a:bodyPr/>
          <a:lstStyle/>
          <a:p>
            <a:pPr marL="182245" indent="-182245"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3.5 weighted* GPA </a:t>
            </a:r>
            <a:endParaRPr lang="en-US" dirty="0"/>
          </a:p>
          <a:p>
            <a:pPr marL="182245" indent="-182245">
              <a:buFont typeface="Arial" panose="02020404030301010803" pitchFamily="18" charset="0"/>
              <a:buChar char="•"/>
              <a:defRPr/>
            </a:pPr>
            <a:r>
              <a:rPr lang="en-US" dirty="0">
                <a:latin typeface="Century Gothic"/>
                <a:cs typeface="Times New Roman"/>
              </a:rPr>
              <a:t>2024-25 Graduates: scores posted July 2024</a:t>
            </a:r>
          </a:p>
          <a:p>
            <a:pPr marL="182245" indent="-182245"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2025-26 Graduates: scores posted July 2025</a:t>
            </a:r>
          </a:p>
          <a:p>
            <a:pPr marL="182245" indent="-182245">
              <a:buFont typeface="Arial" panose="02020404030301010803" pitchFamily="18" charset="0"/>
              <a:buChar char="•"/>
              <a:defRPr/>
            </a:pPr>
            <a:r>
              <a:rPr lang="en-US" altLang="en-US" dirty="0">
                <a:latin typeface="Century Gothic"/>
                <a:cs typeface="Times New Roman"/>
              </a:rPr>
              <a:t>100 hours of community service </a:t>
            </a:r>
            <a:r>
              <a:rPr lang="en-US" altLang="en-US" b="1" dirty="0">
                <a:latin typeface="Century Gothic"/>
                <a:cs typeface="Times New Roman"/>
              </a:rPr>
              <a:t>or</a:t>
            </a:r>
            <a:r>
              <a:rPr lang="en-US" altLang="en-US" dirty="0">
                <a:latin typeface="Century Gothic"/>
                <a:cs typeface="Times New Roman"/>
              </a:rPr>
              <a:t> 100 work-paid hours</a:t>
            </a:r>
          </a:p>
          <a:p>
            <a:pPr marL="0" indent="0">
              <a:buFont typeface="Garamond" panose="02020404030301010803" pitchFamily="18" charset="0"/>
              <a:buNone/>
              <a:defRPr/>
            </a:pPr>
            <a:endParaRPr lang="en-US" dirty="0"/>
          </a:p>
        </p:txBody>
      </p:sp>
      <p:sp>
        <p:nvSpPr>
          <p:cNvPr id="110596" name="Text Placeholder 6">
            <a:extLst>
              <a:ext uri="{FF2B5EF4-FFF2-40B4-BE49-F238E27FC236}">
                <a16:creationId xmlns:a16="http://schemas.microsoft.com/office/drawing/2014/main" id="{98FBBC4B-9A91-4CB7-999E-55866E4E4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563" y="1752745"/>
            <a:ext cx="3657600" cy="63976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b="1" u="sng" dirty="0">
                <a:solidFill>
                  <a:schemeClr val="tx1"/>
                </a:solidFill>
                <a:latin typeface="Century Gothic"/>
                <a:cs typeface="Times New Roman"/>
              </a:rPr>
              <a:t>FL Medallion Scholars (FMS)</a:t>
            </a:r>
          </a:p>
        </p:txBody>
      </p:sp>
      <p:sp>
        <p:nvSpPr>
          <p:cNvPr id="110597" name="Content Placeholder 7">
            <a:extLst>
              <a:ext uri="{FF2B5EF4-FFF2-40B4-BE49-F238E27FC236}">
                <a16:creationId xmlns:a16="http://schemas.microsoft.com/office/drawing/2014/main" id="{CA54EBA7-8937-424E-B600-56C3ABEA7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4563" y="2277918"/>
            <a:ext cx="3657600" cy="2197100"/>
          </a:xfrm>
        </p:spPr>
        <p:txBody>
          <a:bodyPr/>
          <a:lstStyle/>
          <a:p>
            <a:pPr marL="182245" indent="-182245">
              <a:buFont typeface="Arial" panose="02020404030301010803" pitchFamily="18" charset="0"/>
              <a:buChar char="•"/>
            </a:pPr>
            <a:r>
              <a:rPr lang="en-US" altLang="en-US" dirty="0">
                <a:latin typeface="Century Gothic"/>
                <a:cs typeface="Times New Roman"/>
              </a:rPr>
              <a:t>3.0 weighted* GPA </a:t>
            </a:r>
            <a:endParaRPr lang="en-US" dirty="0"/>
          </a:p>
          <a:p>
            <a:pPr marL="182245" indent="-182245">
              <a:buFont typeface="Arial" panose="02020404030301010803" pitchFamily="18" charset="0"/>
              <a:buChar char="•"/>
            </a:pPr>
            <a:r>
              <a:rPr lang="en-US" altLang="en-US" dirty="0">
                <a:latin typeface="Century Gothic"/>
                <a:cs typeface="Times New Roman"/>
              </a:rPr>
              <a:t>2024-25 Graduates: </a:t>
            </a:r>
            <a:r>
              <a:rPr lang="en-US" altLang="en-US" dirty="0">
                <a:cs typeface="Times New Roman"/>
              </a:rPr>
              <a:t>scores posted July 2024</a:t>
            </a:r>
            <a:endParaRPr lang="en-US" altLang="en-US" dirty="0">
              <a:latin typeface="Century Gothic"/>
              <a:cs typeface="Times New Roman"/>
            </a:endParaRPr>
          </a:p>
          <a:p>
            <a:pPr marL="182245" indent="-182245">
              <a:buFont typeface="Arial" panose="02020404030301010803" pitchFamily="18" charset="0"/>
              <a:buChar char="•"/>
            </a:pPr>
            <a:r>
              <a:rPr lang="en-US" altLang="en-US" dirty="0">
                <a:latin typeface="Century Gothic"/>
                <a:cs typeface="Times New Roman"/>
              </a:rPr>
              <a:t>2025-26 Graduates: scores posted July 2025</a:t>
            </a:r>
          </a:p>
          <a:p>
            <a:pPr marL="182245" indent="-182245">
              <a:buFont typeface="Arial" panose="02020404030301010803" pitchFamily="18" charset="0"/>
              <a:buChar char="•"/>
            </a:pPr>
            <a:r>
              <a:rPr lang="en-US" altLang="en-US" dirty="0">
                <a:latin typeface="Century Gothic"/>
                <a:cs typeface="Times New Roman"/>
              </a:rPr>
              <a:t> 75 hours of community service</a:t>
            </a:r>
            <a:r>
              <a:rPr lang="en-US" altLang="en-US" b="1" dirty="0">
                <a:latin typeface="Century Gothic"/>
                <a:cs typeface="Times New Roman"/>
              </a:rPr>
              <a:t> or </a:t>
            </a:r>
            <a:r>
              <a:rPr lang="en-US" altLang="en-US" dirty="0">
                <a:latin typeface="Century Gothic"/>
                <a:cs typeface="Times New Roman"/>
              </a:rPr>
              <a:t>100 hours of work-paid</a:t>
            </a:r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B7FFC3-545E-42FC-99F3-29E352FC3F6F}"/>
              </a:ext>
            </a:extLst>
          </p:cNvPr>
          <p:cNvSpPr/>
          <p:nvPr/>
        </p:nvSpPr>
        <p:spPr>
          <a:xfrm>
            <a:off x="2363212" y="5062825"/>
            <a:ext cx="4310720" cy="16004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1400" i="1" u="sng" dirty="0">
                <a:latin typeface="Century Gothic"/>
                <a:cs typeface="Times New Roman"/>
              </a:rPr>
              <a:t>*16 required academic credits included in GPA:</a:t>
            </a:r>
            <a:endParaRPr lang="en-US" altLang="en-US" sz="1400" i="1" dirty="0">
              <a:latin typeface="Century Gothic"/>
              <a:cs typeface="Times New Roman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1400" i="1" dirty="0">
                <a:latin typeface="Century Gothic"/>
                <a:cs typeface="Times New Roman"/>
              </a:rPr>
              <a:t>	4 English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1400" i="1" dirty="0">
                <a:latin typeface="Century Gothic"/>
                <a:cs typeface="Times New Roman"/>
              </a:rPr>
              <a:t>	4 Math (Algebra 1 and higher)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1400" i="1" dirty="0">
                <a:latin typeface="Century Gothic"/>
                <a:cs typeface="Times New Roman"/>
              </a:rPr>
              <a:t>	3 Science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1400" i="1" dirty="0">
                <a:latin typeface="Century Gothic"/>
                <a:cs typeface="Times New Roman"/>
              </a:rPr>
              <a:t>	3 Social Science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en-US" sz="1400" i="1" dirty="0">
                <a:latin typeface="Century Gothic"/>
                <a:cs typeface="Times New Roman"/>
              </a:rPr>
              <a:t>	2 years of Foreign Language (in the same language)</a:t>
            </a:r>
          </a:p>
        </p:txBody>
      </p:sp>
      <p:pic>
        <p:nvPicPr>
          <p:cNvPr id="110599" name="Picture 13" descr="Bright Futures Scholarship Program - Wikipedia">
            <a:extLst>
              <a:ext uri="{FF2B5EF4-FFF2-40B4-BE49-F238E27FC236}">
                <a16:creationId xmlns:a16="http://schemas.microsoft.com/office/drawing/2014/main" id="{E3F9B5D4-51C1-4633-8D1E-BDAA64F2B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3615"/>
            <a:ext cx="28575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1" descr="Career Development: 5 Activities that Should Be in Every ...">
            <a:extLst>
              <a:ext uri="{FF2B5EF4-FFF2-40B4-BE49-F238E27FC236}">
                <a16:creationId xmlns:a16="http://schemas.microsoft.com/office/drawing/2014/main" id="{BE5F6905-38F1-44B7-8956-50B14D5E3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r="6558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Title 1">
            <a:extLst>
              <a:ext uri="{FF2B5EF4-FFF2-40B4-BE49-F238E27FC236}">
                <a16:creationId xmlns:a16="http://schemas.microsoft.com/office/drawing/2014/main" id="{3C1C1877-FE2C-499F-B4AF-7C850145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</p:spPr>
        <p:txBody>
          <a:bodyPr>
            <a:normAutofit/>
          </a:bodyPr>
          <a:lstStyle/>
          <a:p>
            <a:r>
              <a:rPr lang="en-US" altLang="en-US" b="1">
                <a:latin typeface="Century Gothic"/>
                <a:cs typeface="Times New Roman"/>
              </a:rPr>
              <a:t>Bright Futures Scholarship </a:t>
            </a:r>
            <a:r>
              <a:rPr lang="en-US" altLang="en-US" sz="2000" b="1">
                <a:latin typeface="Century Gothic"/>
                <a:cs typeface="Times New Roman"/>
              </a:rPr>
              <a:t>continued</a:t>
            </a:r>
            <a:endParaRPr lang="en-US" altLang="en-US" sz="2000" b="1" dirty="0">
              <a:latin typeface="Century Gothic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3CB73-B8CB-4F7E-B3D5-CF614042E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103120"/>
            <a:ext cx="7543800" cy="4111605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endParaRPr lang="en-US" altLang="en-US" b="1" i="1" u="sng" dirty="0"/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en-US" altLang="en-US" b="1" u="sng" dirty="0">
                <a:latin typeface="Century Gothic"/>
                <a:cs typeface="Times New Roman"/>
              </a:rPr>
              <a:t>Florida Gold Seal Vocational Scholars (GSV)</a:t>
            </a:r>
            <a:r>
              <a:rPr lang="en-US" altLang="en-US" b="1" dirty="0">
                <a:latin typeface="Century Gothic"/>
                <a:cs typeface="Times New Roman"/>
              </a:rPr>
              <a:t>: </a:t>
            </a:r>
            <a:endParaRPr lang="en-US" altLang="en-US" b="1" dirty="0">
              <a:latin typeface="Century Gothic"/>
              <a:cs typeface="Times New Roman" panose="02020603050405020304" pitchFamily="18" charset="0"/>
            </a:endParaRPr>
          </a:p>
          <a:p>
            <a:pPr marL="833120" lvl="2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dirty="0"/>
              <a:t>Achieve the required weighted minimum 3.0 GPA in the non-elective high school courses</a:t>
            </a:r>
          </a:p>
          <a:p>
            <a:pPr marL="833120" lvl="2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dirty="0"/>
              <a:t>Take at least 3 full credits in a single Career and Technical Education program; </a:t>
            </a:r>
          </a:p>
          <a:p>
            <a:pPr marL="833120" lvl="2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dirty="0"/>
              <a:t>Achieve the required minimum 3.5 unweighted GPA in the career education courses; </a:t>
            </a:r>
          </a:p>
          <a:p>
            <a:pPr marL="833120" lvl="2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dirty="0"/>
              <a:t>Complete 30 service hours; 100 work-paid hours</a:t>
            </a:r>
            <a:endParaRPr lang="en-US" altLang="en-US" dirty="0"/>
          </a:p>
          <a:p>
            <a:pPr marL="833120" lvl="2" indent="-28575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dirty="0"/>
              <a:t>Achieve the required minimum score on the ACT, SAT or Florida Postsecondary Education Readiness Test (P.E.R.T.) </a:t>
            </a:r>
          </a:p>
          <a:p>
            <a:pPr marL="1004570" lvl="3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dirty="0"/>
              <a:t>SAT:  Reading 24, Writing/Lang 25, Math 24 </a:t>
            </a:r>
          </a:p>
          <a:p>
            <a:pPr marL="1004570" lvl="3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dirty="0"/>
              <a:t>ACT: Reading 19, Eng. 17, math 19 </a:t>
            </a:r>
          </a:p>
          <a:p>
            <a:pPr marL="1004570" lvl="3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dirty="0"/>
              <a:t>PERT: Reading 106, Writing 103, Math 114</a:t>
            </a: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5000000000000000000" pitchFamily="2" charset="2"/>
              <a:buChar char="•"/>
              <a:defRPr/>
            </a:pPr>
            <a:endParaRPr lang="en-US" altLang="en-US" b="1" dirty="0"/>
          </a:p>
          <a:p>
            <a:pPr marL="182245" indent="-182245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DB206-35A8-496C-8A1D-D3C77BA8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587" y="727627"/>
            <a:ext cx="3718165" cy="9506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/>
            <a:r>
              <a:rPr lang="en-US" sz="3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Action Plan for Sophomores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40" y="727628"/>
            <a:ext cx="4025373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983" y="886862"/>
            <a:ext cx="3790888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5" descr="A close up of a wooden door&#10;&#10;Description automatically generated">
            <a:extLst>
              <a:ext uri="{FF2B5EF4-FFF2-40B4-BE49-F238E27FC236}">
                <a16:creationId xmlns:a16="http://schemas.microsoft.com/office/drawing/2014/main" id="{6CF70065-AF50-4AE4-A715-944BC4AF1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3012" y="2508372"/>
            <a:ext cx="3310829" cy="18540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B9E7C-EFDA-47CA-ABCF-9B6177AFC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4587" y="1820126"/>
            <a:ext cx="3718166" cy="4214913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2245" indent="-182245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</a:pPr>
            <a:r>
              <a:rPr lang="en-US" sz="1600" dirty="0"/>
              <a:t>Set academic and personal goals </a:t>
            </a:r>
            <a:endParaRPr lang="en-US" sz="2000" dirty="0"/>
          </a:p>
          <a:p>
            <a:pPr marL="182245" indent="-182245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</a:pPr>
            <a:r>
              <a:rPr lang="en-US" sz="1600" dirty="0"/>
              <a:t>Review admissions requirements for schools that are of interest and plan your junior year schedule accordingly.</a:t>
            </a:r>
          </a:p>
          <a:p>
            <a:pPr marL="182245" indent="-182245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</a:pPr>
            <a:r>
              <a:rPr lang="en-US" sz="1600" dirty="0"/>
              <a:t>visit the campuses/or virtual visits</a:t>
            </a:r>
          </a:p>
          <a:p>
            <a:pPr marL="182245" indent="-182245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</a:pPr>
            <a:r>
              <a:rPr lang="en-US" sz="1600" dirty="0"/>
              <a:t>Stay involved in activities at school and in the community.</a:t>
            </a:r>
          </a:p>
          <a:p>
            <a:pPr marL="182245" indent="-182245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</a:pPr>
            <a:r>
              <a:rPr lang="en-US" sz="1600" dirty="0"/>
              <a:t>Work toward completing community service hours or work hours for scholarship opportunities.  To print the forms, go to: </a:t>
            </a:r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www.leonschools.net/chiles</a:t>
            </a:r>
            <a:endParaRPr lang="en-US" sz="1600" dirty="0"/>
          </a:p>
          <a:p>
            <a:pPr marL="182245" indent="-182245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</a:pPr>
            <a:endParaRPr lang="en-US" sz="1200" dirty="0"/>
          </a:p>
          <a:p>
            <a:pPr marL="182245" indent="-182245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</a:pPr>
            <a:endParaRPr lang="en-US" sz="1100" dirty="0"/>
          </a:p>
          <a:p>
            <a:pPr marL="182880" indent="-182880" eaLnBrk="1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100" dirty="0"/>
          </a:p>
          <a:p>
            <a:pPr marL="182245" indent="-182880" eaLnBrk="1" hangingPunct="1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71249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4C681-AFA2-4146-A2F1-18650E0B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56" y="559477"/>
            <a:ext cx="2823900" cy="5709931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/>
              <a:t>Sophomore Action Plan</a:t>
            </a:r>
            <a:r>
              <a:rPr lang="en-US" sz="3500" dirty="0"/>
              <a:t>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A2C44-4B4B-499B-9C0D-4FDF69EA5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377" y="1266487"/>
            <a:ext cx="4235307" cy="5475563"/>
          </a:xfrm>
        </p:spPr>
        <p:txBody>
          <a:bodyPr anchor="ctr">
            <a:normAutofit/>
          </a:bodyPr>
          <a:lstStyle/>
          <a:p>
            <a:pPr marL="182245" indent="-182245">
              <a:lnSpc>
                <a:spcPct val="90000"/>
              </a:lnSpc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dirty="0"/>
              <a:t>Take a personality inventory to help identify strengths and weaknesses and to research possible majors and careers.  </a:t>
            </a:r>
            <a:endParaRPr lang="en-US" dirty="0">
              <a:ea typeface="+mn-lt"/>
              <a:cs typeface="+mn-lt"/>
            </a:endParaRPr>
          </a:p>
          <a:p>
            <a:pPr marL="560070" lvl="1" indent="-285750">
              <a:lnSpc>
                <a:spcPct val="90000"/>
              </a:lnSpc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dirty="0"/>
              <a:t>ASVAB is offered to juniors and seniors. (sign up in guidance next Fall. Test is in October/November.)</a:t>
            </a:r>
          </a:p>
          <a:p>
            <a:pPr marL="560070" lvl="1" indent="-285750">
              <a:lnSpc>
                <a:spcPct val="90000"/>
              </a:lnSpc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dirty="0">
                <a:ea typeface="+mn-lt"/>
                <a:cs typeface="+mn-lt"/>
              </a:rPr>
              <a:t>XELLO is available on Class link</a:t>
            </a:r>
            <a:endParaRPr lang="en-US" dirty="0"/>
          </a:p>
          <a:p>
            <a:pPr marL="274320" lvl="1" indent="0">
              <a:lnSpc>
                <a:spcPct val="90000"/>
              </a:lnSpc>
              <a:spcAft>
                <a:spcPts val="0"/>
              </a:spcAft>
              <a:buNone/>
            </a:pPr>
            <a:r>
              <a:rPr lang="en-US" dirty="0">
                <a:hlinkClick r:id="rId2"/>
              </a:rPr>
              <a:t>https://educator.xello.world/app/school/Lawton-Chiles-High-School-1003041/dashboard</a:t>
            </a:r>
            <a:endParaRPr lang="en-US" dirty="0"/>
          </a:p>
          <a:p>
            <a:pPr marL="274320" lvl="1" indent="0">
              <a:lnSpc>
                <a:spcPct val="90000"/>
              </a:lnSpc>
              <a:spcAft>
                <a:spcPts val="0"/>
              </a:spcAft>
              <a:buNone/>
            </a:pPr>
            <a:endParaRPr lang="en-US" dirty="0"/>
          </a:p>
          <a:p>
            <a:pPr marL="182245" indent="-182245">
              <a:lnSpc>
                <a:spcPct val="90000"/>
              </a:lnSpc>
              <a:spcAft>
                <a:spcPts val="0"/>
              </a:spcAft>
              <a:buFont typeface="Arial" panose="02020404030301010803" pitchFamily="18" charset="0"/>
              <a:buChar char="•"/>
            </a:pPr>
            <a:r>
              <a:rPr lang="en-US" dirty="0"/>
              <a:t>Plan to take the PSAT as an 11</a:t>
            </a:r>
            <a:r>
              <a:rPr lang="en-US" baseline="30000" dirty="0"/>
              <a:t>th</a:t>
            </a:r>
            <a:r>
              <a:rPr lang="en-US" dirty="0"/>
              <a:t> grader. This time it counts for scholarship opportunities. </a:t>
            </a:r>
            <a:endParaRPr lang="en-US" dirty="0">
              <a:ea typeface="+mn-lt"/>
              <a:cs typeface="+mn-lt"/>
            </a:endParaRPr>
          </a:p>
          <a:p>
            <a:pPr marL="182245" indent="-182245">
              <a:lnSpc>
                <a:spcPct val="90000"/>
              </a:lnSpc>
              <a:buFont typeface="Arial" panose="02020404030301010803" pitchFamily="18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a typeface="+mn-lt"/>
              <a:cs typeface="+mn-lt"/>
            </a:endParaRPr>
          </a:p>
          <a:p>
            <a:pPr marL="182245" indent="-182245">
              <a:lnSpc>
                <a:spcPct val="9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82" y="4573557"/>
            <a:ext cx="1888175" cy="1031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6" y="678232"/>
            <a:ext cx="2286749" cy="15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>
            <a:extLst>
              <a:ext uri="{FF2B5EF4-FFF2-40B4-BE49-F238E27FC236}">
                <a16:creationId xmlns:a16="http://schemas.microsoft.com/office/drawing/2014/main" id="{9725E38E-253D-4D28-A873-4DAE5A84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4" y="638628"/>
            <a:ext cx="7680325" cy="823803"/>
          </a:xfrm>
        </p:spPr>
        <p:txBody>
          <a:bodyPr/>
          <a:lstStyle/>
          <a:p>
            <a:pPr algn="ctr"/>
            <a:r>
              <a:rPr altLang="en-US" b="1" dirty="0">
                <a:solidFill>
                  <a:schemeClr val="tx1"/>
                </a:solidFill>
                <a:latin typeface="Century Gothic"/>
                <a:cs typeface="Times New Roman"/>
              </a:rPr>
              <a:t>Action Plan For Juniors</a:t>
            </a:r>
            <a:endParaRPr altLang="en-US">
              <a:solidFill>
                <a:schemeClr val="tx1"/>
              </a:solidFill>
              <a:latin typeface="Century Gothic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4D0B2-04B4-4463-9646-260BB2074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580464"/>
            <a:ext cx="3657600" cy="4980652"/>
          </a:xfrm>
        </p:spPr>
        <p:txBody>
          <a:bodyPr/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en-US" sz="2000" b="1" dirty="0">
                <a:latin typeface="Century Gothic"/>
                <a:cs typeface="Times New Roman"/>
              </a:rPr>
              <a:t>1. </a:t>
            </a:r>
            <a:r>
              <a:rPr lang="en-US" altLang="en-US" sz="1600" dirty="0">
                <a:latin typeface="Century Gothic"/>
                <a:cs typeface="Times New Roman"/>
              </a:rPr>
              <a:t>Counselors are meeting with all juniors to discuss academic history, senior schedule, Bright Futures, Etc. in the Spring.</a:t>
            </a:r>
          </a:p>
          <a:p>
            <a:pPr marL="182880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sz="1600" b="1" dirty="0">
              <a:latin typeface="Century Gothic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en-US" altLang="en-US" sz="2000" b="1" dirty="0">
                <a:latin typeface="Century Gothic"/>
                <a:cs typeface="Times New Roman"/>
              </a:rPr>
              <a:t>2. </a:t>
            </a:r>
            <a:r>
              <a:rPr lang="en-US" altLang="en-US" sz="1600" dirty="0">
                <a:latin typeface="Century Gothic"/>
                <a:cs typeface="Times New Roman"/>
              </a:rPr>
              <a:t>Stay involved in activities at school and community. </a:t>
            </a:r>
            <a:r>
              <a:rPr lang="en-US" altLang="en-US" sz="1600" u="sng" dirty="0">
                <a:latin typeface="Century Gothic"/>
                <a:cs typeface="Times New Roman"/>
              </a:rPr>
              <a:t>Complete and document community service hours.</a:t>
            </a:r>
            <a:r>
              <a:rPr lang="en-US" altLang="en-US" sz="1600" dirty="0">
                <a:latin typeface="Century Gothic"/>
                <a:cs typeface="Times New Roman"/>
              </a:rPr>
              <a:t> </a:t>
            </a:r>
            <a:endParaRPr lang="en-US" altLang="en-US" sz="1600" b="1" dirty="0">
              <a:latin typeface="Century Gothic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en-US" altLang="en-US" sz="2000" b="1" dirty="0">
                <a:latin typeface="Century Gothic"/>
                <a:cs typeface="Times New Roman"/>
              </a:rPr>
              <a:t>3. </a:t>
            </a:r>
            <a:r>
              <a:rPr lang="en-US" altLang="en-US" sz="1600" b="1" dirty="0">
                <a:latin typeface="Century Gothic"/>
                <a:cs typeface="Times New Roman"/>
              </a:rPr>
              <a:t> </a:t>
            </a:r>
            <a:r>
              <a:rPr lang="en-US" altLang="en-US" sz="1600" dirty="0">
                <a:latin typeface="Century Gothic"/>
                <a:cs typeface="Times New Roman"/>
              </a:rPr>
              <a:t>Hold on to service forms until your senior year. Then they will be turned into guidance.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endParaRPr lang="en-US" dirty="0"/>
          </a:p>
        </p:txBody>
      </p:sp>
      <p:pic>
        <p:nvPicPr>
          <p:cNvPr id="4" name="Picture 4" descr="A close up of a clock&#10;&#10;Description automatically generated">
            <a:extLst>
              <a:ext uri="{FF2B5EF4-FFF2-40B4-BE49-F238E27FC236}">
                <a16:creationId xmlns:a16="http://schemas.microsoft.com/office/drawing/2014/main" id="{72583DA3-D197-4CB1-B2E2-59DC9EEC2E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54563" y="2240756"/>
            <a:ext cx="3657600" cy="36576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6738" name="Title 1">
            <a:extLst>
              <a:ext uri="{FF2B5EF4-FFF2-40B4-BE49-F238E27FC236}">
                <a16:creationId xmlns:a16="http://schemas.microsoft.com/office/drawing/2014/main" id="{20669637-D3BD-4B93-A1B6-E07E500B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56" y="559477"/>
            <a:ext cx="2823900" cy="5709931"/>
          </a:xfrm>
        </p:spPr>
        <p:txBody>
          <a:bodyPr>
            <a:normAutofit/>
          </a:bodyPr>
          <a:lstStyle/>
          <a:p>
            <a:pPr algn="ctr"/>
            <a:r>
              <a:rPr lang="en-US" altLang="en-US" sz="3800" b="1" dirty="0">
                <a:latin typeface="Century Gothic"/>
                <a:cs typeface="Times New Roman"/>
              </a:rPr>
              <a:t>Action Plan For Juniors </a:t>
            </a:r>
            <a:r>
              <a:rPr lang="en-US" altLang="en-US" sz="2000" b="1" dirty="0">
                <a:latin typeface="Century Gothic"/>
                <a:cs typeface="Times New Roman"/>
              </a:rPr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C27D1-E01B-4894-B381-27B7574C5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593" y="1148652"/>
            <a:ext cx="4235307" cy="5475563"/>
          </a:xfrm>
        </p:spPr>
        <p:txBody>
          <a:bodyPr anchor="ctr"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en-US" altLang="en-US" b="1" dirty="0">
                <a:latin typeface="Century Gothic"/>
                <a:cs typeface="Times New Roman"/>
              </a:rPr>
              <a:t>3. </a:t>
            </a:r>
            <a:r>
              <a:rPr lang="en-US" altLang="en-US" dirty="0">
                <a:latin typeface="Century Gothic"/>
                <a:cs typeface="Times New Roman"/>
              </a:rPr>
              <a:t>Continue exploration of careers via computer assisted systems</a:t>
            </a:r>
            <a:endParaRPr lang="en-US" altLang="en-US" dirty="0">
              <a:latin typeface="Century Gothic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en-US" b="1" dirty="0">
                <a:latin typeface="Century Gothic"/>
                <a:cs typeface="Times New Roman"/>
              </a:rPr>
              <a:t>4.</a:t>
            </a:r>
            <a:r>
              <a:rPr lang="en-US" altLang="en-US" dirty="0">
                <a:latin typeface="Century Gothic"/>
                <a:cs typeface="Times New Roman"/>
              </a:rPr>
              <a:t> Get some type of experience/information about careers of interest (I.e. Externship, OJT, Volunteer hours, Interviews, etc.) Get to know what the job is REALLY all about!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endParaRPr lang="en-US" altLang="en-US" dirty="0">
              <a:latin typeface="Century Gothic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en-US" altLang="en-US" b="1" dirty="0">
                <a:latin typeface="Century Gothic"/>
                <a:cs typeface="Times New Roman"/>
              </a:rPr>
              <a:t>5. </a:t>
            </a:r>
            <a:r>
              <a:rPr lang="en-US" altLang="en-US" dirty="0">
                <a:latin typeface="Century Gothic"/>
                <a:cs typeface="Times New Roman"/>
              </a:rPr>
              <a:t>Become familiar with admissions requirements at colleges that are on the top of your list and visit colleges.  </a:t>
            </a:r>
            <a:endParaRPr lang="en-US" altLang="en-US" dirty="0">
              <a:latin typeface="Century Gothic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en-US" dirty="0">
              <a:latin typeface="Century Gothic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en-US" b="1" dirty="0">
                <a:latin typeface="Century Gothic"/>
                <a:cs typeface="Times New Roman"/>
              </a:rPr>
              <a:t>6. </a:t>
            </a:r>
            <a:r>
              <a:rPr lang="en-US" altLang="en-US" dirty="0">
                <a:latin typeface="Century Gothic"/>
                <a:cs typeface="Times New Roman"/>
              </a:rPr>
              <a:t>Prepare and Register for and take the SAT and ACT. </a:t>
            </a:r>
            <a:endParaRPr lang="en-US" altLang="en-US" dirty="0"/>
          </a:p>
          <a:p>
            <a:pPr marL="182245" indent="-182245">
              <a:lnSpc>
                <a:spcPct val="90000"/>
              </a:lnSpc>
              <a:defRPr/>
            </a:pPr>
            <a:endParaRPr lang="en-US" dirty="0"/>
          </a:p>
          <a:p>
            <a:pPr marL="182245" indent="-182245">
              <a:lnSpc>
                <a:spcPct val="90000"/>
              </a:lnSpc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AD4D0759-C26D-4DFB-8C76-857E4BFAB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8061" y="642594"/>
            <a:ext cx="335469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n-US" altLang="en-US" sz="4400" b="1">
                <a:solidFill>
                  <a:schemeClr val="tx1">
                    <a:lumMod val="85000"/>
                    <a:lumOff val="15000"/>
                  </a:schemeClr>
                </a:solidFill>
              </a:rPr>
              <a:t>Counselor Roles 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3458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couple of street signs on a pole&#10;&#10;Description automatically generated">
            <a:extLst>
              <a:ext uri="{FF2B5EF4-FFF2-40B4-BE49-F238E27FC236}">
                <a16:creationId xmlns:a16="http://schemas.microsoft.com/office/drawing/2014/main" id="{57CCA45E-D311-45D9-987E-02CA9FD7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688" r="33624"/>
          <a:stretch/>
        </p:blipFill>
        <p:spPr>
          <a:xfrm>
            <a:off x="545740" y="727628"/>
            <a:ext cx="4025374" cy="5415552"/>
          </a:xfrm>
          <a:prstGeom prst="rect">
            <a:avLst/>
          </a:prstGeom>
        </p:spPr>
      </p:pic>
      <p:sp>
        <p:nvSpPr>
          <p:cNvPr id="69635" name="Rectangle 3">
            <a:extLst>
              <a:ext uri="{FF2B5EF4-FFF2-40B4-BE49-F238E27FC236}">
                <a16:creationId xmlns:a16="http://schemas.microsoft.com/office/drawing/2014/main" id="{CF44C99D-6633-4B44-A299-D280681353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298061" y="2103120"/>
            <a:ext cx="3354692" cy="3931920"/>
          </a:xfrm>
        </p:spPr>
        <p:txBody>
          <a:bodyPr vert="horz" lIns="91440" tIns="45720" rIns="91440" bIns="45720" rtlCol="0">
            <a:normAutofit/>
          </a:bodyPr>
          <a:lstStyle/>
          <a:p>
            <a:pPr marL="285115" indent="-285750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Ø"/>
            </a:pPr>
            <a:r>
              <a:rPr lang="en-US" altLang="en-US" dirty="0"/>
              <a:t>Academic advisement</a:t>
            </a:r>
            <a:endParaRPr lang="en-US" dirty="0"/>
          </a:p>
          <a:p>
            <a:pPr marL="285115" indent="-285750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Ø"/>
            </a:pPr>
            <a:endParaRPr lang="en-US" altLang="en-US" dirty="0"/>
          </a:p>
          <a:p>
            <a:pPr marL="285115" indent="-285750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Ø"/>
            </a:pPr>
            <a:r>
              <a:rPr lang="en-US" altLang="en-US" dirty="0"/>
              <a:t>Career and college advisement</a:t>
            </a:r>
          </a:p>
          <a:p>
            <a:pPr marL="285115" indent="-285750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Ø"/>
            </a:pPr>
            <a:endParaRPr lang="en-US" altLang="en-US" dirty="0"/>
          </a:p>
          <a:p>
            <a:pPr marL="285115" indent="-285750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Ø"/>
            </a:pPr>
            <a:r>
              <a:rPr lang="en-US" altLang="en-US" dirty="0"/>
              <a:t>Scholarship information</a:t>
            </a:r>
          </a:p>
          <a:p>
            <a:pPr marL="285115" indent="-285750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Ø"/>
            </a:pPr>
            <a:endParaRPr lang="en-US" altLang="en-US" dirty="0"/>
          </a:p>
          <a:p>
            <a:pPr marL="285115" indent="-285750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Ø"/>
            </a:pPr>
            <a:r>
              <a:rPr lang="en-US" altLang="en-US" dirty="0"/>
              <a:t>School and Personal issues</a:t>
            </a:r>
          </a:p>
          <a:p>
            <a:pPr marL="0" indent="0" eaLnBrk="1" hangingPunct="1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altLang="en-US" b="1" dirty="0"/>
          </a:p>
        </p:txBody>
      </p:sp>
      <p:sp>
        <p:nvSpPr>
          <p:cNvPr id="69636" name="Rectangle 7">
            <a:extLst>
              <a:ext uri="{FF2B5EF4-FFF2-40B4-BE49-F238E27FC236}">
                <a16:creationId xmlns:a16="http://schemas.microsoft.com/office/drawing/2014/main" id="{036F5D32-04BC-4737-8825-1A23AA197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25" y="5445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9A9F04A2-809F-4664-A439-B5357A547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642594"/>
            <a:ext cx="75438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latin typeface="Century Gothic"/>
                <a:cs typeface="Times New Roman"/>
              </a:rPr>
              <a:t>Timelines for 2025 Grads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3AE167B-6CFD-4807-B629-86B9689DB1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100" y="1718657"/>
            <a:ext cx="4864100" cy="4732019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endParaRPr lang="en-US" altLang="en-US" sz="13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245" indent="-18224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1600" dirty="0">
                <a:latin typeface="Century Gothic"/>
                <a:cs typeface="Times New Roman"/>
              </a:rPr>
              <a:t>August- October- college deadlines can be early. Plan early!!</a:t>
            </a:r>
          </a:p>
          <a:p>
            <a:pPr marL="182245" indent="-18224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1600" dirty="0">
                <a:latin typeface="Century Gothic"/>
                <a:cs typeface="Times New Roman"/>
              </a:rPr>
              <a:t>August-September- begin filling out college application and </a:t>
            </a:r>
            <a:r>
              <a:rPr lang="en-US" altLang="en-US" sz="1600" u="sng" dirty="0">
                <a:latin typeface="Century Gothic"/>
                <a:cs typeface="Times New Roman"/>
              </a:rPr>
              <a:t>plan ahead to invite counselor/teacher as recommender </a:t>
            </a:r>
            <a:r>
              <a:rPr lang="en-US" altLang="en-US" sz="1600" dirty="0">
                <a:latin typeface="Century Gothic"/>
                <a:cs typeface="Times New Roman"/>
              </a:rPr>
              <a:t>(i.e. Common App, Coalition, individual University application).</a:t>
            </a:r>
          </a:p>
          <a:p>
            <a:pPr marL="182245" indent="-182245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1600" dirty="0">
                <a:latin typeface="Century Gothic"/>
                <a:cs typeface="Times New Roman"/>
              </a:rPr>
              <a:t>Retake final SAT/ACT tests for best score.</a:t>
            </a:r>
            <a:endParaRPr lang="en-US" altLang="en-US" sz="16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>
              <a:lnSpc>
                <a:spcPct val="90000"/>
              </a:lnSpc>
              <a:spcAft>
                <a:spcPts val="0"/>
              </a:spcAft>
              <a:buFont typeface="Arial" panose="02020404030301010803" pitchFamily="18" charset="0"/>
              <a:buChar char="•"/>
              <a:defRPr/>
            </a:pPr>
            <a:r>
              <a:rPr lang="en-US" altLang="en-US" sz="1600" dirty="0">
                <a:latin typeface="Century Gothic"/>
                <a:cs typeface="Times New Roman"/>
              </a:rPr>
              <a:t>Letters of Recommendations – if needed- process takes a week or more – a request along with resume to teachers or counselors is helpful. </a:t>
            </a:r>
            <a:r>
              <a:rPr lang="en-US" altLang="en-US" sz="1600" i="1" dirty="0">
                <a:latin typeface="Century Gothic"/>
                <a:cs typeface="Times New Roman"/>
              </a:rPr>
              <a:t>Please be respectful of counselor/teacher time!</a:t>
            </a:r>
            <a:endParaRPr lang="en-US" altLang="en-US" sz="16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>
              <a:lnSpc>
                <a:spcPct val="90000"/>
              </a:lnSpc>
              <a:spcAft>
                <a:spcPts val="0"/>
              </a:spcAft>
              <a:buFont typeface="Arial" panose="02020404030301010803" pitchFamily="18" charset="0"/>
              <a:buChar char="•"/>
              <a:defRPr/>
            </a:pPr>
            <a:r>
              <a:rPr lang="en-US" altLang="en-US" sz="1600" dirty="0">
                <a:latin typeface="Century Gothic"/>
                <a:cs typeface="Times New Roman"/>
              </a:rPr>
              <a:t>Continue the career exploration process </a:t>
            </a:r>
            <a:endParaRPr lang="en-US" altLang="en-US" sz="16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>
              <a:lnSpc>
                <a:spcPct val="90000"/>
              </a:lnSpc>
              <a:spcAft>
                <a:spcPts val="0"/>
              </a:spcAft>
              <a:buFont typeface="Arial" panose="02020404030301010803" pitchFamily="18" charset="0"/>
              <a:buChar char="•"/>
              <a:defRPr/>
            </a:pPr>
            <a:r>
              <a:rPr lang="en-US" altLang="en-US" sz="1600" dirty="0">
                <a:latin typeface="Century Gothic"/>
                <a:cs typeface="Times New Roman"/>
              </a:rPr>
              <a:t>Use tentative career options to get ideas for college</a:t>
            </a:r>
            <a:r>
              <a:rPr lang="en-US" altLang="en-US" sz="1300" dirty="0">
                <a:latin typeface="Century Gothic"/>
                <a:cs typeface="Times New Roman"/>
              </a:rPr>
              <a:t> </a:t>
            </a:r>
            <a:r>
              <a:rPr lang="en-US" altLang="en-US" sz="1600" dirty="0">
                <a:latin typeface="Century Gothic"/>
                <a:cs typeface="Times New Roman"/>
              </a:rPr>
              <a:t>majors or training schools. Research these options.</a:t>
            </a:r>
            <a:endParaRPr lang="en-US" altLang="en-US" sz="1600">
              <a:latin typeface="Century Gothic"/>
              <a:cs typeface="Times New Roman" panose="02020603050405020304" pitchFamily="18" charset="0"/>
            </a:endParaRPr>
          </a:p>
          <a:p>
            <a:pPr marL="560070" lvl="1" indent="-28575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endParaRPr lang="en-US" altLang="en-US" sz="1300" dirty="0">
              <a:latin typeface="Century Gothic"/>
              <a:cs typeface="Times New Roman" panose="02020603050405020304" pitchFamily="18" charset="0"/>
            </a:endParaRPr>
          </a:p>
        </p:txBody>
      </p:sp>
      <p:pic>
        <p:nvPicPr>
          <p:cNvPr id="2" name="Picture 2" descr="A picture containing object, hand, holding, clock&#10;&#10;Description automatically generated">
            <a:extLst>
              <a:ext uri="{FF2B5EF4-FFF2-40B4-BE49-F238E27FC236}">
                <a16:creationId xmlns:a16="http://schemas.microsoft.com/office/drawing/2014/main" id="{A8B8D766-05F8-4961-A3C7-BBED137AE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15428" y="3224785"/>
            <a:ext cx="2264734" cy="150604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0834" name="Title 1">
            <a:extLst>
              <a:ext uri="{FF2B5EF4-FFF2-40B4-BE49-F238E27FC236}">
                <a16:creationId xmlns:a16="http://schemas.microsoft.com/office/drawing/2014/main" id="{EECA6BF3-5231-41FD-94B9-801F2746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56" y="559477"/>
            <a:ext cx="2823900" cy="5709931"/>
          </a:xfrm>
        </p:spPr>
        <p:txBody>
          <a:bodyPr>
            <a:normAutofit/>
          </a:bodyPr>
          <a:lstStyle/>
          <a:p>
            <a:pPr algn="ctr"/>
            <a:r>
              <a:rPr lang="en-US" altLang="en-US" sz="3800" b="1" dirty="0">
                <a:latin typeface="Century Gothic"/>
                <a:cs typeface="Times New Roman"/>
              </a:rPr>
              <a:t>Timelines for 2025 Grads </a:t>
            </a:r>
            <a:r>
              <a:rPr lang="en-US" altLang="en-US" sz="2000" b="1" dirty="0">
                <a:latin typeface="Century Gothic"/>
                <a:cs typeface="Times New Roman"/>
              </a:rPr>
              <a:t>(Continued)</a:t>
            </a:r>
            <a:endParaRPr lang="en-US" altLang="en-US" sz="2000" dirty="0">
              <a:latin typeface="Century Gothic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85CC0-FB29-477A-98FD-BCA6AC76A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944" y="1148652"/>
            <a:ext cx="4235307" cy="5475563"/>
          </a:xfrm>
        </p:spPr>
        <p:txBody>
          <a:bodyPr anchor="ctr">
            <a:normAutofit lnSpcReduction="10000"/>
          </a:bodyPr>
          <a:lstStyle/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2000" dirty="0">
                <a:latin typeface="Century Gothic"/>
                <a:cs typeface="Times New Roman"/>
              </a:rPr>
              <a:t>October 1</a:t>
            </a:r>
            <a:r>
              <a:rPr lang="en-US" altLang="en-US" sz="2000" baseline="30000" dirty="0">
                <a:latin typeface="Century Gothic"/>
                <a:cs typeface="Times New Roman"/>
              </a:rPr>
              <a:t>st</a:t>
            </a:r>
            <a:r>
              <a:rPr lang="en-US" altLang="en-US" sz="2000" dirty="0">
                <a:latin typeface="Century Gothic"/>
                <a:cs typeface="Times New Roman"/>
              </a:rPr>
              <a:t>, 2024 - Apply for  Bright Futures </a:t>
            </a:r>
            <a:r>
              <a:rPr lang="en-US" altLang="en-US" sz="2000" i="1" dirty="0">
                <a:latin typeface="Century Gothic"/>
                <a:cs typeface="Times New Roman"/>
              </a:rPr>
              <a:t>after</a:t>
            </a:r>
            <a:r>
              <a:rPr lang="en-US" altLang="en-US" sz="2000" dirty="0">
                <a:latin typeface="Century Gothic"/>
                <a:cs typeface="Times New Roman"/>
              </a:rPr>
              <a:t> this date. Parents please have your senior fill out the application- </a:t>
            </a:r>
            <a:r>
              <a:rPr lang="en-US" altLang="en-US" sz="2000" dirty="0">
                <a:latin typeface="Century Gothic"/>
                <a:cs typeface="Times New Roman"/>
                <a:hlinkClick r:id="rId2"/>
              </a:rPr>
              <a:t>www.FloridaStudentFinancialAid.org</a:t>
            </a:r>
            <a:r>
              <a:rPr lang="en-US" altLang="en-US" sz="2000" dirty="0">
                <a:latin typeface="Century Gothic"/>
                <a:cs typeface="Times New Roman"/>
              </a:rPr>
              <a:t>  (State Grants, Scholarships &amp; Applications, and Apply Here).  </a:t>
            </a: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2000" dirty="0">
                <a:latin typeface="Century Gothic"/>
                <a:cs typeface="Times New Roman"/>
              </a:rPr>
              <a:t>Submit FAFSA asap after this date (can use estimated tax info. until you can update it).Prior-Prior tax info. </a:t>
            </a:r>
            <a:r>
              <a:rPr lang="en-US" altLang="en-US" sz="2000" dirty="0">
                <a:latin typeface="Century Gothic"/>
                <a:cs typeface="Times New Roman"/>
                <a:hlinkClick r:id="rId3"/>
              </a:rPr>
              <a:t>http://www.fafsa.ed.gov/</a:t>
            </a:r>
            <a:r>
              <a:rPr lang="en-US" altLang="en-US" sz="2000" dirty="0">
                <a:latin typeface="Century Gothic"/>
                <a:cs typeface="Times New Roman"/>
              </a:rPr>
              <a:t> </a:t>
            </a: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r>
              <a:rPr lang="en-US" altLang="en-US" sz="2000" dirty="0">
                <a:latin typeface="Century Gothic"/>
                <a:cs typeface="Times New Roman"/>
              </a:rPr>
              <a:t>February is common priority deadline for scholarships/aid.</a:t>
            </a: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20404030301010803" pitchFamily="18" charset="0"/>
              <a:buChar char="•"/>
              <a:defRPr/>
            </a:pP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>
              <a:buFont typeface="Arial" panose="02020404030301010803" pitchFamily="18" charset="0"/>
              <a:buChar char="•"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4C1256A4-EEFA-4F5D-88B4-90D3D356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Century Gothic"/>
                <a:cs typeface="Times New Roman"/>
              </a:rPr>
              <a:t>Timeline </a:t>
            </a:r>
            <a:r>
              <a:rPr lang="en-US" altLang="en-US" sz="2000" b="1" dirty="0">
                <a:latin typeface="Century Gothic"/>
                <a:cs typeface="Times New Roman"/>
              </a:rPr>
              <a:t>Continued</a:t>
            </a:r>
          </a:p>
        </p:txBody>
      </p:sp>
      <p:graphicFrame>
        <p:nvGraphicFramePr>
          <p:cNvPr id="121860" name="Content Placeholder 2">
            <a:extLst>
              <a:ext uri="{FF2B5EF4-FFF2-40B4-BE49-F238E27FC236}">
                <a16:creationId xmlns:a16="http://schemas.microsoft.com/office/drawing/2014/main" id="{053FFC0A-51EC-423D-83E0-BFB9ECE849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706707"/>
              </p:ext>
            </p:extLst>
          </p:nvPr>
        </p:nvGraphicFramePr>
        <p:xfrm>
          <a:off x="800100" y="2310063"/>
          <a:ext cx="75438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05E1-6539-4715-9DAA-FB92421E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44" y="1868424"/>
            <a:ext cx="7794005" cy="176045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br>
              <a:rPr lang="en-US" sz="4800" b="1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C807E739-38BB-4B2A-8144-F4F4E8CAC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644" y="2380492"/>
            <a:ext cx="8051470" cy="480006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188781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/>
              <a:t>Senior &amp; Junior Year </a:t>
            </a:r>
            <a:br>
              <a:rPr lang="en-US" sz="4400" b="1" dirty="0"/>
            </a:br>
            <a:r>
              <a:rPr lang="en-US" sz="4400" b="1" dirty="0"/>
              <a:t>is upon us…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353" y="2127554"/>
            <a:ext cx="2825394" cy="3728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68779" y="2529444"/>
            <a:ext cx="3503221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From kindergarten to graduation. </a:t>
            </a:r>
          </a:p>
          <a:p>
            <a:pPr algn="ctr"/>
            <a:r>
              <a:rPr lang="en-US" sz="3200" dirty="0"/>
              <a:t>What do we need to do to get them across the stage?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0135" y="6055396"/>
            <a:ext cx="470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journey is just starting….</a:t>
            </a:r>
          </a:p>
        </p:txBody>
      </p:sp>
    </p:spTree>
    <p:extLst>
      <p:ext uri="{BB962C8B-B14F-4D97-AF65-F5344CB8AC3E}">
        <p14:creationId xmlns:p14="http://schemas.microsoft.com/office/powerpoint/2010/main" val="2022395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40" y="727628"/>
            <a:ext cx="4025373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983" y="886862"/>
            <a:ext cx="3790888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C9E358EF-5542-4826-A82D-8FEAF733DB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4587" y="2538919"/>
            <a:ext cx="3718166" cy="349612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</a:pPr>
            <a:endParaRPr lang="en-US" altLang="en-US" sz="5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>
              <a:lnSpc>
                <a:spcPct val="90000"/>
              </a:lnSpc>
            </a:pPr>
            <a:endParaRPr lang="en-US" altLang="en-US" sz="500" b="1">
              <a:latin typeface="Times New Roman"/>
              <a:cs typeface="Times New Roman"/>
            </a:endParaRPr>
          </a:p>
          <a:p>
            <a:pPr marL="182245" indent="-182245" eaLnBrk="1" hangingPunct="1">
              <a:lnSpc>
                <a:spcPct val="90000"/>
              </a:lnSpc>
            </a:pPr>
            <a:endParaRPr lang="en-US" altLang="en-US" sz="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</a:pPr>
            <a:endParaRPr lang="en-US" altLang="en-US" sz="500"/>
          </a:p>
          <a:p>
            <a:pPr marL="182245" indent="-182245" eaLnBrk="1" hangingPunct="1">
              <a:lnSpc>
                <a:spcPct val="90000"/>
              </a:lnSpc>
            </a:pPr>
            <a:endParaRPr lang="en-US" altLang="en-US" sz="500" b="1"/>
          </a:p>
          <a:p>
            <a:pPr marL="182245" indent="-182245" eaLnBrk="1" hangingPunct="1">
              <a:lnSpc>
                <a:spcPct val="90000"/>
              </a:lnSpc>
            </a:pPr>
            <a:endParaRPr lang="en-US" altLang="en-US" sz="500" b="1"/>
          </a:p>
        </p:txBody>
      </p:sp>
      <p:pic>
        <p:nvPicPr>
          <p:cNvPr id="3" name="Picture 3" descr="Free Images : work, line, training, student, shelf ...">
            <a:extLst>
              <a:ext uri="{FF2B5EF4-FFF2-40B4-BE49-F238E27FC236}">
                <a16:creationId xmlns:a16="http://schemas.microsoft.com/office/drawing/2014/main" id="{CFC15657-3FE4-461F-BA26-64A825470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190" y="2624513"/>
            <a:ext cx="2183094" cy="325604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1E6352-9529-48DE-B0D3-5B7001620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85404"/>
              </p:ext>
            </p:extLst>
          </p:nvPr>
        </p:nvGraphicFramePr>
        <p:xfrm>
          <a:off x="4780983" y="906083"/>
          <a:ext cx="4025373" cy="512895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614551">
                  <a:extLst>
                    <a:ext uri="{9D8B030D-6E8A-4147-A177-3AD203B41FA5}">
                      <a16:colId xmlns:a16="http://schemas.microsoft.com/office/drawing/2014/main" val="1145524302"/>
                    </a:ext>
                  </a:extLst>
                </a:gridCol>
                <a:gridCol w="2410822">
                  <a:extLst>
                    <a:ext uri="{9D8B030D-6E8A-4147-A177-3AD203B41FA5}">
                      <a16:colId xmlns:a16="http://schemas.microsoft.com/office/drawing/2014/main" val="1437989313"/>
                    </a:ext>
                  </a:extLst>
                </a:gridCol>
              </a:tblGrid>
              <a:tr h="61295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/>
                        <a:t>Subject</a:t>
                      </a:r>
                      <a:endParaRPr lang="en-US" sz="1600" b="1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71861" marR="51330" marT="102659" marB="102659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 dirty="0"/>
                        <a:t>Requirement</a:t>
                      </a:r>
                      <a:endParaRPr lang="en-US" sz="1600" b="1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71861" marR="51330" marT="102659" marB="102659" anchor="ctr"/>
                </a:tc>
                <a:extLst>
                  <a:ext uri="{0D108BD9-81ED-4DB2-BD59-A6C34878D82A}">
                    <a16:rowId xmlns:a16="http://schemas.microsoft.com/office/drawing/2014/main" val="1007372650"/>
                  </a:ext>
                </a:extLst>
              </a:tr>
              <a:tr h="5386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cap="none" spc="0"/>
                        <a:t>English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cap="none" spc="0" dirty="0"/>
                        <a:t>4 Credits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extLst>
                  <a:ext uri="{0D108BD9-81ED-4DB2-BD59-A6C34878D82A}">
                    <a16:rowId xmlns:a16="http://schemas.microsoft.com/office/drawing/2014/main" val="1141372039"/>
                  </a:ext>
                </a:extLst>
              </a:tr>
              <a:tr h="735449">
                <a:tc>
                  <a:txBody>
                    <a:bodyPr/>
                    <a:lstStyle/>
                    <a:p>
                      <a:r>
                        <a:rPr lang="en-US" sz="1300" cap="none" spc="0"/>
                        <a:t>Math </a:t>
                      </a:r>
                      <a:endParaRPr 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tc>
                  <a:txBody>
                    <a:bodyPr/>
                    <a:lstStyle/>
                    <a:p>
                      <a:r>
                        <a:rPr lang="en-US" sz="1300" cap="none" spc="0" dirty="0"/>
                        <a:t>4 credits- Required Math include:</a:t>
                      </a:r>
                      <a:r>
                        <a:rPr lang="en-US" sz="1300" cap="none" spc="0" baseline="0" dirty="0"/>
                        <a:t> </a:t>
                      </a:r>
                      <a:r>
                        <a:rPr lang="en-US" sz="1300" cap="none" spc="0" dirty="0"/>
                        <a:t> Algebra 1 and Geometry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extLst>
                  <a:ext uri="{0D108BD9-81ED-4DB2-BD59-A6C34878D82A}">
                    <a16:rowId xmlns:a16="http://schemas.microsoft.com/office/drawing/2014/main" val="854381257"/>
                  </a:ext>
                </a:extLst>
              </a:tr>
              <a:tr h="540744">
                <a:tc>
                  <a:txBody>
                    <a:bodyPr/>
                    <a:lstStyle/>
                    <a:p>
                      <a:r>
                        <a:rPr lang="en-US" sz="1300" cap="none" spc="0" dirty="0"/>
                        <a:t>Science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tc>
                  <a:txBody>
                    <a:bodyPr/>
                    <a:lstStyle/>
                    <a:p>
                      <a:r>
                        <a:rPr lang="en-US" sz="1300" cap="none" spc="0" dirty="0"/>
                        <a:t>3 credits- Required Science</a:t>
                      </a:r>
                      <a:r>
                        <a:rPr lang="en-US" sz="1300" cap="none" spc="0" baseline="0" dirty="0"/>
                        <a:t>: B</a:t>
                      </a:r>
                      <a:r>
                        <a:rPr lang="en-US" sz="1300" cap="none" spc="0" dirty="0"/>
                        <a:t>iology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extLst>
                  <a:ext uri="{0D108BD9-81ED-4DB2-BD59-A6C34878D82A}">
                    <a16:rowId xmlns:a16="http://schemas.microsoft.com/office/drawing/2014/main" val="2501920776"/>
                  </a:ext>
                </a:extLst>
              </a:tr>
              <a:tr h="1073658">
                <a:tc>
                  <a:txBody>
                    <a:bodyPr/>
                    <a:lstStyle/>
                    <a:p>
                      <a:r>
                        <a:rPr lang="en-US" sz="1300" cap="none" spc="0"/>
                        <a:t>Social Studies</a:t>
                      </a:r>
                      <a:endParaRPr 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tc>
                  <a:txBody>
                    <a:bodyPr/>
                    <a:lstStyle/>
                    <a:p>
                      <a:r>
                        <a:rPr lang="en-US" sz="1300" cap="none" spc="0" dirty="0"/>
                        <a:t>3 credits-include these specific courses: World History, US History, Government &amp; Economics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extLst>
                  <a:ext uri="{0D108BD9-81ED-4DB2-BD59-A6C34878D82A}">
                    <a16:rowId xmlns:a16="http://schemas.microsoft.com/office/drawing/2014/main" val="2598851654"/>
                  </a:ext>
                </a:extLst>
              </a:tr>
              <a:tr h="540744">
                <a:tc>
                  <a:txBody>
                    <a:bodyPr/>
                    <a:lstStyle/>
                    <a:p>
                      <a:r>
                        <a:rPr lang="en-US" sz="1300" cap="none" spc="0" dirty="0"/>
                        <a:t>Physical Education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tc>
                  <a:txBody>
                    <a:bodyPr/>
                    <a:lstStyle/>
                    <a:p>
                      <a:r>
                        <a:rPr lang="en-US" sz="1300" cap="none" spc="0" dirty="0"/>
                        <a:t>HOPE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extLst>
                  <a:ext uri="{0D108BD9-81ED-4DB2-BD59-A6C34878D82A}">
                    <a16:rowId xmlns:a16="http://schemas.microsoft.com/office/drawing/2014/main" val="929340492"/>
                  </a:ext>
                </a:extLst>
              </a:tr>
              <a:tr h="701973">
                <a:tc>
                  <a:txBody>
                    <a:bodyPr/>
                    <a:lstStyle/>
                    <a:p>
                      <a:r>
                        <a:rPr lang="en-US" sz="1300" cap="none" spc="0"/>
                        <a:t>Art</a:t>
                      </a:r>
                      <a:endParaRPr 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spc="0" noProof="0" dirty="0"/>
                        <a:t>1 credit-Fine Art and some designated Practical Arts</a:t>
                      </a:r>
                      <a:endParaRPr lang="en-US" sz="1300" b="1" i="1" u="none" strike="noStrike" cap="none" spc="0" noProof="0" dirty="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 marL="71861" marR="51330" marT="51330" marB="102659"/>
                </a:tc>
                <a:extLst>
                  <a:ext uri="{0D108BD9-81ED-4DB2-BD59-A6C34878D82A}">
                    <a16:rowId xmlns:a16="http://schemas.microsoft.com/office/drawing/2014/main" val="4181484799"/>
                  </a:ext>
                </a:extLst>
              </a:tr>
              <a:tr h="35291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cap="none" spc="0"/>
                        <a:t>Electives</a:t>
                      </a:r>
                      <a:endParaRPr 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cap="none" spc="0" dirty="0"/>
                        <a:t>8 credits</a:t>
                      </a:r>
                      <a:endParaRPr 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1861" marR="51330" marT="51330" marB="102659"/>
                </a:tc>
                <a:extLst>
                  <a:ext uri="{0D108BD9-81ED-4DB2-BD59-A6C34878D82A}">
                    <a16:rowId xmlns:a16="http://schemas.microsoft.com/office/drawing/2014/main" val="831662073"/>
                  </a:ext>
                </a:extLst>
              </a:tr>
            </a:tbl>
          </a:graphicData>
        </a:graphic>
      </p:graphicFrame>
      <p:sp>
        <p:nvSpPr>
          <p:cNvPr id="71682" name="Rectangle 2">
            <a:extLst>
              <a:ext uri="{FF2B5EF4-FFF2-40B4-BE49-F238E27FC236}">
                <a16:creationId xmlns:a16="http://schemas.microsoft.com/office/drawing/2014/main" id="{F9E26B8C-B29F-43D5-B6A1-B06602A7F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2983" y="886862"/>
            <a:ext cx="3849509" cy="164592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700" b="1" dirty="0">
                <a:latin typeface="Century Gothic"/>
                <a:cs typeface="Times New Roman"/>
              </a:rPr>
              <a:t>Standard Graduation</a:t>
            </a:r>
            <a:r>
              <a:rPr lang="en-US" altLang="en-US" sz="3700" b="1" dirty="0">
                <a:latin typeface="Times New Roman"/>
                <a:cs typeface="Times New Roman"/>
              </a:rPr>
              <a:t> </a:t>
            </a:r>
            <a:r>
              <a:rPr lang="en-US" altLang="en-US" sz="3700" b="1" dirty="0">
                <a:latin typeface="Century Gothic"/>
                <a:cs typeface="Times New Roman"/>
              </a:rPr>
              <a:t>Requirements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3867-AAF1-4B7D-A118-21C09DEF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</p:spPr>
        <p:txBody>
          <a:bodyPr>
            <a:normAutofit/>
          </a:bodyPr>
          <a:lstStyle/>
          <a:p>
            <a:pPr algn="ctr"/>
            <a:r>
              <a:rPr lang="en-US" cap="all" dirty="0">
                <a:ea typeface="+mj-lt"/>
                <a:cs typeface="+mj-lt"/>
              </a:rPr>
              <a:t>STANDARD GRADUATION </a:t>
            </a:r>
            <a:br>
              <a:rPr lang="en-US" cap="all" dirty="0">
                <a:ea typeface="+mj-lt"/>
                <a:cs typeface="+mj-lt"/>
              </a:rPr>
            </a:br>
            <a:r>
              <a:rPr lang="en-US" cap="all" dirty="0">
                <a:ea typeface="+mj-lt"/>
                <a:cs typeface="+mj-lt"/>
              </a:rPr>
              <a:t>REQUIREMENTS</a:t>
            </a:r>
            <a:r>
              <a:rPr lang="en-US" sz="3200" cap="all" dirty="0">
                <a:ea typeface="+mj-lt"/>
                <a:cs typeface="+mj-lt"/>
              </a:rPr>
              <a:t> (CONTINUED)</a:t>
            </a:r>
            <a:endParaRPr lang="en-US" sz="3200" dirty="0">
              <a:ea typeface="+mj-lt"/>
              <a:cs typeface="+mj-lt"/>
            </a:endParaRPr>
          </a:p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004866-AB81-44B3-81D1-F5256E039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832973"/>
              </p:ext>
            </p:extLst>
          </p:nvPr>
        </p:nvGraphicFramePr>
        <p:xfrm>
          <a:off x="657922" y="1856333"/>
          <a:ext cx="7772400" cy="40808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9574">
                  <a:extLst>
                    <a:ext uri="{9D8B030D-6E8A-4147-A177-3AD203B41FA5}">
                      <a16:colId xmlns:a16="http://schemas.microsoft.com/office/drawing/2014/main" val="2541353856"/>
                    </a:ext>
                  </a:extLst>
                </a:gridCol>
                <a:gridCol w="5812826">
                  <a:extLst>
                    <a:ext uri="{9D8B030D-6E8A-4147-A177-3AD203B41FA5}">
                      <a16:colId xmlns:a16="http://schemas.microsoft.com/office/drawing/2014/main" val="1671340170"/>
                    </a:ext>
                  </a:extLst>
                </a:gridCol>
              </a:tblGrid>
              <a:tr h="35855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cap="none" spc="0" dirty="0">
                          <a:effectLst/>
                        </a:rPr>
                        <a:t>Testing/GPA​</a:t>
                      </a:r>
                      <a:endParaRPr lang="en-US" sz="1400" b="0" i="0" cap="none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19132" marR="91640" marT="91640" marB="91640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cap="none" spc="0">
                          <a:effectLst/>
                        </a:rPr>
                        <a:t>Requirement​</a:t>
                      </a:r>
                      <a:endParaRPr lang="en-US" sz="1400" b="0" i="0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19132" marR="91640" marT="91640" marB="91640" anchor="ctr"/>
                </a:tc>
                <a:extLst>
                  <a:ext uri="{0D108BD9-81ED-4DB2-BD59-A6C34878D82A}">
                    <a16:rowId xmlns:a16="http://schemas.microsoft.com/office/drawing/2014/main" val="1701876456"/>
                  </a:ext>
                </a:extLst>
              </a:tr>
              <a:tr h="1531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cap="none" spc="0">
                          <a:effectLst/>
                        </a:rPr>
                        <a:t>English &amp; Language Arts​</a:t>
                      </a:r>
                      <a:endParaRPr lang="en-US" sz="1400" b="0" i="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9132" marR="91640" marT="91640" marB="91640"/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400" u="none" strike="noStrike" cap="none" spc="0" dirty="0">
                        <a:effectLst/>
                      </a:endParaRPr>
                    </a:p>
                    <a:p>
                      <a:pPr algn="l" rtl="0" fontAlgn="base"/>
                      <a:endParaRPr lang="en-US" sz="1400" u="none" strike="noStrike" cap="none" spc="0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400" cap="none" spc="0" dirty="0">
                          <a:effectLst/>
                        </a:rPr>
                        <a:t>​Pass FAST/ELA Grade 10 Common Core Assessment</a:t>
                      </a:r>
                      <a:r>
                        <a:rPr lang="en-US" sz="1400" cap="none" spc="0" baseline="0" dirty="0">
                          <a:effectLst/>
                        </a:rPr>
                        <a:t> (Level 3) (or SAT - EBRW- 480 or ACT- 18 Average of Reading and English scores.​</a:t>
                      </a:r>
                      <a:endParaRPr lang="en-US" sz="1400" cap="none" spc="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9132" marR="91640" marT="91640" marB="91640"/>
                </a:tc>
                <a:extLst>
                  <a:ext uri="{0D108BD9-81ED-4DB2-BD59-A6C34878D82A}">
                    <a16:rowId xmlns:a16="http://schemas.microsoft.com/office/drawing/2014/main" val="629588853"/>
                  </a:ext>
                </a:extLst>
              </a:tr>
              <a:tr h="10278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cap="none" spc="0" dirty="0">
                          <a:effectLst/>
                        </a:rPr>
                        <a:t>Math​</a:t>
                      </a:r>
                      <a:endParaRPr lang="en-US" sz="1400" b="0" i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9132" marR="91640" marT="91640" marB="91640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u="none" strike="noStrike" cap="none" spc="0">
                          <a:effectLst/>
                        </a:rPr>
                        <a:t>Pass the Algebra I EOC or Geometry EOC or  a comparative score on PSAT concordant – math section – 430 or SAT Math section:  420 or ACT Math section:16</a:t>
                      </a:r>
                      <a:r>
                        <a:rPr lang="en-US" sz="1400" cap="none" spc="0">
                          <a:effectLst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en-US" sz="1400" cap="none" spc="0">
                          <a:effectLst/>
                        </a:rPr>
                        <a:t>​</a:t>
                      </a:r>
                      <a:endParaRPr lang="en-US" sz="1400" b="0" i="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9132" marR="91640" marT="91640" marB="91640"/>
                </a:tc>
                <a:extLst>
                  <a:ext uri="{0D108BD9-81ED-4DB2-BD59-A6C34878D82A}">
                    <a16:rowId xmlns:a16="http://schemas.microsoft.com/office/drawing/2014/main" val="2041912922"/>
                  </a:ext>
                </a:extLst>
              </a:tr>
              <a:tr h="1116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cap="none" spc="0" dirty="0">
                          <a:effectLst/>
                        </a:rPr>
                        <a:t>GPA​</a:t>
                      </a:r>
                    </a:p>
                    <a:p>
                      <a:pPr algn="l" rtl="0" fontAlgn="base"/>
                      <a:endParaRPr lang="en-US" sz="1400" cap="none" spc="0" dirty="0">
                        <a:effectLst/>
                      </a:endParaRPr>
                    </a:p>
                  </a:txBody>
                  <a:tcPr marL="119132" marR="91640" marT="91640" marB="91640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u="none" strike="noStrike" cap="none" spc="0" dirty="0">
                          <a:effectLst/>
                        </a:rPr>
                        <a:t>Earn a 2.0 unweighted cumulative GPA</a:t>
                      </a:r>
                      <a:r>
                        <a:rPr lang="en-US" sz="1400" cap="none" spc="0" dirty="0">
                          <a:effectLst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en-US" sz="1400" cap="none" spc="0" dirty="0">
                          <a:effectLst/>
                        </a:rPr>
                        <a:t>​</a:t>
                      </a:r>
                      <a:endParaRPr lang="en-US" sz="1400" b="0" i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9132" marR="91640" marT="91640" marB="91640"/>
                </a:tc>
                <a:extLst>
                  <a:ext uri="{0D108BD9-81ED-4DB2-BD59-A6C34878D82A}">
                    <a16:rowId xmlns:a16="http://schemas.microsoft.com/office/drawing/2014/main" val="2086814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840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29C8E1D9-4CCA-4D36-9C84-C9B0375A1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34587" y="727627"/>
            <a:ext cx="3718165" cy="9035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latin typeface="Century Gothic"/>
                <a:cs typeface="Times New Roman"/>
              </a:rPr>
              <a:t>Promotion 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40" y="727628"/>
            <a:ext cx="4025373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983" y="886862"/>
            <a:ext cx="3790888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5" descr="Calendar&#10;&#10;Description automatically generated">
            <a:extLst>
              <a:ext uri="{FF2B5EF4-FFF2-40B4-BE49-F238E27FC236}">
                <a16:creationId xmlns:a16="http://schemas.microsoft.com/office/drawing/2014/main" id="{B396466F-60D0-4666-8EB9-DA7791349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3012" y="2330415"/>
            <a:ext cx="3310829" cy="2209978"/>
          </a:xfrm>
          <a:prstGeom prst="rect">
            <a:avLst/>
          </a:prstGeom>
        </p:spPr>
      </p:pic>
      <p:sp>
        <p:nvSpPr>
          <p:cNvPr id="75779" name="Rectangle 3">
            <a:extLst>
              <a:ext uri="{FF2B5EF4-FFF2-40B4-BE49-F238E27FC236}">
                <a16:creationId xmlns:a16="http://schemas.microsoft.com/office/drawing/2014/main" id="{B7906236-F8E4-404D-A02B-9453FEE272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87453" y="1631187"/>
            <a:ext cx="3718166" cy="386708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en-US" sz="2000" b="1" u="sng" dirty="0">
                <a:latin typeface="Century Gothic"/>
                <a:cs typeface="Times New Roman"/>
              </a:rPr>
              <a:t>Promotion to 11th grade:</a:t>
            </a:r>
            <a:endParaRPr lang="en-US" altLang="en-US" sz="2000" b="1" u="sng" dirty="0">
              <a:latin typeface="Century Gothic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2000" dirty="0">
                <a:latin typeface="Century Gothic"/>
                <a:cs typeface="Times New Roman"/>
              </a:rPr>
              <a:t>10 credits </a:t>
            </a: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2000" b="1" dirty="0">
                <a:latin typeface="Century Gothic"/>
                <a:cs typeface="Times New Roman"/>
              </a:rPr>
              <a:t>1.5 unweighted cumulative GPA</a:t>
            </a:r>
          </a:p>
          <a:p>
            <a:pPr marL="0" indent="0" eaLnBrk="1" hangingPunct="1">
              <a:lnSpc>
                <a:spcPct val="90000"/>
              </a:lnSpc>
              <a:buFont typeface="Garamond" panose="02020404030301010803" pitchFamily="18" charset="0"/>
              <a:buNone/>
              <a:defRPr/>
            </a:pPr>
            <a:endParaRPr lang="en-US" altLang="en-US" sz="2000" b="1" dirty="0">
              <a:latin typeface="Century Gothic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Garamond" panose="02020404030301010803" pitchFamily="18" charset="0"/>
              <a:buNone/>
              <a:defRPr/>
            </a:pPr>
            <a:r>
              <a:rPr lang="en-US" altLang="en-US" sz="2000" b="1" u="sng" dirty="0">
                <a:latin typeface="Century Gothic"/>
                <a:cs typeface="Times New Roman"/>
              </a:rPr>
              <a:t>Promotion to 12th grade</a:t>
            </a: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2000" dirty="0">
                <a:latin typeface="Century Gothic"/>
                <a:cs typeface="Times New Roman"/>
              </a:rPr>
              <a:t>17 credits </a:t>
            </a:r>
            <a:endParaRPr lang="en-US" altLang="en-US" sz="2000" dirty="0">
              <a:latin typeface="Century Gothic"/>
              <a:cs typeface="Times New Roman" panose="02020603050405020304" pitchFamily="18" charset="0"/>
            </a:endParaRPr>
          </a:p>
          <a:p>
            <a:pPr marL="182245" indent="-182245" eaLnBrk="1" hangingPunct="1">
              <a:lnSpc>
                <a:spcPct val="90000"/>
              </a:lnSpc>
              <a:buFont typeface="Arial" panose="02020404030301010803" pitchFamily="18" charset="0"/>
              <a:buChar char="•"/>
              <a:defRPr/>
            </a:pPr>
            <a:r>
              <a:rPr lang="en-US" altLang="en-US" sz="2000" b="1" dirty="0">
                <a:latin typeface="Century Gothic"/>
                <a:cs typeface="Times New Roman"/>
              </a:rPr>
              <a:t>2.0 unweighted cumulative GPA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en-US" sz="2000" b="1" dirty="0">
              <a:latin typeface="Century Gothic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en-US" altLang="en-US" sz="2000" i="1" dirty="0">
                <a:latin typeface="Century Gothic"/>
                <a:cs typeface="Times New Roman"/>
              </a:rPr>
              <a:t>Standardized tests and performance in courses are used for academic placement</a:t>
            </a:r>
            <a:r>
              <a:rPr lang="en-US" altLang="en-US" sz="2000" i="1" dirty="0"/>
              <a:t>. 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7605AFF-8423-44F8-B387-117A6F090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4184" r="33466" b="2"/>
          <a:stretch/>
        </p:blipFill>
        <p:spPr>
          <a:xfrm>
            <a:off x="5878028" y="237744"/>
            <a:ext cx="3093312" cy="6382512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308" y="237744"/>
            <a:ext cx="573973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2E831A3-D3CC-4073-9CDF-E93716478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510" y="642593"/>
            <a:ext cx="4711446" cy="174418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latin typeface="Century Gothic"/>
                <a:cs typeface="Times New Roman"/>
              </a:rPr>
              <a:t>11</a:t>
            </a:r>
            <a:r>
              <a:rPr lang="en-US" altLang="en-US" b="1" baseline="30000" dirty="0">
                <a:latin typeface="Century Gothic"/>
                <a:cs typeface="Times New Roman"/>
              </a:rPr>
              <a:t>th</a:t>
            </a:r>
            <a:r>
              <a:rPr lang="en-US" altLang="en-US" b="1" dirty="0">
                <a:latin typeface="Century Gothic"/>
                <a:cs typeface="Times New Roman"/>
              </a:rPr>
              <a:t> Grade Progression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FC0CEC0-6E5B-4588-9100-95A5FB7E67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1510" y="2386584"/>
            <a:ext cx="4711446" cy="3648456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b="1" dirty="0"/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ü"/>
              <a:defRPr/>
            </a:pPr>
            <a:r>
              <a:rPr lang="en-US" dirty="0">
                <a:latin typeface="Century Gothic"/>
                <a:cs typeface="Times New Roman"/>
              </a:rPr>
              <a:t>English 3 General/English Hon 3/AP Language and Composition</a:t>
            </a: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ü"/>
              <a:defRPr/>
            </a:pPr>
            <a:r>
              <a:rPr lang="en-US" dirty="0">
                <a:latin typeface="Century Gothic"/>
                <a:cs typeface="Times New Roman"/>
              </a:rPr>
              <a:t>Math</a:t>
            </a: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ü"/>
              <a:defRPr/>
            </a:pPr>
            <a:r>
              <a:rPr lang="en-US" dirty="0">
                <a:latin typeface="Century Gothic"/>
                <a:cs typeface="Times New Roman"/>
              </a:rPr>
              <a:t>Science</a:t>
            </a:r>
          </a:p>
          <a:p>
            <a:pPr marL="182245" indent="-182245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2020404030301010803" pitchFamily="18" charset="0"/>
              <a:buChar char="ü"/>
              <a:defRPr/>
            </a:pPr>
            <a:r>
              <a:rPr lang="en-US" dirty="0">
                <a:latin typeface="Century Gothic"/>
                <a:cs typeface="Times New Roman"/>
              </a:rPr>
              <a:t>U.S. History (General or Honors)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b="1" dirty="0">
              <a:latin typeface="Century Gothic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i="1" dirty="0">
                <a:latin typeface="Century Gothic"/>
                <a:cs typeface="Times New Roman"/>
              </a:rPr>
              <a:t>Plus any course/program student plans to continue next year (World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i="1" dirty="0">
                <a:latin typeface="Century Gothic"/>
                <a:cs typeface="Times New Roman"/>
              </a:rPr>
              <a:t>language, drama, chorus, band)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None/>
              <a:defRPr/>
            </a:pPr>
            <a:endParaRPr lang="en-US" b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None/>
              <a:defRPr/>
            </a:pPr>
            <a:endParaRPr lang="en-US" b="1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None/>
              <a:defRPr/>
            </a:pPr>
            <a:endParaRPr lang="en-US" dirty="0">
              <a:latin typeface="Bernard MT Condensed" pitchFamily="18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dirty="0"/>
          </a:p>
        </p:txBody>
      </p:sp>
    </p:spTree>
  </p:cSld>
  <p:clrMapOvr>
    <a:masterClrMapping/>
  </p:clrMapOvr>
  <p:transition spd="slow">
    <p:circl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Capsule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1B1D49"/>
      </a:accent1>
      <a:accent2>
        <a:srgbClr val="630000"/>
      </a:accent2>
      <a:accent3>
        <a:srgbClr val="AAAAAA"/>
      </a:accent3>
      <a:accent4>
        <a:srgbClr val="DADADA"/>
      </a:accent4>
      <a:accent5>
        <a:srgbClr val="ABABB1"/>
      </a:accent5>
      <a:accent6>
        <a:srgbClr val="590000"/>
      </a:accent6>
      <a:hlink>
        <a:srgbClr val="000000"/>
      </a:hlink>
      <a:folHlink>
        <a:srgbClr val="C68D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9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B7AAA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0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630000"/>
        </a:accent1>
        <a:accent2>
          <a:srgbClr val="9999FF"/>
        </a:accent2>
        <a:accent3>
          <a:srgbClr val="B7AAAA"/>
        </a:accent3>
        <a:accent4>
          <a:srgbClr val="DADADA"/>
        </a:accent4>
        <a:accent5>
          <a:srgbClr val="B7AAAA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1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DADADA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2">
        <a:dk1>
          <a:srgbClr val="000000"/>
        </a:dk1>
        <a:lt1>
          <a:srgbClr val="FFFFFF"/>
        </a:lt1>
        <a:dk2>
          <a:srgbClr val="63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DADADA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3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4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5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00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00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6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AA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apsule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1B1D49"/>
      </a:accent1>
      <a:accent2>
        <a:srgbClr val="630000"/>
      </a:accent2>
      <a:accent3>
        <a:srgbClr val="AAAAAA"/>
      </a:accent3>
      <a:accent4>
        <a:srgbClr val="DADADA"/>
      </a:accent4>
      <a:accent5>
        <a:srgbClr val="ABABB1"/>
      </a:accent5>
      <a:accent6>
        <a:srgbClr val="590000"/>
      </a:accent6>
      <a:hlink>
        <a:srgbClr val="000000"/>
      </a:hlink>
      <a:folHlink>
        <a:srgbClr val="C68D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9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B7AAA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0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630000"/>
        </a:accent1>
        <a:accent2>
          <a:srgbClr val="9999FF"/>
        </a:accent2>
        <a:accent3>
          <a:srgbClr val="B7AAAA"/>
        </a:accent3>
        <a:accent4>
          <a:srgbClr val="DADADA"/>
        </a:accent4>
        <a:accent5>
          <a:srgbClr val="B7AAAA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1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DADADA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2">
        <a:dk1>
          <a:srgbClr val="000000"/>
        </a:dk1>
        <a:lt1>
          <a:srgbClr val="FFFFFF"/>
        </a:lt1>
        <a:dk2>
          <a:srgbClr val="63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DADADA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3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4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5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00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00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6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AA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apsule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1B1D49"/>
      </a:accent1>
      <a:accent2>
        <a:srgbClr val="630000"/>
      </a:accent2>
      <a:accent3>
        <a:srgbClr val="AAAAAA"/>
      </a:accent3>
      <a:accent4>
        <a:srgbClr val="DADADA"/>
      </a:accent4>
      <a:accent5>
        <a:srgbClr val="ABABB1"/>
      </a:accent5>
      <a:accent6>
        <a:srgbClr val="590000"/>
      </a:accent6>
      <a:hlink>
        <a:srgbClr val="000000"/>
      </a:hlink>
      <a:folHlink>
        <a:srgbClr val="C68D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9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B7AAA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0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630000"/>
        </a:accent1>
        <a:accent2>
          <a:srgbClr val="9999FF"/>
        </a:accent2>
        <a:accent3>
          <a:srgbClr val="B7AAAA"/>
        </a:accent3>
        <a:accent4>
          <a:srgbClr val="DADADA"/>
        </a:accent4>
        <a:accent5>
          <a:srgbClr val="B7AAAA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1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DADADA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2">
        <a:dk1>
          <a:srgbClr val="000000"/>
        </a:dk1>
        <a:lt1>
          <a:srgbClr val="FFFFFF"/>
        </a:lt1>
        <a:dk2>
          <a:srgbClr val="63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DADADA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3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4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5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00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00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6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AA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apsule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1B1D49"/>
      </a:accent1>
      <a:accent2>
        <a:srgbClr val="630000"/>
      </a:accent2>
      <a:accent3>
        <a:srgbClr val="AAAAAA"/>
      </a:accent3>
      <a:accent4>
        <a:srgbClr val="DADADA"/>
      </a:accent4>
      <a:accent5>
        <a:srgbClr val="ABABB1"/>
      </a:accent5>
      <a:accent6>
        <a:srgbClr val="590000"/>
      </a:accent6>
      <a:hlink>
        <a:srgbClr val="000000"/>
      </a:hlink>
      <a:folHlink>
        <a:srgbClr val="C68D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9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B7AAA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0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630000"/>
        </a:accent1>
        <a:accent2>
          <a:srgbClr val="9999FF"/>
        </a:accent2>
        <a:accent3>
          <a:srgbClr val="B7AAAA"/>
        </a:accent3>
        <a:accent4>
          <a:srgbClr val="DADADA"/>
        </a:accent4>
        <a:accent5>
          <a:srgbClr val="B7AAAA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1">
        <a:dk1>
          <a:srgbClr val="000000"/>
        </a:dk1>
        <a:lt1>
          <a:srgbClr val="FFFFFF"/>
        </a:lt1>
        <a:dk2>
          <a:srgbClr val="630000"/>
        </a:dk2>
        <a:lt2>
          <a:srgbClr val="FFFFEB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DADADA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2">
        <a:dk1>
          <a:srgbClr val="000000"/>
        </a:dk1>
        <a:lt1>
          <a:srgbClr val="FFFFFF"/>
        </a:lt1>
        <a:dk2>
          <a:srgbClr val="63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DADADA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13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CCCCFF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4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5">
        <a:dk1>
          <a:srgbClr val="000000"/>
        </a:dk1>
        <a:lt1>
          <a:srgbClr val="63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000000"/>
        </a:accent2>
        <a:accent3>
          <a:srgbClr val="B7AAAA"/>
        </a:accent3>
        <a:accent4>
          <a:srgbClr val="000000"/>
        </a:accent4>
        <a:accent5>
          <a:srgbClr val="ABABB1"/>
        </a:accent5>
        <a:accent6>
          <a:srgbClr val="00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6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1B1D49"/>
        </a:accent1>
        <a:accent2>
          <a:srgbClr val="630000"/>
        </a:accent2>
        <a:accent3>
          <a:srgbClr val="AAAAAA"/>
        </a:accent3>
        <a:accent4>
          <a:srgbClr val="000000"/>
        </a:accent4>
        <a:accent5>
          <a:srgbClr val="ABABB1"/>
        </a:accent5>
        <a:accent6>
          <a:srgbClr val="590000"/>
        </a:accent6>
        <a:hlink>
          <a:srgbClr val="000066"/>
        </a:hlink>
        <a:folHlink>
          <a:srgbClr val="C68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0195A04811DC4296192084626BF94F" ma:contentTypeVersion="16" ma:contentTypeDescription="Create a new document." ma:contentTypeScope="" ma:versionID="2f738410724d6a6af49d8ead0a4a1905">
  <xsd:schema xmlns:xsd="http://www.w3.org/2001/XMLSchema" xmlns:xs="http://www.w3.org/2001/XMLSchema" xmlns:p="http://schemas.microsoft.com/office/2006/metadata/properties" xmlns:ns1="http://schemas.microsoft.com/sharepoint/v3" xmlns:ns3="4c41b31a-d1ed-418f-b2bc-df6e83aa67e9" xmlns:ns4="d59e904a-2567-4a76-91cc-888d326c3c9d" targetNamespace="http://schemas.microsoft.com/office/2006/metadata/properties" ma:root="true" ma:fieldsID="1c3964fddec09bbddb5a10301e820327" ns1:_="" ns3:_="" ns4:_="">
    <xsd:import namespace="http://schemas.microsoft.com/sharepoint/v3"/>
    <xsd:import namespace="4c41b31a-d1ed-418f-b2bc-df6e83aa67e9"/>
    <xsd:import namespace="d59e904a-2567-4a76-91cc-888d326c3c9d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b31a-d1ed-418f-b2bc-df6e83aa67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e904a-2567-4a76-91cc-888d326c3c9d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B05F50E-0238-4662-A4B8-E335F60F54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c41b31a-d1ed-418f-b2bc-df6e83aa67e9"/>
    <ds:schemaRef ds:uri="d59e904a-2567-4a76-91cc-888d326c3c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289EA7-E99A-4CBD-BB8B-D7DF252573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61D934-6078-4E06-B8DE-5123A7C65D0B}">
  <ds:schemaRefs>
    <ds:schemaRef ds:uri="d59e904a-2567-4a76-91cc-888d326c3c9d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4c41b31a-d1ed-418f-b2bc-df6e83aa67e9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8606</TotalTime>
  <Words>2790</Words>
  <Application>Microsoft Office PowerPoint</Application>
  <PresentationFormat>On-screen Show (4:3)</PresentationFormat>
  <Paragraphs>407</Paragraphs>
  <Slides>43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</vt:lpstr>
      <vt:lpstr>Arial,Sans-Serif</vt:lpstr>
      <vt:lpstr>Bernard MT Condensed</vt:lpstr>
      <vt:lpstr>Calibri</vt:lpstr>
      <vt:lpstr>Century Gothic</vt:lpstr>
      <vt:lpstr>Garamond</vt:lpstr>
      <vt:lpstr>Segoe UI Symbol</vt:lpstr>
      <vt:lpstr>Times New Roman</vt:lpstr>
      <vt:lpstr>Wingdings</vt:lpstr>
      <vt:lpstr>Savon</vt:lpstr>
      <vt:lpstr>Capsules</vt:lpstr>
      <vt:lpstr>1_Capsules</vt:lpstr>
      <vt:lpstr>2_Capsules</vt:lpstr>
      <vt:lpstr>3_Capsules</vt:lpstr>
      <vt:lpstr>Lawton Chiles High School</vt:lpstr>
      <vt:lpstr>PowerPoint Presentation</vt:lpstr>
      <vt:lpstr>Guidance &amp; Counseling Department</vt:lpstr>
      <vt:lpstr>Counselor Roles </vt:lpstr>
      <vt:lpstr>Senior &amp; Junior Year  is upon us…</vt:lpstr>
      <vt:lpstr>Standard Graduation Requirements</vt:lpstr>
      <vt:lpstr>STANDARD GRADUATION  REQUIREMENTS (CONTINUED) </vt:lpstr>
      <vt:lpstr>Promotion </vt:lpstr>
      <vt:lpstr>11th Grade Progression</vt:lpstr>
      <vt:lpstr>12th Grade Progression</vt:lpstr>
      <vt:lpstr>Credit Recovery</vt:lpstr>
      <vt:lpstr>Senior  On-Campus Dual  Enrollment with FAMU </vt:lpstr>
      <vt:lpstr>FAMU DE REQUIREMENTS</vt:lpstr>
      <vt:lpstr>Junior/Senior Off-Campus Dual Enrollment  (FAMU, FSU, TCC, LIVELY) </vt:lpstr>
      <vt:lpstr>ACT.org</vt:lpstr>
      <vt:lpstr>CollegeBoard.org </vt:lpstr>
      <vt:lpstr>PERT Testing Dates</vt:lpstr>
      <vt:lpstr>Upcoming Test Dates</vt:lpstr>
      <vt:lpstr>AP vs. Dual Enrollment</vt:lpstr>
      <vt:lpstr>AP vs. Dual Enrollment Continued</vt:lpstr>
      <vt:lpstr>OPTIONS FOR NEXT YEAR</vt:lpstr>
      <vt:lpstr>11th Grade Options</vt:lpstr>
      <vt:lpstr>12th grade options: </vt:lpstr>
      <vt:lpstr>Options After High School</vt:lpstr>
      <vt:lpstr>Vocational Schools  </vt:lpstr>
      <vt:lpstr>Military</vt:lpstr>
      <vt:lpstr>State Colleges </vt:lpstr>
      <vt:lpstr>State University System of Florida </vt:lpstr>
      <vt:lpstr>What Else Are Colleges Looking For?</vt:lpstr>
      <vt:lpstr>Financial Aid</vt:lpstr>
      <vt:lpstr>Types of Financial Aid</vt:lpstr>
      <vt:lpstr>Scholarships </vt:lpstr>
      <vt:lpstr>Federal Aid FASFA (Free Application for Federal Student Aid) </vt:lpstr>
      <vt:lpstr>PowerPoint Presentation</vt:lpstr>
      <vt:lpstr>Bright Futures Scholarship continued</vt:lpstr>
      <vt:lpstr>Action Plan for Sophomores</vt:lpstr>
      <vt:lpstr>Sophomore Action Plan cont.</vt:lpstr>
      <vt:lpstr>Action Plan For Juniors</vt:lpstr>
      <vt:lpstr>Action Plan For Juniors Continued</vt:lpstr>
      <vt:lpstr>Timelines for 2025 Grads</vt:lpstr>
      <vt:lpstr>Timelines for 2025 Grads (Continued)</vt:lpstr>
      <vt:lpstr>Timeline Continued</vt:lpstr>
      <vt:lpstr>  </vt:lpstr>
    </vt:vector>
  </TitlesOfParts>
  <Company>Chiles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 Requirements</dc:title>
  <dc:creator>MWebb</dc:creator>
  <cp:lastModifiedBy>Garner, Natalie</cp:lastModifiedBy>
  <cp:revision>1161</cp:revision>
  <cp:lastPrinted>2020-12-16T15:52:10Z</cp:lastPrinted>
  <dcterms:created xsi:type="dcterms:W3CDTF">1999-10-01T18:05:48Z</dcterms:created>
  <dcterms:modified xsi:type="dcterms:W3CDTF">2024-02-16T14:34:06Z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0x010100190195A04811DC4296192084626BF94F</vt:lpwstr>
  </property>
  <property fmtid="{D5CDD505-2E9C-101B-9397-08002B2CF9AE}" pid="3" name="_ip_UnifiedCompliancePolicyUIAction">
    <vt:lpwstr/>
  </property>
  <property fmtid="{D5CDD505-2E9C-101B-9397-08002B2CF9AE}" pid="4" name="IMAddress">
    <vt:lpwstr/>
  </property>
  <property fmtid="{D5CDD505-2E9C-101B-9397-08002B2CF9AE}" pid="5" name="_ip_UnifiedCompliancePolicyProperties">
    <vt:lpwstr/>
  </property>
</Properties>
</file>