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8" r:id="rId4"/>
    <p:sldId id="267" r:id="rId5"/>
    <p:sldId id="270" r:id="rId6"/>
    <p:sldId id="266" r:id="rId7"/>
    <p:sldId id="265" r:id="rId8"/>
    <p:sldId id="263" r:id="rId9"/>
    <p:sldId id="264" r:id="rId10"/>
    <p:sldId id="272" r:id="rId11"/>
    <p:sldId id="271" r:id="rId12"/>
    <p:sldId id="257" r:id="rId13"/>
    <p:sldId id="258" r:id="rId14"/>
    <p:sldId id="259" r:id="rId15"/>
    <p:sldId id="260"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84B9D-8101-9DCA-C8D3-5C834B954F68}" v="11" dt="2019-02-07T13:48:16.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microsoft.com/office/2015/10/relationships/revisionInfo" Target="revisionInfo.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40D1F-5287-4527-BB85-3F4DDEB4DEBD}"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5098CEF5-86CC-4887-85A6-249BAC7C70F4}">
      <dgm:prSet/>
      <dgm:spPr/>
      <dgm:t>
        <a:bodyPr/>
        <a:lstStyle/>
        <a:p>
          <a:r>
            <a:rPr lang="en-US" b="1"/>
            <a:t>Addie Bundren</a:t>
          </a:r>
          <a:r>
            <a:rPr lang="en-US"/>
            <a:t>: Mother of five, married to Anse Bundren. Former school teacher. </a:t>
          </a:r>
        </a:p>
      </dgm:t>
    </dgm:pt>
    <dgm:pt modelId="{A47E982D-6061-4F40-A7D2-33232309313F}" type="parTrans" cxnId="{EA38E98D-AAE8-4486-90F3-0A70BCA42D2B}">
      <dgm:prSet/>
      <dgm:spPr/>
      <dgm:t>
        <a:bodyPr/>
        <a:lstStyle/>
        <a:p>
          <a:endParaRPr lang="en-US"/>
        </a:p>
      </dgm:t>
    </dgm:pt>
    <dgm:pt modelId="{1F4618A2-DC22-4DBA-96BF-BF3DAA5DF2A0}" type="sibTrans" cxnId="{EA38E98D-AAE8-4486-90F3-0A70BCA42D2B}">
      <dgm:prSet/>
      <dgm:spPr/>
      <dgm:t>
        <a:bodyPr/>
        <a:lstStyle/>
        <a:p>
          <a:endParaRPr lang="en-US"/>
        </a:p>
      </dgm:t>
    </dgm:pt>
    <dgm:pt modelId="{84B5FC83-777A-40F3-8614-706C7F77DD7F}">
      <dgm:prSet/>
      <dgm:spPr/>
      <dgm:t>
        <a:bodyPr/>
        <a:lstStyle/>
        <a:p>
          <a:r>
            <a:rPr lang="en-US" b="1"/>
            <a:t>Anse Bundren</a:t>
          </a:r>
          <a:r>
            <a:rPr lang="en-US"/>
            <a:t>: Married to Addie. Notoriously lazy. Often laments his bad luck when he simply makes poor choices. </a:t>
          </a:r>
        </a:p>
      </dgm:t>
    </dgm:pt>
    <dgm:pt modelId="{493DE2BC-7555-48B1-A463-C431BA945A88}" type="parTrans" cxnId="{1F6F9FB4-D5B5-4AB3-BD8A-9616CEC383A9}">
      <dgm:prSet/>
      <dgm:spPr/>
      <dgm:t>
        <a:bodyPr/>
        <a:lstStyle/>
        <a:p>
          <a:endParaRPr lang="en-US"/>
        </a:p>
      </dgm:t>
    </dgm:pt>
    <dgm:pt modelId="{0A96552D-3280-46D5-8921-4583156D8F97}" type="sibTrans" cxnId="{1F6F9FB4-D5B5-4AB3-BD8A-9616CEC383A9}">
      <dgm:prSet/>
      <dgm:spPr/>
      <dgm:t>
        <a:bodyPr/>
        <a:lstStyle/>
        <a:p>
          <a:endParaRPr lang="en-US"/>
        </a:p>
      </dgm:t>
    </dgm:pt>
    <dgm:pt modelId="{0124BCD9-F146-45C4-A946-51AA7C34A01A}">
      <dgm:prSet/>
      <dgm:spPr/>
      <dgm:t>
        <a:bodyPr/>
        <a:lstStyle/>
        <a:p>
          <a:r>
            <a:rPr lang="en-US" b="1"/>
            <a:t>Cash</a:t>
          </a:r>
          <a:r>
            <a:rPr lang="en-US"/>
            <a:t>: The firstborn son. Skilled at carpentry and often helpful. </a:t>
          </a:r>
        </a:p>
      </dgm:t>
    </dgm:pt>
    <dgm:pt modelId="{028799E7-8DA9-438C-AFFE-C234F64BC8EF}" type="parTrans" cxnId="{E504A3B2-A8B6-41E6-9A4D-9AF298FF2CC6}">
      <dgm:prSet/>
      <dgm:spPr/>
      <dgm:t>
        <a:bodyPr/>
        <a:lstStyle/>
        <a:p>
          <a:endParaRPr lang="en-US"/>
        </a:p>
      </dgm:t>
    </dgm:pt>
    <dgm:pt modelId="{EF7250B7-5CA6-4AE0-BFC2-18B0D8A6ADCB}" type="sibTrans" cxnId="{E504A3B2-A8B6-41E6-9A4D-9AF298FF2CC6}">
      <dgm:prSet/>
      <dgm:spPr/>
      <dgm:t>
        <a:bodyPr/>
        <a:lstStyle/>
        <a:p>
          <a:endParaRPr lang="en-US"/>
        </a:p>
      </dgm:t>
    </dgm:pt>
    <dgm:pt modelId="{978257A0-25E3-4959-AF34-5C0B78A9D78E}">
      <dgm:prSet/>
      <dgm:spPr/>
      <dgm:t>
        <a:bodyPr/>
        <a:lstStyle/>
        <a:p>
          <a:r>
            <a:rPr lang="en-US" b="1"/>
            <a:t>Darl</a:t>
          </a:r>
          <a:r>
            <a:rPr lang="en-US"/>
            <a:t>: Two years younger than Cash. His narrations are very articulate, though his speech is plainer. Darl narrates 19 of the chapters. </a:t>
          </a:r>
        </a:p>
      </dgm:t>
    </dgm:pt>
    <dgm:pt modelId="{E41E2DF3-6187-4D09-B318-2E240E87E2DA}" type="parTrans" cxnId="{53ABCC9D-E1BF-49F6-B933-CDA8122C7161}">
      <dgm:prSet/>
      <dgm:spPr/>
      <dgm:t>
        <a:bodyPr/>
        <a:lstStyle/>
        <a:p>
          <a:endParaRPr lang="en-US"/>
        </a:p>
      </dgm:t>
    </dgm:pt>
    <dgm:pt modelId="{09C793B1-DDB7-46CE-8E34-80C3B684677E}" type="sibTrans" cxnId="{53ABCC9D-E1BF-49F6-B933-CDA8122C7161}">
      <dgm:prSet/>
      <dgm:spPr/>
      <dgm:t>
        <a:bodyPr/>
        <a:lstStyle/>
        <a:p>
          <a:endParaRPr lang="en-US"/>
        </a:p>
      </dgm:t>
    </dgm:pt>
    <dgm:pt modelId="{2FE0EBEE-F968-42E6-8354-CB5175E31212}">
      <dgm:prSet/>
      <dgm:spPr/>
      <dgm:t>
        <a:bodyPr/>
        <a:lstStyle/>
        <a:p>
          <a:r>
            <a:rPr lang="en-US" b="1"/>
            <a:t>Jewel</a:t>
          </a:r>
          <a:r>
            <a:rPr lang="en-US"/>
            <a:t>: Third son. Addie’s favorite. Often hot-headed and angry. </a:t>
          </a:r>
        </a:p>
      </dgm:t>
    </dgm:pt>
    <dgm:pt modelId="{8D4CE193-F476-4495-85DB-917407D24376}" type="parTrans" cxnId="{5F30EEF4-8155-4FAB-976C-3840AB7DE157}">
      <dgm:prSet/>
      <dgm:spPr/>
      <dgm:t>
        <a:bodyPr/>
        <a:lstStyle/>
        <a:p>
          <a:endParaRPr lang="en-US"/>
        </a:p>
      </dgm:t>
    </dgm:pt>
    <dgm:pt modelId="{3FF6F885-EE51-4A77-9089-C47514064A0E}" type="sibTrans" cxnId="{5F30EEF4-8155-4FAB-976C-3840AB7DE157}">
      <dgm:prSet/>
      <dgm:spPr/>
      <dgm:t>
        <a:bodyPr/>
        <a:lstStyle/>
        <a:p>
          <a:endParaRPr lang="en-US"/>
        </a:p>
      </dgm:t>
    </dgm:pt>
    <dgm:pt modelId="{7B956C0A-96C9-4245-A51A-A009E31E2DE3}">
      <dgm:prSet/>
      <dgm:spPr/>
      <dgm:t>
        <a:bodyPr/>
        <a:lstStyle/>
        <a:p>
          <a:r>
            <a:rPr lang="en-US" b="1"/>
            <a:t>Dewey Dell</a:t>
          </a:r>
          <a:r>
            <a:rPr lang="en-US"/>
            <a:t>: The only daughter. Seventeen years old. Preoccupied with her “condition."</a:t>
          </a:r>
        </a:p>
      </dgm:t>
    </dgm:pt>
    <dgm:pt modelId="{68C2667F-B7CE-44FA-B796-D755A2294B7D}" type="parTrans" cxnId="{B1075EE0-1567-46D1-B38D-B40E070BA7A5}">
      <dgm:prSet/>
      <dgm:spPr/>
      <dgm:t>
        <a:bodyPr/>
        <a:lstStyle/>
        <a:p>
          <a:endParaRPr lang="en-US"/>
        </a:p>
      </dgm:t>
    </dgm:pt>
    <dgm:pt modelId="{DDC0AF9E-AE40-4C9F-AE90-079BD5D3F409}" type="sibTrans" cxnId="{B1075EE0-1567-46D1-B38D-B40E070BA7A5}">
      <dgm:prSet/>
      <dgm:spPr/>
      <dgm:t>
        <a:bodyPr/>
        <a:lstStyle/>
        <a:p>
          <a:endParaRPr lang="en-US"/>
        </a:p>
      </dgm:t>
    </dgm:pt>
    <dgm:pt modelId="{ACA9E629-198A-4686-A40A-BE2EFBCC333B}">
      <dgm:prSet/>
      <dgm:spPr/>
      <dgm:t>
        <a:bodyPr/>
        <a:lstStyle/>
        <a:p>
          <a:r>
            <a:rPr lang="en-US" b="1"/>
            <a:t>Vardaman</a:t>
          </a:r>
          <a:r>
            <a:rPr lang="en-US"/>
            <a:t>: Youngest son. Somewhere between 7-10 years old. </a:t>
          </a:r>
        </a:p>
      </dgm:t>
    </dgm:pt>
    <dgm:pt modelId="{51247D9B-88D0-47A5-A84B-2DD8ED3232A2}" type="parTrans" cxnId="{90A5D7C3-34D7-458E-A69D-0CA0545893BA}">
      <dgm:prSet/>
      <dgm:spPr/>
      <dgm:t>
        <a:bodyPr/>
        <a:lstStyle/>
        <a:p>
          <a:endParaRPr lang="en-US"/>
        </a:p>
      </dgm:t>
    </dgm:pt>
    <dgm:pt modelId="{47954B18-1C5E-417A-B2A8-56A48929A737}" type="sibTrans" cxnId="{90A5D7C3-34D7-458E-A69D-0CA0545893BA}">
      <dgm:prSet/>
      <dgm:spPr/>
      <dgm:t>
        <a:bodyPr/>
        <a:lstStyle/>
        <a:p>
          <a:endParaRPr lang="en-US"/>
        </a:p>
      </dgm:t>
    </dgm:pt>
    <dgm:pt modelId="{0721A487-F58A-4BD1-A194-03A80CF52BCC}" type="pres">
      <dgm:prSet presAssocID="{FCA40D1F-5287-4527-BB85-3F4DDEB4DEBD}" presName="vert0" presStyleCnt="0">
        <dgm:presLayoutVars>
          <dgm:dir/>
          <dgm:animOne val="branch"/>
          <dgm:animLvl val="lvl"/>
        </dgm:presLayoutVars>
      </dgm:prSet>
      <dgm:spPr/>
    </dgm:pt>
    <dgm:pt modelId="{F6F58ED9-D7E2-484E-9F03-D8D6B2313D27}" type="pres">
      <dgm:prSet presAssocID="{5098CEF5-86CC-4887-85A6-249BAC7C70F4}" presName="thickLine" presStyleLbl="alignNode1" presStyleIdx="0" presStyleCnt="7"/>
      <dgm:spPr/>
    </dgm:pt>
    <dgm:pt modelId="{5B781DB5-B6ED-4529-99C6-68259E454160}" type="pres">
      <dgm:prSet presAssocID="{5098CEF5-86CC-4887-85A6-249BAC7C70F4}" presName="horz1" presStyleCnt="0"/>
      <dgm:spPr/>
    </dgm:pt>
    <dgm:pt modelId="{260ABDE0-AE1F-43B1-B98B-EBC8D3649C32}" type="pres">
      <dgm:prSet presAssocID="{5098CEF5-86CC-4887-85A6-249BAC7C70F4}" presName="tx1" presStyleLbl="revTx" presStyleIdx="0" presStyleCnt="7"/>
      <dgm:spPr/>
    </dgm:pt>
    <dgm:pt modelId="{3DAFE33E-FBA2-4D79-9223-E227BC5C1111}" type="pres">
      <dgm:prSet presAssocID="{5098CEF5-86CC-4887-85A6-249BAC7C70F4}" presName="vert1" presStyleCnt="0"/>
      <dgm:spPr/>
    </dgm:pt>
    <dgm:pt modelId="{CE71DB77-9215-40A0-9901-C6AEA12DBE2D}" type="pres">
      <dgm:prSet presAssocID="{84B5FC83-777A-40F3-8614-706C7F77DD7F}" presName="thickLine" presStyleLbl="alignNode1" presStyleIdx="1" presStyleCnt="7"/>
      <dgm:spPr/>
    </dgm:pt>
    <dgm:pt modelId="{9AE0D9B8-918F-4986-826C-975E4B40C296}" type="pres">
      <dgm:prSet presAssocID="{84B5FC83-777A-40F3-8614-706C7F77DD7F}" presName="horz1" presStyleCnt="0"/>
      <dgm:spPr/>
    </dgm:pt>
    <dgm:pt modelId="{83C00FE0-FD92-41DD-B83F-99612AF3020C}" type="pres">
      <dgm:prSet presAssocID="{84B5FC83-777A-40F3-8614-706C7F77DD7F}" presName="tx1" presStyleLbl="revTx" presStyleIdx="1" presStyleCnt="7"/>
      <dgm:spPr/>
    </dgm:pt>
    <dgm:pt modelId="{7A6D510D-56AF-4A0F-B7FF-DA94EF452DD6}" type="pres">
      <dgm:prSet presAssocID="{84B5FC83-777A-40F3-8614-706C7F77DD7F}" presName="vert1" presStyleCnt="0"/>
      <dgm:spPr/>
    </dgm:pt>
    <dgm:pt modelId="{4A85B14A-5ED4-44E0-A9C5-6E46F24F49F1}" type="pres">
      <dgm:prSet presAssocID="{0124BCD9-F146-45C4-A946-51AA7C34A01A}" presName="thickLine" presStyleLbl="alignNode1" presStyleIdx="2" presStyleCnt="7"/>
      <dgm:spPr/>
    </dgm:pt>
    <dgm:pt modelId="{99112924-6424-4517-8CD6-F2346F94FF92}" type="pres">
      <dgm:prSet presAssocID="{0124BCD9-F146-45C4-A946-51AA7C34A01A}" presName="horz1" presStyleCnt="0"/>
      <dgm:spPr/>
    </dgm:pt>
    <dgm:pt modelId="{7F56925A-2ED2-4346-91E2-16A8DFE8C157}" type="pres">
      <dgm:prSet presAssocID="{0124BCD9-F146-45C4-A946-51AA7C34A01A}" presName="tx1" presStyleLbl="revTx" presStyleIdx="2" presStyleCnt="7"/>
      <dgm:spPr/>
    </dgm:pt>
    <dgm:pt modelId="{23B6D89A-AC19-4016-80B4-3C3A2B8DB3E6}" type="pres">
      <dgm:prSet presAssocID="{0124BCD9-F146-45C4-A946-51AA7C34A01A}" presName="vert1" presStyleCnt="0"/>
      <dgm:spPr/>
    </dgm:pt>
    <dgm:pt modelId="{31451136-A5BD-4052-8614-C037B6546350}" type="pres">
      <dgm:prSet presAssocID="{978257A0-25E3-4959-AF34-5C0B78A9D78E}" presName="thickLine" presStyleLbl="alignNode1" presStyleIdx="3" presStyleCnt="7"/>
      <dgm:spPr/>
    </dgm:pt>
    <dgm:pt modelId="{D674B497-7EFF-40F5-B9A2-0EA16AE1A976}" type="pres">
      <dgm:prSet presAssocID="{978257A0-25E3-4959-AF34-5C0B78A9D78E}" presName="horz1" presStyleCnt="0"/>
      <dgm:spPr/>
    </dgm:pt>
    <dgm:pt modelId="{AD9E1C2E-4BAD-49FB-B1A5-A31BFCA6A4FA}" type="pres">
      <dgm:prSet presAssocID="{978257A0-25E3-4959-AF34-5C0B78A9D78E}" presName="tx1" presStyleLbl="revTx" presStyleIdx="3" presStyleCnt="7"/>
      <dgm:spPr/>
    </dgm:pt>
    <dgm:pt modelId="{87DB4E75-BEE5-4288-884B-5036D110AD12}" type="pres">
      <dgm:prSet presAssocID="{978257A0-25E3-4959-AF34-5C0B78A9D78E}" presName="vert1" presStyleCnt="0"/>
      <dgm:spPr/>
    </dgm:pt>
    <dgm:pt modelId="{8A5FDD6A-FB16-40E7-B03D-D7F38BB706D2}" type="pres">
      <dgm:prSet presAssocID="{2FE0EBEE-F968-42E6-8354-CB5175E31212}" presName="thickLine" presStyleLbl="alignNode1" presStyleIdx="4" presStyleCnt="7"/>
      <dgm:spPr/>
    </dgm:pt>
    <dgm:pt modelId="{EA0A182C-50D3-4974-B36A-07455F81289A}" type="pres">
      <dgm:prSet presAssocID="{2FE0EBEE-F968-42E6-8354-CB5175E31212}" presName="horz1" presStyleCnt="0"/>
      <dgm:spPr/>
    </dgm:pt>
    <dgm:pt modelId="{B043C9F9-7C93-40D5-882B-5A93B59E06B2}" type="pres">
      <dgm:prSet presAssocID="{2FE0EBEE-F968-42E6-8354-CB5175E31212}" presName="tx1" presStyleLbl="revTx" presStyleIdx="4" presStyleCnt="7"/>
      <dgm:spPr/>
    </dgm:pt>
    <dgm:pt modelId="{A438666C-11DC-488D-9689-E0EA0C2E197E}" type="pres">
      <dgm:prSet presAssocID="{2FE0EBEE-F968-42E6-8354-CB5175E31212}" presName="vert1" presStyleCnt="0"/>
      <dgm:spPr/>
    </dgm:pt>
    <dgm:pt modelId="{D033160C-9DF8-4624-A453-87E6645C83D1}" type="pres">
      <dgm:prSet presAssocID="{7B956C0A-96C9-4245-A51A-A009E31E2DE3}" presName="thickLine" presStyleLbl="alignNode1" presStyleIdx="5" presStyleCnt="7"/>
      <dgm:spPr/>
    </dgm:pt>
    <dgm:pt modelId="{05B26C5A-515F-42A4-809F-2C6B8496791D}" type="pres">
      <dgm:prSet presAssocID="{7B956C0A-96C9-4245-A51A-A009E31E2DE3}" presName="horz1" presStyleCnt="0"/>
      <dgm:spPr/>
    </dgm:pt>
    <dgm:pt modelId="{CC77B8D7-BBAB-411E-9669-98A1FA96D790}" type="pres">
      <dgm:prSet presAssocID="{7B956C0A-96C9-4245-A51A-A009E31E2DE3}" presName="tx1" presStyleLbl="revTx" presStyleIdx="5" presStyleCnt="7"/>
      <dgm:spPr/>
    </dgm:pt>
    <dgm:pt modelId="{6001817E-F5E3-4AF2-B80F-DBE8BF58123B}" type="pres">
      <dgm:prSet presAssocID="{7B956C0A-96C9-4245-A51A-A009E31E2DE3}" presName="vert1" presStyleCnt="0"/>
      <dgm:spPr/>
    </dgm:pt>
    <dgm:pt modelId="{28F91D33-8BD6-4B6B-8D0A-EE310D7A233F}" type="pres">
      <dgm:prSet presAssocID="{ACA9E629-198A-4686-A40A-BE2EFBCC333B}" presName="thickLine" presStyleLbl="alignNode1" presStyleIdx="6" presStyleCnt="7"/>
      <dgm:spPr/>
    </dgm:pt>
    <dgm:pt modelId="{49ED2E7A-A307-4F09-A593-67F91D0BCF1F}" type="pres">
      <dgm:prSet presAssocID="{ACA9E629-198A-4686-A40A-BE2EFBCC333B}" presName="horz1" presStyleCnt="0"/>
      <dgm:spPr/>
    </dgm:pt>
    <dgm:pt modelId="{2B6BFF1D-9E53-495A-8C31-EA4EA1989212}" type="pres">
      <dgm:prSet presAssocID="{ACA9E629-198A-4686-A40A-BE2EFBCC333B}" presName="tx1" presStyleLbl="revTx" presStyleIdx="6" presStyleCnt="7"/>
      <dgm:spPr/>
    </dgm:pt>
    <dgm:pt modelId="{DE7BB3DB-1A38-44E1-AA77-8E69E5A9F9DA}" type="pres">
      <dgm:prSet presAssocID="{ACA9E629-198A-4686-A40A-BE2EFBCC333B}" presName="vert1" presStyleCnt="0"/>
      <dgm:spPr/>
    </dgm:pt>
  </dgm:ptLst>
  <dgm:cxnLst>
    <dgm:cxn modelId="{300E1461-9F9A-4273-BAA6-8FC8BC28CB43}" type="presOf" srcId="{978257A0-25E3-4959-AF34-5C0B78A9D78E}" destId="{AD9E1C2E-4BAD-49FB-B1A5-A31BFCA6A4FA}" srcOrd="0" destOrd="0" presId="urn:microsoft.com/office/officeart/2008/layout/LinedList"/>
    <dgm:cxn modelId="{9578294B-8554-4AD7-BED9-674B64EDD36C}" type="presOf" srcId="{0124BCD9-F146-45C4-A946-51AA7C34A01A}" destId="{7F56925A-2ED2-4346-91E2-16A8DFE8C157}" srcOrd="0" destOrd="0" presId="urn:microsoft.com/office/officeart/2008/layout/LinedList"/>
    <dgm:cxn modelId="{EA38E98D-AAE8-4486-90F3-0A70BCA42D2B}" srcId="{FCA40D1F-5287-4527-BB85-3F4DDEB4DEBD}" destId="{5098CEF5-86CC-4887-85A6-249BAC7C70F4}" srcOrd="0" destOrd="0" parTransId="{A47E982D-6061-4F40-A7D2-33232309313F}" sibTransId="{1F4618A2-DC22-4DBA-96BF-BF3DAA5DF2A0}"/>
    <dgm:cxn modelId="{2F77F88F-27CB-460D-A303-03F9D68E67F9}" type="presOf" srcId="{FCA40D1F-5287-4527-BB85-3F4DDEB4DEBD}" destId="{0721A487-F58A-4BD1-A194-03A80CF52BCC}" srcOrd="0" destOrd="0" presId="urn:microsoft.com/office/officeart/2008/layout/LinedList"/>
    <dgm:cxn modelId="{53ABCC9D-E1BF-49F6-B933-CDA8122C7161}" srcId="{FCA40D1F-5287-4527-BB85-3F4DDEB4DEBD}" destId="{978257A0-25E3-4959-AF34-5C0B78A9D78E}" srcOrd="3" destOrd="0" parTransId="{E41E2DF3-6187-4D09-B318-2E240E87E2DA}" sibTransId="{09C793B1-DDB7-46CE-8E34-80C3B684677E}"/>
    <dgm:cxn modelId="{BC4A11A1-314F-4866-B81C-D2A943B1C2D8}" type="presOf" srcId="{7B956C0A-96C9-4245-A51A-A009E31E2DE3}" destId="{CC77B8D7-BBAB-411E-9669-98A1FA96D790}" srcOrd="0" destOrd="0" presId="urn:microsoft.com/office/officeart/2008/layout/LinedList"/>
    <dgm:cxn modelId="{660FD3A8-778A-4CE5-93FD-6A64FC1A84BF}" type="presOf" srcId="{84B5FC83-777A-40F3-8614-706C7F77DD7F}" destId="{83C00FE0-FD92-41DD-B83F-99612AF3020C}" srcOrd="0" destOrd="0" presId="urn:microsoft.com/office/officeart/2008/layout/LinedList"/>
    <dgm:cxn modelId="{E504A3B2-A8B6-41E6-9A4D-9AF298FF2CC6}" srcId="{FCA40D1F-5287-4527-BB85-3F4DDEB4DEBD}" destId="{0124BCD9-F146-45C4-A946-51AA7C34A01A}" srcOrd="2" destOrd="0" parTransId="{028799E7-8DA9-438C-AFFE-C234F64BC8EF}" sibTransId="{EF7250B7-5CA6-4AE0-BFC2-18B0D8A6ADCB}"/>
    <dgm:cxn modelId="{1F6F9FB4-D5B5-4AB3-BD8A-9616CEC383A9}" srcId="{FCA40D1F-5287-4527-BB85-3F4DDEB4DEBD}" destId="{84B5FC83-777A-40F3-8614-706C7F77DD7F}" srcOrd="1" destOrd="0" parTransId="{493DE2BC-7555-48B1-A463-C431BA945A88}" sibTransId="{0A96552D-3280-46D5-8921-4583156D8F97}"/>
    <dgm:cxn modelId="{F834F2C0-5F60-4E64-A7B2-3E61B37BE610}" type="presOf" srcId="{5098CEF5-86CC-4887-85A6-249BAC7C70F4}" destId="{260ABDE0-AE1F-43B1-B98B-EBC8D3649C32}" srcOrd="0" destOrd="0" presId="urn:microsoft.com/office/officeart/2008/layout/LinedList"/>
    <dgm:cxn modelId="{90A5D7C3-34D7-458E-A69D-0CA0545893BA}" srcId="{FCA40D1F-5287-4527-BB85-3F4DDEB4DEBD}" destId="{ACA9E629-198A-4686-A40A-BE2EFBCC333B}" srcOrd="6" destOrd="0" parTransId="{51247D9B-88D0-47A5-A84B-2DD8ED3232A2}" sibTransId="{47954B18-1C5E-417A-B2A8-56A48929A737}"/>
    <dgm:cxn modelId="{DB343AC7-F3D8-426C-9EA7-60D82B6DBC55}" type="presOf" srcId="{2FE0EBEE-F968-42E6-8354-CB5175E31212}" destId="{B043C9F9-7C93-40D5-882B-5A93B59E06B2}" srcOrd="0" destOrd="0" presId="urn:microsoft.com/office/officeart/2008/layout/LinedList"/>
    <dgm:cxn modelId="{B1075EE0-1567-46D1-B38D-B40E070BA7A5}" srcId="{FCA40D1F-5287-4527-BB85-3F4DDEB4DEBD}" destId="{7B956C0A-96C9-4245-A51A-A009E31E2DE3}" srcOrd="5" destOrd="0" parTransId="{68C2667F-B7CE-44FA-B796-D755A2294B7D}" sibTransId="{DDC0AF9E-AE40-4C9F-AE90-079BD5D3F409}"/>
    <dgm:cxn modelId="{5F30EEF4-8155-4FAB-976C-3840AB7DE157}" srcId="{FCA40D1F-5287-4527-BB85-3F4DDEB4DEBD}" destId="{2FE0EBEE-F968-42E6-8354-CB5175E31212}" srcOrd="4" destOrd="0" parTransId="{8D4CE193-F476-4495-85DB-917407D24376}" sibTransId="{3FF6F885-EE51-4A77-9089-C47514064A0E}"/>
    <dgm:cxn modelId="{753FA1F9-835E-4395-8ECA-1AA0CF3D4590}" type="presOf" srcId="{ACA9E629-198A-4686-A40A-BE2EFBCC333B}" destId="{2B6BFF1D-9E53-495A-8C31-EA4EA1989212}" srcOrd="0" destOrd="0" presId="urn:microsoft.com/office/officeart/2008/layout/LinedList"/>
    <dgm:cxn modelId="{EA488A7A-8A96-41A8-A1EF-13682DBFE776}" type="presParOf" srcId="{0721A487-F58A-4BD1-A194-03A80CF52BCC}" destId="{F6F58ED9-D7E2-484E-9F03-D8D6B2313D27}" srcOrd="0" destOrd="0" presId="urn:microsoft.com/office/officeart/2008/layout/LinedList"/>
    <dgm:cxn modelId="{35FEE162-D976-46E4-ADF9-95605B63DC99}" type="presParOf" srcId="{0721A487-F58A-4BD1-A194-03A80CF52BCC}" destId="{5B781DB5-B6ED-4529-99C6-68259E454160}" srcOrd="1" destOrd="0" presId="urn:microsoft.com/office/officeart/2008/layout/LinedList"/>
    <dgm:cxn modelId="{97A92E9E-10CC-47FE-B491-EEC9DFFCB53A}" type="presParOf" srcId="{5B781DB5-B6ED-4529-99C6-68259E454160}" destId="{260ABDE0-AE1F-43B1-B98B-EBC8D3649C32}" srcOrd="0" destOrd="0" presId="urn:microsoft.com/office/officeart/2008/layout/LinedList"/>
    <dgm:cxn modelId="{0815258D-933C-4193-9B9E-9EB6A794AF24}" type="presParOf" srcId="{5B781DB5-B6ED-4529-99C6-68259E454160}" destId="{3DAFE33E-FBA2-4D79-9223-E227BC5C1111}" srcOrd="1" destOrd="0" presId="urn:microsoft.com/office/officeart/2008/layout/LinedList"/>
    <dgm:cxn modelId="{DBB9B68D-0FB0-4B13-9BB4-6A1A7A467395}" type="presParOf" srcId="{0721A487-F58A-4BD1-A194-03A80CF52BCC}" destId="{CE71DB77-9215-40A0-9901-C6AEA12DBE2D}" srcOrd="2" destOrd="0" presId="urn:microsoft.com/office/officeart/2008/layout/LinedList"/>
    <dgm:cxn modelId="{5CB750FC-93EE-4AE1-909F-366CFC82EC39}" type="presParOf" srcId="{0721A487-F58A-4BD1-A194-03A80CF52BCC}" destId="{9AE0D9B8-918F-4986-826C-975E4B40C296}" srcOrd="3" destOrd="0" presId="urn:microsoft.com/office/officeart/2008/layout/LinedList"/>
    <dgm:cxn modelId="{8AA0C2A2-472D-4973-8E0C-FF79C5E08DD8}" type="presParOf" srcId="{9AE0D9B8-918F-4986-826C-975E4B40C296}" destId="{83C00FE0-FD92-41DD-B83F-99612AF3020C}" srcOrd="0" destOrd="0" presId="urn:microsoft.com/office/officeart/2008/layout/LinedList"/>
    <dgm:cxn modelId="{3B0DB2E7-27EC-4E0F-A703-C6DB996979D4}" type="presParOf" srcId="{9AE0D9B8-918F-4986-826C-975E4B40C296}" destId="{7A6D510D-56AF-4A0F-B7FF-DA94EF452DD6}" srcOrd="1" destOrd="0" presId="urn:microsoft.com/office/officeart/2008/layout/LinedList"/>
    <dgm:cxn modelId="{297FC38C-C7D7-4F67-BB12-63C2DF5CA2B4}" type="presParOf" srcId="{0721A487-F58A-4BD1-A194-03A80CF52BCC}" destId="{4A85B14A-5ED4-44E0-A9C5-6E46F24F49F1}" srcOrd="4" destOrd="0" presId="urn:microsoft.com/office/officeart/2008/layout/LinedList"/>
    <dgm:cxn modelId="{6982CEC4-B8F8-41DF-90AF-19DAC2C9A5D4}" type="presParOf" srcId="{0721A487-F58A-4BD1-A194-03A80CF52BCC}" destId="{99112924-6424-4517-8CD6-F2346F94FF92}" srcOrd="5" destOrd="0" presId="urn:microsoft.com/office/officeart/2008/layout/LinedList"/>
    <dgm:cxn modelId="{BD84C855-D6E6-4D71-8E12-D7B94C68010B}" type="presParOf" srcId="{99112924-6424-4517-8CD6-F2346F94FF92}" destId="{7F56925A-2ED2-4346-91E2-16A8DFE8C157}" srcOrd="0" destOrd="0" presId="urn:microsoft.com/office/officeart/2008/layout/LinedList"/>
    <dgm:cxn modelId="{07456B85-E510-4FCD-A413-7D3F42D5399D}" type="presParOf" srcId="{99112924-6424-4517-8CD6-F2346F94FF92}" destId="{23B6D89A-AC19-4016-80B4-3C3A2B8DB3E6}" srcOrd="1" destOrd="0" presId="urn:microsoft.com/office/officeart/2008/layout/LinedList"/>
    <dgm:cxn modelId="{34EE803A-65C8-4244-BA6D-61EF46B44DA4}" type="presParOf" srcId="{0721A487-F58A-4BD1-A194-03A80CF52BCC}" destId="{31451136-A5BD-4052-8614-C037B6546350}" srcOrd="6" destOrd="0" presId="urn:microsoft.com/office/officeart/2008/layout/LinedList"/>
    <dgm:cxn modelId="{A5FCEBA6-8E0E-4EEE-A2C2-BD096277627E}" type="presParOf" srcId="{0721A487-F58A-4BD1-A194-03A80CF52BCC}" destId="{D674B497-7EFF-40F5-B9A2-0EA16AE1A976}" srcOrd="7" destOrd="0" presId="urn:microsoft.com/office/officeart/2008/layout/LinedList"/>
    <dgm:cxn modelId="{2DC50241-B0C9-46E6-BE5F-5A7CE4EF8D48}" type="presParOf" srcId="{D674B497-7EFF-40F5-B9A2-0EA16AE1A976}" destId="{AD9E1C2E-4BAD-49FB-B1A5-A31BFCA6A4FA}" srcOrd="0" destOrd="0" presId="urn:microsoft.com/office/officeart/2008/layout/LinedList"/>
    <dgm:cxn modelId="{70BC18E7-DA0C-4995-8877-62245A8A0665}" type="presParOf" srcId="{D674B497-7EFF-40F5-B9A2-0EA16AE1A976}" destId="{87DB4E75-BEE5-4288-884B-5036D110AD12}" srcOrd="1" destOrd="0" presId="urn:microsoft.com/office/officeart/2008/layout/LinedList"/>
    <dgm:cxn modelId="{A4CC9E4D-485C-4AE9-AA6D-E3D477D5E3BF}" type="presParOf" srcId="{0721A487-F58A-4BD1-A194-03A80CF52BCC}" destId="{8A5FDD6A-FB16-40E7-B03D-D7F38BB706D2}" srcOrd="8" destOrd="0" presId="urn:microsoft.com/office/officeart/2008/layout/LinedList"/>
    <dgm:cxn modelId="{30166A67-1966-45D3-89CC-736F1BFA86CF}" type="presParOf" srcId="{0721A487-F58A-4BD1-A194-03A80CF52BCC}" destId="{EA0A182C-50D3-4974-B36A-07455F81289A}" srcOrd="9" destOrd="0" presId="urn:microsoft.com/office/officeart/2008/layout/LinedList"/>
    <dgm:cxn modelId="{118B6F13-E484-4F8D-834E-B6598F93DAE8}" type="presParOf" srcId="{EA0A182C-50D3-4974-B36A-07455F81289A}" destId="{B043C9F9-7C93-40D5-882B-5A93B59E06B2}" srcOrd="0" destOrd="0" presId="urn:microsoft.com/office/officeart/2008/layout/LinedList"/>
    <dgm:cxn modelId="{2B7B086D-C74F-4FB3-9501-97EB3EE22A44}" type="presParOf" srcId="{EA0A182C-50D3-4974-B36A-07455F81289A}" destId="{A438666C-11DC-488D-9689-E0EA0C2E197E}" srcOrd="1" destOrd="0" presId="urn:microsoft.com/office/officeart/2008/layout/LinedList"/>
    <dgm:cxn modelId="{8F407AA8-8D23-4CF5-A97D-AC8CEFA7D358}" type="presParOf" srcId="{0721A487-F58A-4BD1-A194-03A80CF52BCC}" destId="{D033160C-9DF8-4624-A453-87E6645C83D1}" srcOrd="10" destOrd="0" presId="urn:microsoft.com/office/officeart/2008/layout/LinedList"/>
    <dgm:cxn modelId="{D19503F5-9240-4634-B2CB-42DF23D8BCFF}" type="presParOf" srcId="{0721A487-F58A-4BD1-A194-03A80CF52BCC}" destId="{05B26C5A-515F-42A4-809F-2C6B8496791D}" srcOrd="11" destOrd="0" presId="urn:microsoft.com/office/officeart/2008/layout/LinedList"/>
    <dgm:cxn modelId="{CA887763-3579-4435-96A0-D5F70238C061}" type="presParOf" srcId="{05B26C5A-515F-42A4-809F-2C6B8496791D}" destId="{CC77B8D7-BBAB-411E-9669-98A1FA96D790}" srcOrd="0" destOrd="0" presId="urn:microsoft.com/office/officeart/2008/layout/LinedList"/>
    <dgm:cxn modelId="{8E06412C-4F29-4515-B702-2CE3E015040E}" type="presParOf" srcId="{05B26C5A-515F-42A4-809F-2C6B8496791D}" destId="{6001817E-F5E3-4AF2-B80F-DBE8BF58123B}" srcOrd="1" destOrd="0" presId="urn:microsoft.com/office/officeart/2008/layout/LinedList"/>
    <dgm:cxn modelId="{2456C2D4-8BB4-4DD2-8BF0-6E6088031588}" type="presParOf" srcId="{0721A487-F58A-4BD1-A194-03A80CF52BCC}" destId="{28F91D33-8BD6-4B6B-8D0A-EE310D7A233F}" srcOrd="12" destOrd="0" presId="urn:microsoft.com/office/officeart/2008/layout/LinedList"/>
    <dgm:cxn modelId="{2A69FEE0-75C6-448C-B724-BF74F9FD9DDC}" type="presParOf" srcId="{0721A487-F58A-4BD1-A194-03A80CF52BCC}" destId="{49ED2E7A-A307-4F09-A593-67F91D0BCF1F}" srcOrd="13" destOrd="0" presId="urn:microsoft.com/office/officeart/2008/layout/LinedList"/>
    <dgm:cxn modelId="{BF2C915F-35D4-435D-91CD-23615AB4D233}" type="presParOf" srcId="{49ED2E7A-A307-4F09-A593-67F91D0BCF1F}" destId="{2B6BFF1D-9E53-495A-8C31-EA4EA1989212}" srcOrd="0" destOrd="0" presId="urn:microsoft.com/office/officeart/2008/layout/LinedList"/>
    <dgm:cxn modelId="{D6E7E5D6-7EC6-47C2-8B8E-AB74FE9662F5}" type="presParOf" srcId="{49ED2E7A-A307-4F09-A593-67F91D0BCF1F}" destId="{DE7BB3DB-1A38-44E1-AA77-8E69E5A9F9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58ED9-D7E2-484E-9F03-D8D6B2313D27}">
      <dsp:nvSpPr>
        <dsp:cNvPr id="0" name=""/>
        <dsp:cNvSpPr/>
      </dsp:nvSpPr>
      <dsp:spPr>
        <a:xfrm>
          <a:off x="0" y="809"/>
          <a:ext cx="71902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0ABDE0-AE1F-43B1-B98B-EBC8D3649C32}">
      <dsp:nvSpPr>
        <dsp:cNvPr id="0" name=""/>
        <dsp:cNvSpPr/>
      </dsp:nvSpPr>
      <dsp:spPr>
        <a:xfrm>
          <a:off x="0" y="809"/>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Addie Bundren</a:t>
          </a:r>
          <a:r>
            <a:rPr lang="en-US" sz="1900" kern="1200"/>
            <a:t>: Mother of five, married to Anse Bundren. Former school teacher. </a:t>
          </a:r>
        </a:p>
      </dsp:txBody>
      <dsp:txXfrm>
        <a:off x="0" y="809"/>
        <a:ext cx="7190298" cy="946825"/>
      </dsp:txXfrm>
    </dsp:sp>
    <dsp:sp modelId="{CE71DB77-9215-40A0-9901-C6AEA12DBE2D}">
      <dsp:nvSpPr>
        <dsp:cNvPr id="0" name=""/>
        <dsp:cNvSpPr/>
      </dsp:nvSpPr>
      <dsp:spPr>
        <a:xfrm>
          <a:off x="0" y="947635"/>
          <a:ext cx="71902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C00FE0-FD92-41DD-B83F-99612AF3020C}">
      <dsp:nvSpPr>
        <dsp:cNvPr id="0" name=""/>
        <dsp:cNvSpPr/>
      </dsp:nvSpPr>
      <dsp:spPr>
        <a:xfrm>
          <a:off x="0" y="947635"/>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Anse Bundren</a:t>
          </a:r>
          <a:r>
            <a:rPr lang="en-US" sz="1900" kern="1200"/>
            <a:t>: Married to Addie. Notoriously lazy. Often laments his bad luck when he simply makes poor choices. </a:t>
          </a:r>
        </a:p>
      </dsp:txBody>
      <dsp:txXfrm>
        <a:off x="0" y="947635"/>
        <a:ext cx="7190298" cy="946825"/>
      </dsp:txXfrm>
    </dsp:sp>
    <dsp:sp modelId="{4A85B14A-5ED4-44E0-A9C5-6E46F24F49F1}">
      <dsp:nvSpPr>
        <dsp:cNvPr id="0" name=""/>
        <dsp:cNvSpPr/>
      </dsp:nvSpPr>
      <dsp:spPr>
        <a:xfrm>
          <a:off x="0" y="1894460"/>
          <a:ext cx="719029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56925A-2ED2-4346-91E2-16A8DFE8C157}">
      <dsp:nvSpPr>
        <dsp:cNvPr id="0" name=""/>
        <dsp:cNvSpPr/>
      </dsp:nvSpPr>
      <dsp:spPr>
        <a:xfrm>
          <a:off x="0" y="1894460"/>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Cash</a:t>
          </a:r>
          <a:r>
            <a:rPr lang="en-US" sz="1900" kern="1200"/>
            <a:t>: The firstborn son. Skilled at carpentry and often helpful. </a:t>
          </a:r>
        </a:p>
      </dsp:txBody>
      <dsp:txXfrm>
        <a:off x="0" y="1894460"/>
        <a:ext cx="7190298" cy="946825"/>
      </dsp:txXfrm>
    </dsp:sp>
    <dsp:sp modelId="{31451136-A5BD-4052-8614-C037B6546350}">
      <dsp:nvSpPr>
        <dsp:cNvPr id="0" name=""/>
        <dsp:cNvSpPr/>
      </dsp:nvSpPr>
      <dsp:spPr>
        <a:xfrm>
          <a:off x="0" y="2841286"/>
          <a:ext cx="71902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D9E1C2E-4BAD-49FB-B1A5-A31BFCA6A4FA}">
      <dsp:nvSpPr>
        <dsp:cNvPr id="0" name=""/>
        <dsp:cNvSpPr/>
      </dsp:nvSpPr>
      <dsp:spPr>
        <a:xfrm>
          <a:off x="0" y="2841286"/>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Darl</a:t>
          </a:r>
          <a:r>
            <a:rPr lang="en-US" sz="1900" kern="1200"/>
            <a:t>: Two years younger than Cash. His narrations are very articulate, though his speech is plainer. Darl narrates 19 of the chapters. </a:t>
          </a:r>
        </a:p>
      </dsp:txBody>
      <dsp:txXfrm>
        <a:off x="0" y="2841286"/>
        <a:ext cx="7190298" cy="946825"/>
      </dsp:txXfrm>
    </dsp:sp>
    <dsp:sp modelId="{8A5FDD6A-FB16-40E7-B03D-D7F38BB706D2}">
      <dsp:nvSpPr>
        <dsp:cNvPr id="0" name=""/>
        <dsp:cNvSpPr/>
      </dsp:nvSpPr>
      <dsp:spPr>
        <a:xfrm>
          <a:off x="0" y="3788112"/>
          <a:ext cx="719029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43C9F9-7C93-40D5-882B-5A93B59E06B2}">
      <dsp:nvSpPr>
        <dsp:cNvPr id="0" name=""/>
        <dsp:cNvSpPr/>
      </dsp:nvSpPr>
      <dsp:spPr>
        <a:xfrm>
          <a:off x="0" y="3788112"/>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Jewel</a:t>
          </a:r>
          <a:r>
            <a:rPr lang="en-US" sz="1900" kern="1200"/>
            <a:t>: Third son. Addie’s favorite. Often hot-headed and angry. </a:t>
          </a:r>
        </a:p>
      </dsp:txBody>
      <dsp:txXfrm>
        <a:off x="0" y="3788112"/>
        <a:ext cx="7190298" cy="946825"/>
      </dsp:txXfrm>
    </dsp:sp>
    <dsp:sp modelId="{D033160C-9DF8-4624-A453-87E6645C83D1}">
      <dsp:nvSpPr>
        <dsp:cNvPr id="0" name=""/>
        <dsp:cNvSpPr/>
      </dsp:nvSpPr>
      <dsp:spPr>
        <a:xfrm>
          <a:off x="0" y="4734938"/>
          <a:ext cx="71902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77B8D7-BBAB-411E-9669-98A1FA96D790}">
      <dsp:nvSpPr>
        <dsp:cNvPr id="0" name=""/>
        <dsp:cNvSpPr/>
      </dsp:nvSpPr>
      <dsp:spPr>
        <a:xfrm>
          <a:off x="0" y="4734938"/>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Dewey Dell</a:t>
          </a:r>
          <a:r>
            <a:rPr lang="en-US" sz="1900" kern="1200"/>
            <a:t>: The only daughter. Seventeen years old. Preoccupied with her “condition."</a:t>
          </a:r>
        </a:p>
      </dsp:txBody>
      <dsp:txXfrm>
        <a:off x="0" y="4734938"/>
        <a:ext cx="7190298" cy="946825"/>
      </dsp:txXfrm>
    </dsp:sp>
    <dsp:sp modelId="{28F91D33-8BD6-4B6B-8D0A-EE310D7A233F}">
      <dsp:nvSpPr>
        <dsp:cNvPr id="0" name=""/>
        <dsp:cNvSpPr/>
      </dsp:nvSpPr>
      <dsp:spPr>
        <a:xfrm>
          <a:off x="0" y="5681763"/>
          <a:ext cx="71902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B6BFF1D-9E53-495A-8C31-EA4EA1989212}">
      <dsp:nvSpPr>
        <dsp:cNvPr id="0" name=""/>
        <dsp:cNvSpPr/>
      </dsp:nvSpPr>
      <dsp:spPr>
        <a:xfrm>
          <a:off x="0" y="5681763"/>
          <a:ext cx="7190298" cy="94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Vardaman</a:t>
          </a:r>
          <a:r>
            <a:rPr lang="en-US" sz="1900" kern="1200"/>
            <a:t>: Youngest son. Somewhere between 7-10 years old. </a:t>
          </a:r>
        </a:p>
      </dsp:txBody>
      <dsp:txXfrm>
        <a:off x="0" y="5681763"/>
        <a:ext cx="7190298" cy="9468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399606" y="2043663"/>
            <a:ext cx="7603362" cy="1669428"/>
          </a:xfrm>
        </p:spPr>
        <p:txBody>
          <a:bodyPr>
            <a:normAutofit/>
          </a:bodyPr>
          <a:lstStyle/>
          <a:p>
            <a:r>
              <a:rPr lang="en-US" sz="7200" b="1">
                <a:solidFill>
                  <a:srgbClr val="FFFFFF"/>
                </a:solidFill>
                <a:latin typeface="Franklin Gothic Heavy"/>
                <a:cs typeface="Calibri Light"/>
              </a:rPr>
              <a:t>As I Lay Dying</a:t>
            </a:r>
            <a:r>
              <a:rPr lang="en-US" dirty="0">
                <a:solidFill>
                  <a:srgbClr val="FFFFFF"/>
                </a:solidFill>
                <a:cs typeface="Calibri Light"/>
              </a:rPr>
              <a:t> </a:t>
            </a:r>
            <a:endParaRPr lang="en-US" dirty="0">
              <a:solidFill>
                <a:srgbClr val="FFFFFF"/>
              </a:solidFill>
            </a:endParaRPr>
          </a:p>
        </p:txBody>
      </p:sp>
      <p:sp>
        <p:nvSpPr>
          <p:cNvPr id="3" name="Subtitle 2"/>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474F44B-1783-4DBB-A4F7-2FDC7F508099}"/>
              </a:ext>
            </a:extLst>
          </p:cNvPr>
          <p:cNvSpPr>
            <a:spLocks noGrp="1"/>
          </p:cNvSpPr>
          <p:nvPr>
            <p:ph type="title"/>
          </p:nvPr>
        </p:nvSpPr>
        <p:spPr>
          <a:xfrm>
            <a:off x="263800" y="685800"/>
            <a:ext cx="3038576" cy="5105400"/>
          </a:xfrm>
        </p:spPr>
        <p:txBody>
          <a:bodyPr>
            <a:normAutofit/>
          </a:bodyPr>
          <a:lstStyle/>
          <a:p>
            <a:r>
              <a:rPr lang="en-US" sz="4800" b="1">
                <a:solidFill>
                  <a:srgbClr val="FFFFFF"/>
                </a:solidFill>
                <a:latin typeface="Franklin Gothic Heavy"/>
                <a:cs typeface="Calibri Light"/>
              </a:rPr>
              <a:t>The Bundren Family</a:t>
            </a:r>
          </a:p>
        </p:txBody>
      </p:sp>
      <p:graphicFrame>
        <p:nvGraphicFramePr>
          <p:cNvPr id="9" name="Content Placeholder 2">
            <a:extLst>
              <a:ext uri="{FF2B5EF4-FFF2-40B4-BE49-F238E27FC236}">
                <a16:creationId xmlns:a16="http://schemas.microsoft.com/office/drawing/2014/main" id="{263E189D-F2CC-4C0C-B481-E07D95D4776B}"/>
              </a:ext>
            </a:extLst>
          </p:cNvPr>
          <p:cNvGraphicFramePr>
            <a:graphicFrameLocks noGrp="1"/>
          </p:cNvGraphicFramePr>
          <p:nvPr>
            <p:ph idx="1"/>
            <p:extLst>
              <p:ext uri="{D42A27DB-BD31-4B8C-83A1-F6EECF244321}">
                <p14:modId xmlns:p14="http://schemas.microsoft.com/office/powerpoint/2010/main" val="1523547485"/>
              </p:ext>
            </p:extLst>
          </p:nvPr>
        </p:nvGraphicFramePr>
        <p:xfrm>
          <a:off x="4816421" y="233767"/>
          <a:ext cx="7190298" cy="662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94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1EB1-A13C-43E1-B9DB-1FE23A6F9183}"/>
              </a:ext>
            </a:extLst>
          </p:cNvPr>
          <p:cNvSpPr>
            <a:spLocks noGrp="1"/>
          </p:cNvSpPr>
          <p:nvPr>
            <p:ph type="title"/>
          </p:nvPr>
        </p:nvSpPr>
        <p:spPr>
          <a:xfrm>
            <a:off x="838200" y="365125"/>
            <a:ext cx="10515600" cy="601663"/>
          </a:xfrm>
        </p:spPr>
        <p:txBody>
          <a:bodyPr>
            <a:normAutofit fontScale="90000"/>
          </a:bodyPr>
          <a:lstStyle/>
          <a:p>
            <a:pPr algn="ctr"/>
            <a:r>
              <a:rPr lang="en-US" b="1">
                <a:cs typeface="Calibri Light"/>
              </a:rPr>
              <a:t>Other Characters:</a:t>
            </a:r>
          </a:p>
        </p:txBody>
      </p:sp>
      <p:sp>
        <p:nvSpPr>
          <p:cNvPr id="3" name="Content Placeholder 2">
            <a:extLst>
              <a:ext uri="{FF2B5EF4-FFF2-40B4-BE49-F238E27FC236}">
                <a16:creationId xmlns:a16="http://schemas.microsoft.com/office/drawing/2014/main" id="{06E2DD38-E986-4826-9DFE-6417ABA5A2BB}"/>
              </a:ext>
            </a:extLst>
          </p:cNvPr>
          <p:cNvSpPr>
            <a:spLocks noGrp="1"/>
          </p:cNvSpPr>
          <p:nvPr>
            <p:ph idx="1"/>
          </p:nvPr>
        </p:nvSpPr>
        <p:spPr>
          <a:xfrm>
            <a:off x="317500" y="1000125"/>
            <a:ext cx="11633200" cy="5824538"/>
          </a:xfrm>
        </p:spPr>
        <p:txBody>
          <a:bodyPr vert="horz" lIns="91440" tIns="45720" rIns="91440" bIns="45720" rtlCol="0" anchor="t">
            <a:normAutofit fontScale="92500" lnSpcReduction="10000"/>
          </a:bodyPr>
          <a:lstStyle/>
          <a:p>
            <a:r>
              <a:rPr lang="en-US" b="1">
                <a:cs typeface="Calibri"/>
              </a:rPr>
              <a:t>Vernon Tull</a:t>
            </a:r>
            <a:r>
              <a:rPr lang="en-US">
                <a:cs typeface="Calibri"/>
              </a:rPr>
              <a:t>: Farmer and neighbor to the Bundren’s. </a:t>
            </a:r>
          </a:p>
          <a:p>
            <a:r>
              <a:rPr lang="en-US" b="1">
                <a:cs typeface="Calibri"/>
              </a:rPr>
              <a:t>Cora Tull</a:t>
            </a:r>
            <a:r>
              <a:rPr lang="en-US">
                <a:cs typeface="Calibri"/>
              </a:rPr>
              <a:t>: Wife of Vernon Tull. Very religious. </a:t>
            </a:r>
          </a:p>
          <a:p>
            <a:r>
              <a:rPr lang="en-US" b="1">
                <a:cs typeface="Calibri"/>
              </a:rPr>
              <a:t>Eula and Kate Tull</a:t>
            </a:r>
            <a:r>
              <a:rPr lang="en-US">
                <a:cs typeface="Calibri"/>
              </a:rPr>
              <a:t>*: Daughters of Vernon and Cora </a:t>
            </a:r>
          </a:p>
          <a:p>
            <a:r>
              <a:rPr lang="en-US" b="1">
                <a:cs typeface="Calibri"/>
              </a:rPr>
              <a:t>Whitfield</a:t>
            </a:r>
            <a:r>
              <a:rPr lang="en-US">
                <a:cs typeface="Calibri"/>
              </a:rPr>
              <a:t>: A local minister. </a:t>
            </a:r>
          </a:p>
          <a:p>
            <a:r>
              <a:rPr lang="en-US" b="1">
                <a:cs typeface="Calibri"/>
              </a:rPr>
              <a:t>Lafe</a:t>
            </a:r>
            <a:r>
              <a:rPr lang="en-US">
                <a:cs typeface="Calibri"/>
              </a:rPr>
              <a:t>*: a local farm hand who sometimes works the Bundren farm.</a:t>
            </a:r>
            <a:r>
              <a:rPr lang="en-US" dirty="0">
                <a:cs typeface="Calibri"/>
              </a:rPr>
              <a:t> </a:t>
            </a:r>
          </a:p>
          <a:p>
            <a:r>
              <a:rPr lang="en-US" b="1">
                <a:cs typeface="Calibri"/>
              </a:rPr>
              <a:t>Samson</a:t>
            </a:r>
            <a:r>
              <a:rPr lang="en-US">
                <a:cs typeface="Calibri"/>
              </a:rPr>
              <a:t>: A local farmer. Houses the Bundren’s on their journey. </a:t>
            </a:r>
          </a:p>
          <a:p>
            <a:r>
              <a:rPr lang="en-US" b="1">
                <a:cs typeface="Calibri"/>
              </a:rPr>
              <a:t>Rachel</a:t>
            </a:r>
            <a:r>
              <a:rPr lang="en-US">
                <a:cs typeface="Calibri"/>
              </a:rPr>
              <a:t>*: Samson’s wife.</a:t>
            </a:r>
          </a:p>
          <a:p>
            <a:r>
              <a:rPr lang="en-US" b="1">
                <a:cs typeface="Calibri"/>
              </a:rPr>
              <a:t>Armstid</a:t>
            </a:r>
            <a:r>
              <a:rPr lang="en-US">
                <a:cs typeface="Calibri"/>
              </a:rPr>
              <a:t>: 2 nd farmer to house the Bundren’s. </a:t>
            </a:r>
          </a:p>
          <a:p>
            <a:r>
              <a:rPr lang="en-US" b="1">
                <a:cs typeface="Calibri"/>
              </a:rPr>
              <a:t>Gilliespie</a:t>
            </a:r>
            <a:r>
              <a:rPr lang="en-US">
                <a:cs typeface="Calibri"/>
              </a:rPr>
              <a:t>*: Another farmer who houses the Bundrens. </a:t>
            </a:r>
          </a:p>
          <a:p>
            <a:r>
              <a:rPr lang="en-US" b="1">
                <a:cs typeface="Calibri"/>
              </a:rPr>
              <a:t>Quick</a:t>
            </a:r>
            <a:r>
              <a:rPr lang="en-US">
                <a:cs typeface="Calibri"/>
              </a:rPr>
              <a:t>*: a local farmer </a:t>
            </a:r>
          </a:p>
          <a:p>
            <a:r>
              <a:rPr lang="en-US" b="1">
                <a:cs typeface="Calibri"/>
              </a:rPr>
              <a:t>Moseley</a:t>
            </a:r>
            <a:r>
              <a:rPr lang="en-US">
                <a:cs typeface="Calibri"/>
              </a:rPr>
              <a:t>: Older man. A pharmacist. </a:t>
            </a:r>
          </a:p>
          <a:p>
            <a:r>
              <a:rPr lang="en-US" b="1">
                <a:cs typeface="Calibri"/>
              </a:rPr>
              <a:t>MacGowan</a:t>
            </a:r>
            <a:r>
              <a:rPr lang="en-US">
                <a:cs typeface="Calibri"/>
              </a:rPr>
              <a:t>: Young boy. A pharmacist. </a:t>
            </a:r>
          </a:p>
          <a:p>
            <a:pPr marL="0" indent="0" algn="ctr">
              <a:buNone/>
            </a:pPr>
            <a:r>
              <a:rPr lang="en-US">
                <a:cs typeface="Calibri"/>
              </a:rPr>
              <a:t>*The character is not a narrator of a chapter.</a:t>
            </a:r>
          </a:p>
        </p:txBody>
      </p:sp>
    </p:spTree>
    <p:extLst>
      <p:ext uri="{BB962C8B-B14F-4D97-AF65-F5344CB8AC3E}">
        <p14:creationId xmlns:p14="http://schemas.microsoft.com/office/powerpoint/2010/main" val="287421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4DA4E-1CC3-469F-911E-3B97B611C3B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cs typeface="Calibri Light"/>
              </a:rPr>
              <a:t>Cigar Store Indian</a:t>
            </a:r>
            <a:endParaRPr lang="en-US" sz="5400" dirty="0">
              <a:solidFill>
                <a:srgbClr val="FFFFFF"/>
              </a:solidFill>
            </a:endParaRP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2" descr="A statue of a person&#10;&#10;Description generated with high confidence">
            <a:extLst>
              <a:ext uri="{FF2B5EF4-FFF2-40B4-BE49-F238E27FC236}">
                <a16:creationId xmlns:a16="http://schemas.microsoft.com/office/drawing/2014/main" id="{11007734-5EBF-4F73-8B81-1CD8DBD78647}"/>
              </a:ext>
            </a:extLst>
          </p:cNvPr>
          <p:cNvPicPr>
            <a:picLocks noGrp="1" noChangeAspect="1"/>
          </p:cNvPicPr>
          <p:nvPr>
            <p:ph idx="1"/>
          </p:nvPr>
        </p:nvPicPr>
        <p:blipFill>
          <a:blip r:embed="rId2"/>
          <a:stretch>
            <a:fillRect/>
          </a:stretch>
        </p:blipFill>
        <p:spPr>
          <a:xfrm>
            <a:off x="1725314" y="2426818"/>
            <a:ext cx="2668422" cy="3997637"/>
          </a:xfrm>
          <a:prstGeom prst="rect">
            <a:avLst/>
          </a:prstGeom>
        </p:spPr>
      </p:pic>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 name="Picture 14" descr="A sign on the side of a building&#10;&#10;Description generated with high confidence">
            <a:extLst>
              <a:ext uri="{FF2B5EF4-FFF2-40B4-BE49-F238E27FC236}">
                <a16:creationId xmlns:a16="http://schemas.microsoft.com/office/drawing/2014/main" id="{B2BAAB74-E7D3-4001-A54B-E58F3518DA71}"/>
              </a:ext>
            </a:extLst>
          </p:cNvPr>
          <p:cNvPicPr>
            <a:picLocks noChangeAspect="1"/>
          </p:cNvPicPr>
          <p:nvPr/>
        </p:nvPicPr>
        <p:blipFill>
          <a:blip r:embed="rId3"/>
          <a:stretch>
            <a:fillRect/>
          </a:stretch>
        </p:blipFill>
        <p:spPr>
          <a:xfrm>
            <a:off x="7838820" y="2426818"/>
            <a:ext cx="2668422" cy="3997637"/>
          </a:xfrm>
          <a:prstGeom prst="rect">
            <a:avLst/>
          </a:prstGeom>
        </p:spPr>
      </p:pic>
    </p:spTree>
    <p:extLst>
      <p:ext uri="{BB962C8B-B14F-4D97-AF65-F5344CB8AC3E}">
        <p14:creationId xmlns:p14="http://schemas.microsoft.com/office/powerpoint/2010/main" val="215089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D61CD-D350-43F2-9774-EA140A7AC90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Cotton House 1930s Mississippi</a:t>
            </a:r>
          </a:p>
        </p:txBody>
      </p:sp>
      <p:pic>
        <p:nvPicPr>
          <p:cNvPr id="6" name="Picture 6">
            <a:extLst>
              <a:ext uri="{FF2B5EF4-FFF2-40B4-BE49-F238E27FC236}">
                <a16:creationId xmlns:a16="http://schemas.microsoft.com/office/drawing/2014/main" id="{469DE47E-5303-4924-8E0F-BA300EC882D5}"/>
              </a:ext>
            </a:extLst>
          </p:cNvPr>
          <p:cNvPicPr>
            <a:picLocks noGrp="1" noChangeAspect="1"/>
          </p:cNvPicPr>
          <p:nvPr>
            <p:ph idx="1"/>
          </p:nvPr>
        </p:nvPicPr>
        <p:blipFill rotWithShape="1">
          <a:blip r:embed="rId2"/>
          <a:srcRect t="10853" b="5504"/>
          <a:stretch/>
        </p:blipFill>
        <p:spPr>
          <a:xfrm>
            <a:off x="1712175" y="1391092"/>
            <a:ext cx="9503818" cy="5362842"/>
          </a:xfrm>
          <a:prstGeom prst="rect">
            <a:avLst/>
          </a:prstGeom>
        </p:spPr>
      </p:pic>
    </p:spTree>
    <p:extLst>
      <p:ext uri="{BB962C8B-B14F-4D97-AF65-F5344CB8AC3E}">
        <p14:creationId xmlns:p14="http://schemas.microsoft.com/office/powerpoint/2010/main" val="408103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27BE-EB76-4390-92A3-46F8AB403E9C}"/>
              </a:ext>
            </a:extLst>
          </p:cNvPr>
          <p:cNvSpPr>
            <a:spLocks noGrp="1"/>
          </p:cNvSpPr>
          <p:nvPr>
            <p:ph type="title"/>
          </p:nvPr>
        </p:nvSpPr>
        <p:spPr>
          <a:xfrm>
            <a:off x="838200" y="365125"/>
            <a:ext cx="10515600" cy="2176463"/>
          </a:xfrm>
        </p:spPr>
        <p:txBody>
          <a:bodyPr vert="horz" lIns="91440" tIns="45720" rIns="91440" bIns="45720" rtlCol="0" anchor="ctr">
            <a:noAutofit/>
          </a:bodyPr>
          <a:lstStyle/>
          <a:p>
            <a:r>
              <a:rPr lang="en-US" sz="2800" b="1" dirty="0">
                <a:cs typeface="Calibri Light"/>
              </a:rPr>
              <a:t>Adze Blade</a:t>
            </a:r>
            <a:r>
              <a:rPr lang="en-US" sz="2800" dirty="0">
                <a:cs typeface="Calibri Light"/>
              </a:rPr>
              <a:t> -- The </a:t>
            </a:r>
            <a:r>
              <a:rPr lang="en-US" sz="2800" b="1" dirty="0">
                <a:cs typeface="Calibri Light"/>
              </a:rPr>
              <a:t>adze</a:t>
            </a:r>
            <a:r>
              <a:rPr lang="en-US" sz="2800" dirty="0">
                <a:cs typeface="Calibri Light"/>
              </a:rPr>
              <a:t> is a cutting tool shaped somewhat like an axe that dates back to the Stone Age. It can be any tool with a sharp cutting edge.</a:t>
            </a:r>
            <a:r>
              <a:rPr lang="en-US" sz="2800" baseline="30000" dirty="0">
                <a:cs typeface="Calibri Light"/>
              </a:rPr>
              <a:t>[</a:t>
            </a:r>
            <a:r>
              <a:rPr lang="en-US" sz="2800" dirty="0">
                <a:cs typeface="Calibri Light"/>
              </a:rPr>
              <a:t> Adzes are used for smoothing or carving wood in hand woodworking, similar to an axe but with the cutting edge perpendicular to the handle. </a:t>
            </a:r>
          </a:p>
        </p:txBody>
      </p:sp>
      <p:pic>
        <p:nvPicPr>
          <p:cNvPr id="4" name="Picture 4" descr="A close up of a tool&#10;&#10;Description generated with high confidence">
            <a:extLst>
              <a:ext uri="{FF2B5EF4-FFF2-40B4-BE49-F238E27FC236}">
                <a16:creationId xmlns:a16="http://schemas.microsoft.com/office/drawing/2014/main" id="{2825A086-A33A-4FAA-B561-F57018E7FFD1}"/>
              </a:ext>
            </a:extLst>
          </p:cNvPr>
          <p:cNvPicPr>
            <a:picLocks noGrp="1" noChangeAspect="1"/>
          </p:cNvPicPr>
          <p:nvPr>
            <p:ph idx="1"/>
          </p:nvPr>
        </p:nvPicPr>
        <p:blipFill>
          <a:blip r:embed="rId2"/>
          <a:stretch>
            <a:fillRect/>
          </a:stretch>
        </p:blipFill>
        <p:spPr>
          <a:xfrm>
            <a:off x="1440912" y="2553628"/>
            <a:ext cx="8950271" cy="4220867"/>
          </a:xfrm>
          <a:prstGeom prst="rect">
            <a:avLst/>
          </a:prstGeom>
        </p:spPr>
      </p:pic>
    </p:spTree>
    <p:extLst>
      <p:ext uri="{BB962C8B-B14F-4D97-AF65-F5344CB8AC3E}">
        <p14:creationId xmlns:p14="http://schemas.microsoft.com/office/powerpoint/2010/main" val="198248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8CF2-98F0-43C2-814D-45774E9CD476}"/>
              </a:ext>
            </a:extLst>
          </p:cNvPr>
          <p:cNvSpPr>
            <a:spLocks noGrp="1"/>
          </p:cNvSpPr>
          <p:nvPr>
            <p:ph type="title"/>
          </p:nvPr>
        </p:nvSpPr>
        <p:spPr/>
        <p:txBody>
          <a:bodyPr/>
          <a:lstStyle/>
          <a:p>
            <a:r>
              <a:rPr lang="en-US" b="1" dirty="0">
                <a:cs typeface="Calibri Light"/>
              </a:rPr>
              <a:t>Gourd Dipper (Ladle)</a:t>
            </a:r>
            <a:endParaRPr lang="en-US" b="1" dirty="0"/>
          </a:p>
        </p:txBody>
      </p:sp>
      <p:pic>
        <p:nvPicPr>
          <p:cNvPr id="4" name="Picture 4" descr="A picture containing wooden, food, indoor&#10;&#10;Description generated with high confidence">
            <a:extLst>
              <a:ext uri="{FF2B5EF4-FFF2-40B4-BE49-F238E27FC236}">
                <a16:creationId xmlns:a16="http://schemas.microsoft.com/office/drawing/2014/main" id="{5B71A6F1-F0C9-4557-9882-CCD527B46CEC}"/>
              </a:ext>
            </a:extLst>
          </p:cNvPr>
          <p:cNvPicPr>
            <a:picLocks noGrp="1" noChangeAspect="1"/>
          </p:cNvPicPr>
          <p:nvPr>
            <p:ph idx="1"/>
          </p:nvPr>
        </p:nvPicPr>
        <p:blipFill>
          <a:blip r:embed="rId2"/>
          <a:stretch>
            <a:fillRect/>
          </a:stretch>
        </p:blipFill>
        <p:spPr>
          <a:xfrm>
            <a:off x="3290732" y="1825625"/>
            <a:ext cx="5610535" cy="4351338"/>
          </a:xfrm>
          <a:prstGeom prst="rect">
            <a:avLst/>
          </a:prstGeom>
        </p:spPr>
      </p:pic>
    </p:spTree>
    <p:extLst>
      <p:ext uri="{BB962C8B-B14F-4D97-AF65-F5344CB8AC3E}">
        <p14:creationId xmlns:p14="http://schemas.microsoft.com/office/powerpoint/2010/main" val="21698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FC28-52F1-4172-B996-3CB59D9C05CE}"/>
              </a:ext>
            </a:extLst>
          </p:cNvPr>
          <p:cNvSpPr>
            <a:spLocks noGrp="1"/>
          </p:cNvSpPr>
          <p:nvPr>
            <p:ph type="title"/>
          </p:nvPr>
        </p:nvSpPr>
        <p:spPr/>
        <p:txBody>
          <a:bodyPr>
            <a:normAutofit/>
          </a:bodyPr>
          <a:lstStyle/>
          <a:p>
            <a:r>
              <a:rPr lang="en-US" sz="6000" b="1" dirty="0">
                <a:cs typeface="Calibri Light"/>
              </a:rPr>
              <a:t>Brogans (work boots)</a:t>
            </a:r>
            <a:endParaRPr lang="en-US" sz="6000" b="1" dirty="0"/>
          </a:p>
        </p:txBody>
      </p:sp>
      <p:pic>
        <p:nvPicPr>
          <p:cNvPr id="4" name="Picture 4" descr="A brown and black shoes&#10;&#10;Description generated with high confidence">
            <a:extLst>
              <a:ext uri="{FF2B5EF4-FFF2-40B4-BE49-F238E27FC236}">
                <a16:creationId xmlns:a16="http://schemas.microsoft.com/office/drawing/2014/main" id="{F0019C80-4A04-49A2-9BC6-BC53CE5B7E00}"/>
              </a:ext>
            </a:extLst>
          </p:cNvPr>
          <p:cNvPicPr>
            <a:picLocks noGrp="1" noChangeAspect="1"/>
          </p:cNvPicPr>
          <p:nvPr>
            <p:ph idx="1"/>
          </p:nvPr>
        </p:nvPicPr>
        <p:blipFill>
          <a:blip r:embed="rId2"/>
          <a:stretch>
            <a:fillRect/>
          </a:stretch>
        </p:blipFill>
        <p:spPr>
          <a:xfrm>
            <a:off x="147836" y="1502743"/>
            <a:ext cx="6381513" cy="4893778"/>
          </a:xfrm>
          <a:prstGeom prst="rect">
            <a:avLst/>
          </a:prstGeom>
        </p:spPr>
      </p:pic>
      <p:pic>
        <p:nvPicPr>
          <p:cNvPr id="6" name="Picture 6" descr="A close up of an animal&#10;&#10;Description generated with high confidence">
            <a:extLst>
              <a:ext uri="{FF2B5EF4-FFF2-40B4-BE49-F238E27FC236}">
                <a16:creationId xmlns:a16="http://schemas.microsoft.com/office/drawing/2014/main" id="{D101D57E-6711-4FF2-8C79-AF2C72C652B2}"/>
              </a:ext>
            </a:extLst>
          </p:cNvPr>
          <p:cNvPicPr>
            <a:picLocks noChangeAspect="1"/>
          </p:cNvPicPr>
          <p:nvPr/>
        </p:nvPicPr>
        <p:blipFill>
          <a:blip r:embed="rId3"/>
          <a:stretch>
            <a:fillRect/>
          </a:stretch>
        </p:blipFill>
        <p:spPr>
          <a:xfrm>
            <a:off x="6752096" y="1747434"/>
            <a:ext cx="4499674" cy="4499674"/>
          </a:xfrm>
          <a:prstGeom prst="rect">
            <a:avLst/>
          </a:prstGeom>
        </p:spPr>
      </p:pic>
    </p:spTree>
    <p:extLst>
      <p:ext uri="{BB962C8B-B14F-4D97-AF65-F5344CB8AC3E}">
        <p14:creationId xmlns:p14="http://schemas.microsoft.com/office/powerpoint/2010/main" val="210804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D4BD-541F-418A-A57E-6FD7E8B601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8CF0E8-47E9-446F-8655-B3AFA364D77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23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970A1E-71C3-4027-9C79-DAE07E01E3A4}"/>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Southern Renaissance</a:t>
            </a:r>
          </a:p>
        </p:txBody>
      </p:sp>
      <p:sp>
        <p:nvSpPr>
          <p:cNvPr id="3" name="Content Placeholder 2">
            <a:extLst>
              <a:ext uri="{FF2B5EF4-FFF2-40B4-BE49-F238E27FC236}">
                <a16:creationId xmlns:a16="http://schemas.microsoft.com/office/drawing/2014/main" id="{A2CC57F3-C283-4EC7-A11D-264A98BEE14F}"/>
              </a:ext>
            </a:extLst>
          </p:cNvPr>
          <p:cNvSpPr>
            <a:spLocks noGrp="1"/>
          </p:cNvSpPr>
          <p:nvPr>
            <p:ph idx="1"/>
          </p:nvPr>
        </p:nvSpPr>
        <p:spPr>
          <a:xfrm>
            <a:off x="507633" y="3092970"/>
            <a:ext cx="10944259" cy="3572213"/>
          </a:xfrm>
        </p:spPr>
        <p:txBody>
          <a:bodyPr vert="horz" lIns="91440" tIns="45720" rIns="91440" bIns="45720" rtlCol="0" anchor="t">
            <a:normAutofit/>
          </a:bodyPr>
          <a:lstStyle/>
          <a:p>
            <a:r>
              <a:rPr lang="en-US" sz="3200">
                <a:solidFill>
                  <a:srgbClr val="000000"/>
                </a:solidFill>
                <a:cs typeface="Calibri"/>
              </a:rPr>
              <a:t>Literary movement beginning in the 1920s. </a:t>
            </a:r>
          </a:p>
          <a:p>
            <a:r>
              <a:rPr lang="en-US" sz="3200">
                <a:solidFill>
                  <a:srgbClr val="000000"/>
                </a:solidFill>
                <a:cs typeface="Calibri"/>
              </a:rPr>
              <a:t> Previous Southern writing romanticized and glorified the “Lost Cause” of the South and the culture of the South (known as the Antebellum South) prior to the Civil War. </a:t>
            </a:r>
          </a:p>
          <a:p>
            <a:r>
              <a:rPr lang="en-US" sz="3200">
                <a:solidFill>
                  <a:srgbClr val="000000"/>
                </a:solidFill>
                <a:cs typeface="Calibri"/>
              </a:rPr>
              <a:t> The Southern Renaissance included authors such as Tennesse Williams and Zora Neale Hurston.</a:t>
            </a:r>
            <a:r>
              <a:rPr lang="en-US" sz="2000" dirty="0">
                <a:solidFill>
                  <a:srgbClr val="000000"/>
                </a:solidFill>
                <a:cs typeface="Calibri"/>
              </a:rPr>
              <a:t> </a:t>
            </a:r>
            <a:endParaRPr lang="en-US" sz="2000" dirty="0">
              <a:solidFill>
                <a:srgbClr val="000000"/>
              </a:solidFill>
            </a:endParaRPr>
          </a:p>
        </p:txBody>
      </p:sp>
    </p:spTree>
    <p:extLst>
      <p:ext uri="{BB962C8B-B14F-4D97-AF65-F5344CB8AC3E}">
        <p14:creationId xmlns:p14="http://schemas.microsoft.com/office/powerpoint/2010/main" val="122664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FF0AB-D2B2-4F89-B1A9-D12D5A486826}"/>
              </a:ext>
            </a:extLst>
          </p:cNvPr>
          <p:cNvSpPr>
            <a:spLocks noGrp="1"/>
          </p:cNvSpPr>
          <p:nvPr>
            <p:ph type="title"/>
          </p:nvPr>
        </p:nvSpPr>
        <p:spPr>
          <a:xfrm>
            <a:off x="515319" y="498928"/>
            <a:ext cx="3682710" cy="5795567"/>
          </a:xfrm>
        </p:spPr>
        <p:txBody>
          <a:bodyPr>
            <a:normAutofit/>
          </a:bodyPr>
          <a:lstStyle/>
          <a:p>
            <a:pPr algn="r"/>
            <a:r>
              <a:rPr lang="en-US" b="1">
                <a:solidFill>
                  <a:schemeClr val="accent1"/>
                </a:solidFill>
                <a:cs typeface="Calibri Light"/>
              </a:rPr>
              <a:t>The Southern Renaissance focused heavily on three issues impacting the South:</a:t>
            </a:r>
            <a:endParaRPr lang="en-US" b="1">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969011-3D25-459E-82B4-13173E4B7B1C}"/>
              </a:ext>
            </a:extLst>
          </p:cNvPr>
          <p:cNvSpPr>
            <a:spLocks noGrp="1"/>
          </p:cNvSpPr>
          <p:nvPr>
            <p:ph idx="1"/>
          </p:nvPr>
        </p:nvSpPr>
        <p:spPr>
          <a:xfrm>
            <a:off x="4713637" y="460183"/>
            <a:ext cx="6872637" cy="5963465"/>
          </a:xfrm>
        </p:spPr>
        <p:txBody>
          <a:bodyPr vert="horz" lIns="91440" tIns="45720" rIns="91440" bIns="45720" rtlCol="0" anchor="ctr">
            <a:normAutofit/>
          </a:bodyPr>
          <a:lstStyle/>
          <a:p>
            <a:r>
              <a:rPr lang="en-US">
                <a:cs typeface="Calibri"/>
              </a:rPr>
              <a:t>1. “The burden of history” – the aftershock of slavery and Reconstruction (shifting from a slave-dependent economy to a state in which former slaves were citizens with rights). </a:t>
            </a:r>
          </a:p>
          <a:p>
            <a:r>
              <a:rPr lang="en-US">
                <a:cs typeface="Calibri"/>
              </a:rPr>
              <a:t>2. The South’s Conservative culture – the culture of the South was founded on social philosophies promoting tradition, hierarchy, and authority. As a consequence, power dynamics, individual identity and desire, and breaking from traditional were troublesome issues. </a:t>
            </a:r>
          </a:p>
          <a:p>
            <a:r>
              <a:rPr lang="en-US">
                <a:cs typeface="Calibri"/>
              </a:rPr>
              <a:t>3. Racial issues, tensions, and relations. </a:t>
            </a:r>
            <a:endParaRPr lang="en-US"/>
          </a:p>
        </p:txBody>
      </p:sp>
    </p:spTree>
    <p:extLst>
      <p:ext uri="{BB962C8B-B14F-4D97-AF65-F5344CB8AC3E}">
        <p14:creationId xmlns:p14="http://schemas.microsoft.com/office/powerpoint/2010/main" val="182762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A66997-46DC-4F9A-8459-4F9A41DAEB2C}"/>
              </a:ext>
            </a:extLst>
          </p:cNvPr>
          <p:cNvSpPr>
            <a:spLocks noGrp="1"/>
          </p:cNvSpPr>
          <p:nvPr>
            <p:ph type="title"/>
          </p:nvPr>
        </p:nvSpPr>
        <p:spPr>
          <a:xfrm>
            <a:off x="1179226" y="826680"/>
            <a:ext cx="9833548" cy="1325563"/>
          </a:xfrm>
        </p:spPr>
        <p:txBody>
          <a:bodyPr>
            <a:normAutofit/>
          </a:bodyPr>
          <a:lstStyle/>
          <a:p>
            <a:pPr algn="ctr"/>
            <a:r>
              <a:rPr lang="en-US" sz="8000" b="1">
                <a:solidFill>
                  <a:srgbClr val="FFFFFF"/>
                </a:solidFill>
                <a:cs typeface="Calibri Light"/>
              </a:rPr>
              <a:t>Modernism</a:t>
            </a:r>
          </a:p>
        </p:txBody>
      </p:sp>
      <p:sp>
        <p:nvSpPr>
          <p:cNvPr id="3" name="Content Placeholder 2">
            <a:extLst>
              <a:ext uri="{FF2B5EF4-FFF2-40B4-BE49-F238E27FC236}">
                <a16:creationId xmlns:a16="http://schemas.microsoft.com/office/drawing/2014/main" id="{AD8E6C7E-9A07-439D-A4C0-3BF1C906A569}"/>
              </a:ext>
            </a:extLst>
          </p:cNvPr>
          <p:cNvSpPr>
            <a:spLocks noGrp="1"/>
          </p:cNvSpPr>
          <p:nvPr>
            <p:ph idx="1"/>
          </p:nvPr>
        </p:nvSpPr>
        <p:spPr>
          <a:xfrm>
            <a:off x="404526" y="2648470"/>
            <a:ext cx="11141648" cy="3468676"/>
          </a:xfrm>
        </p:spPr>
        <p:txBody>
          <a:bodyPr vert="horz" lIns="91440" tIns="45720" rIns="91440" bIns="45720" rtlCol="0" anchor="t">
            <a:noAutofit/>
          </a:bodyPr>
          <a:lstStyle/>
          <a:p>
            <a:r>
              <a:rPr lang="en-US" sz="3200">
                <a:solidFill>
                  <a:srgbClr val="000000"/>
                </a:solidFill>
                <a:cs typeface="Calibri"/>
              </a:rPr>
              <a:t>Philosophical movement that arose from changes in Western society during the late 1800s and early 1900s.</a:t>
            </a:r>
            <a:r>
              <a:rPr lang="en-US" sz="3200" dirty="0">
                <a:solidFill>
                  <a:srgbClr val="000000"/>
                </a:solidFill>
                <a:cs typeface="Calibri"/>
              </a:rPr>
              <a:t> </a:t>
            </a:r>
            <a:endParaRPr lang="en-US" sz="3200" dirty="0">
              <a:cs typeface="Calibri"/>
            </a:endParaRPr>
          </a:p>
          <a:p>
            <a:r>
              <a:rPr lang="en-US" sz="3200">
                <a:solidFill>
                  <a:srgbClr val="000000"/>
                </a:solidFill>
                <a:cs typeface="Calibri"/>
              </a:rPr>
              <a:t> Factors that shape modernism include industrial societies, the rapid growth of cities, and reactions of horror to World War I.</a:t>
            </a:r>
            <a:r>
              <a:rPr lang="en-US" sz="3200" dirty="0">
                <a:solidFill>
                  <a:srgbClr val="000000"/>
                </a:solidFill>
                <a:cs typeface="Calibri"/>
              </a:rPr>
              <a:t> </a:t>
            </a:r>
          </a:p>
          <a:p>
            <a:r>
              <a:rPr lang="en-US" sz="3200">
                <a:solidFill>
                  <a:srgbClr val="000000"/>
                </a:solidFill>
                <a:cs typeface="Calibri"/>
              </a:rPr>
              <a:t>Following World War I (1914-1918) many American felt disillusioned.</a:t>
            </a:r>
            <a:r>
              <a:rPr lang="en-US" sz="3200" dirty="0">
                <a:solidFill>
                  <a:srgbClr val="000000"/>
                </a:solidFill>
                <a:cs typeface="Calibri"/>
              </a:rPr>
              <a:t> </a:t>
            </a:r>
          </a:p>
          <a:p>
            <a:r>
              <a:rPr lang="en-US" sz="3200">
                <a:solidFill>
                  <a:srgbClr val="000000"/>
                </a:solidFill>
                <a:cs typeface="Calibri"/>
              </a:rPr>
              <a:t>The Modernists felt that prior traditions were “spiritually empty”.</a:t>
            </a:r>
            <a:endParaRPr lang="en-US" sz="3200">
              <a:cs typeface="Calibri"/>
            </a:endParaRPr>
          </a:p>
        </p:txBody>
      </p:sp>
    </p:spTree>
    <p:extLst>
      <p:ext uri="{BB962C8B-B14F-4D97-AF65-F5344CB8AC3E}">
        <p14:creationId xmlns:p14="http://schemas.microsoft.com/office/powerpoint/2010/main" val="212953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A392C-EBAB-4D06-A7FD-AFF13526184B}"/>
              </a:ext>
            </a:extLst>
          </p:cNvPr>
          <p:cNvSpPr>
            <a:spLocks noGrp="1"/>
          </p:cNvSpPr>
          <p:nvPr>
            <p:ph idx="1"/>
          </p:nvPr>
        </p:nvSpPr>
        <p:spPr>
          <a:xfrm>
            <a:off x="241300" y="250825"/>
            <a:ext cx="5334507" cy="5926138"/>
          </a:xfrm>
        </p:spPr>
        <p:txBody>
          <a:bodyPr vert="horz" lIns="91440" tIns="45720" rIns="91440" bIns="45720" rtlCol="0" anchor="t">
            <a:noAutofit/>
          </a:bodyPr>
          <a:lstStyle/>
          <a:p>
            <a:r>
              <a:rPr lang="en-US" b="1">
                <a:cs typeface="Calibri"/>
              </a:rPr>
              <a:t>Additionally, Moderism rejected the certainty of thought promoted during the Enlightenment (a movement with a heavy emphasis on reasoning) and questioned the nature of knowledge.</a:t>
            </a:r>
          </a:p>
          <a:p>
            <a:r>
              <a:rPr lang="en-US" b="1">
                <a:cs typeface="Calibri"/>
              </a:rPr>
              <a:t>Many modernists rejected religious beliefs and viewed much of the culture of the past as obsolete. </a:t>
            </a:r>
          </a:p>
          <a:p>
            <a:r>
              <a:rPr lang="en-US" b="1">
                <a:cs typeface="Calibri"/>
              </a:rPr>
              <a:t> A key factor of Moderism was the drive to “experiment” with art: new techniques, including experimentation with poetry and prose, was a staple of the era. </a:t>
            </a:r>
          </a:p>
        </p:txBody>
      </p:sp>
      <p:pic>
        <p:nvPicPr>
          <p:cNvPr id="4" name="Picture 4" descr="A picture containing sitting&#10;&#10;Description generated with high confidence">
            <a:extLst>
              <a:ext uri="{FF2B5EF4-FFF2-40B4-BE49-F238E27FC236}">
                <a16:creationId xmlns:a16="http://schemas.microsoft.com/office/drawing/2014/main" id="{8C84B462-4C93-44F5-908E-3FB6D78EB0FF}"/>
              </a:ext>
            </a:extLst>
          </p:cNvPr>
          <p:cNvPicPr>
            <a:picLocks noChangeAspect="1"/>
          </p:cNvPicPr>
          <p:nvPr/>
        </p:nvPicPr>
        <p:blipFill rotWithShape="1">
          <a:blip r:embed="rId2"/>
          <a:srcRect l="27405" r="23359" b="-2"/>
          <a:stretch/>
        </p:blipFill>
        <p:spPr>
          <a:xfrm>
            <a:off x="5831840" y="1193081"/>
            <a:ext cx="6233160" cy="4272681"/>
          </a:xfrm>
          <a:prstGeom prst="rect">
            <a:avLst/>
          </a:prstGeom>
        </p:spPr>
      </p:pic>
    </p:spTree>
    <p:extLst>
      <p:ext uri="{BB962C8B-B14F-4D97-AF65-F5344CB8AC3E}">
        <p14:creationId xmlns:p14="http://schemas.microsoft.com/office/powerpoint/2010/main" val="336982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42BD1-68DA-4D9E-B68B-9451D3D56605}"/>
              </a:ext>
            </a:extLst>
          </p:cNvPr>
          <p:cNvSpPr>
            <a:spLocks noGrp="1"/>
          </p:cNvSpPr>
          <p:nvPr>
            <p:ph idx="1"/>
          </p:nvPr>
        </p:nvSpPr>
        <p:spPr>
          <a:xfrm>
            <a:off x="406400" y="250825"/>
            <a:ext cx="11544807" cy="5926138"/>
          </a:xfrm>
        </p:spPr>
        <p:txBody>
          <a:bodyPr vert="horz" lIns="91440" tIns="45720" rIns="91440" bIns="45720" rtlCol="0" anchor="t">
            <a:normAutofit/>
          </a:bodyPr>
          <a:lstStyle/>
          <a:p>
            <a:endParaRPr lang="en-US" sz="1900" dirty="0">
              <a:cs typeface="Calibri"/>
            </a:endParaRPr>
          </a:p>
        </p:txBody>
      </p:sp>
      <p:pic>
        <p:nvPicPr>
          <p:cNvPr id="6" name="Picture 6" descr="A group of people posing for a photo&#10;&#10;Description generated with very high confidence">
            <a:extLst>
              <a:ext uri="{FF2B5EF4-FFF2-40B4-BE49-F238E27FC236}">
                <a16:creationId xmlns:a16="http://schemas.microsoft.com/office/drawing/2014/main" id="{D1F0ADDE-91EB-4C57-92B8-F4B80DF3B5B9}"/>
              </a:ext>
            </a:extLst>
          </p:cNvPr>
          <p:cNvPicPr>
            <a:picLocks noChangeAspect="1"/>
          </p:cNvPicPr>
          <p:nvPr/>
        </p:nvPicPr>
        <p:blipFill>
          <a:blip r:embed="rId2"/>
          <a:stretch>
            <a:fillRect/>
          </a:stretch>
        </p:blipFill>
        <p:spPr>
          <a:xfrm>
            <a:off x="550190" y="437654"/>
            <a:ext cx="11346911" cy="5641512"/>
          </a:xfrm>
          <a:prstGeom prst="rect">
            <a:avLst/>
          </a:prstGeom>
        </p:spPr>
      </p:pic>
    </p:spTree>
    <p:extLst>
      <p:ext uri="{BB962C8B-B14F-4D97-AF65-F5344CB8AC3E}">
        <p14:creationId xmlns:p14="http://schemas.microsoft.com/office/powerpoint/2010/main" val="195285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60C1-AEA0-405A-A0C2-E3F35CA1A2BF}"/>
              </a:ext>
            </a:extLst>
          </p:cNvPr>
          <p:cNvSpPr>
            <a:spLocks noGrp="1"/>
          </p:cNvSpPr>
          <p:nvPr>
            <p:ph type="title"/>
          </p:nvPr>
        </p:nvSpPr>
        <p:spPr>
          <a:xfrm>
            <a:off x="801098" y="427645"/>
            <a:ext cx="5277333" cy="783123"/>
          </a:xfrm>
        </p:spPr>
        <p:txBody>
          <a:bodyPr>
            <a:normAutofit/>
          </a:bodyPr>
          <a:lstStyle/>
          <a:p>
            <a:r>
              <a:rPr lang="en-US">
                <a:cs typeface="Calibri Light"/>
              </a:rPr>
              <a:t>William Faulkner</a:t>
            </a:r>
            <a:endParaRPr lang="en-US"/>
          </a:p>
        </p:txBody>
      </p:sp>
      <p:sp>
        <p:nvSpPr>
          <p:cNvPr id="3" name="Content Placeholder 2">
            <a:extLst>
              <a:ext uri="{FF2B5EF4-FFF2-40B4-BE49-F238E27FC236}">
                <a16:creationId xmlns:a16="http://schemas.microsoft.com/office/drawing/2014/main" id="{E534C481-B139-4F98-A77F-7ACDEF42B71D}"/>
              </a:ext>
            </a:extLst>
          </p:cNvPr>
          <p:cNvSpPr>
            <a:spLocks noGrp="1"/>
          </p:cNvSpPr>
          <p:nvPr>
            <p:ph idx="1"/>
          </p:nvPr>
        </p:nvSpPr>
        <p:spPr>
          <a:xfrm>
            <a:off x="301849" y="1322152"/>
            <a:ext cx="6319021" cy="5131886"/>
          </a:xfrm>
        </p:spPr>
        <p:txBody>
          <a:bodyPr vert="horz" lIns="91440" tIns="45720" rIns="91440" bIns="45720" rtlCol="0" anchor="t">
            <a:noAutofit/>
          </a:bodyPr>
          <a:lstStyle/>
          <a:p>
            <a:r>
              <a:rPr lang="en-US" sz="2400">
                <a:cs typeface="Calibri"/>
              </a:rPr>
              <a:t>Born September 25, 1897. Died July 6, 1962. </a:t>
            </a:r>
          </a:p>
          <a:p>
            <a:r>
              <a:rPr lang="en-US" sz="2400">
                <a:cs typeface="Calibri"/>
              </a:rPr>
              <a:t>Is known for his novels and short stories, which are set in the fictional Yoknapatawpha County, based on Lafayette County, Mississippi. </a:t>
            </a:r>
          </a:p>
          <a:p>
            <a:r>
              <a:rPr lang="en-US" sz="2400">
                <a:cs typeface="Calibri"/>
              </a:rPr>
              <a:t> Is included in the canon of Modernist authors. </a:t>
            </a:r>
          </a:p>
          <a:p>
            <a:r>
              <a:rPr lang="en-US" sz="2400">
                <a:cs typeface="Calibri"/>
              </a:rPr>
              <a:t> Received the Novel Prize in Literature in 1949. </a:t>
            </a:r>
          </a:p>
          <a:p>
            <a:r>
              <a:rPr lang="en-US" sz="2400">
                <a:cs typeface="Calibri"/>
              </a:rPr>
              <a:t>Known for his novel </a:t>
            </a:r>
            <a:r>
              <a:rPr lang="en-US" sz="2400" i="1">
                <a:cs typeface="Calibri"/>
              </a:rPr>
              <a:t>The Sound and the Fury</a:t>
            </a:r>
            <a:r>
              <a:rPr lang="en-US" sz="2400">
                <a:cs typeface="Calibri"/>
              </a:rPr>
              <a:t> (1929). </a:t>
            </a:r>
          </a:p>
          <a:p>
            <a:r>
              <a:rPr lang="en-US" sz="2400">
                <a:cs typeface="Calibri"/>
              </a:rPr>
              <a:t> Published </a:t>
            </a:r>
            <a:r>
              <a:rPr lang="en-US" sz="2400" i="1">
                <a:cs typeface="Calibri"/>
              </a:rPr>
              <a:t>As I Lay Dying</a:t>
            </a:r>
            <a:r>
              <a:rPr lang="en-US" sz="2400">
                <a:cs typeface="Calibri"/>
              </a:rPr>
              <a:t> in 1930. Wrote the novel while working night shifts at the University of Mississippi Power House. </a:t>
            </a:r>
          </a:p>
          <a:p>
            <a:r>
              <a:rPr lang="en-US" sz="2400">
                <a:cs typeface="Calibri"/>
              </a:rPr>
              <a:t> His novels are staples of the Southern Gothic genre. </a:t>
            </a:r>
          </a:p>
        </p:txBody>
      </p:sp>
      <p:sp>
        <p:nvSpPr>
          <p:cNvPr id="14"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erson in a suit standing in front of a brick building&#10;&#10;Description generated with very high confidence">
            <a:extLst>
              <a:ext uri="{FF2B5EF4-FFF2-40B4-BE49-F238E27FC236}">
                <a16:creationId xmlns:a16="http://schemas.microsoft.com/office/drawing/2014/main" id="{16671CFA-A8B2-4484-A01C-6CB2EE90884C}"/>
              </a:ext>
            </a:extLst>
          </p:cNvPr>
          <p:cNvPicPr>
            <a:picLocks noChangeAspect="1"/>
          </p:cNvPicPr>
          <p:nvPr/>
        </p:nvPicPr>
        <p:blipFill rotWithShape="1">
          <a:blip r:embed="rId2"/>
          <a:srcRect b="18070"/>
          <a:stretch/>
        </p:blipFill>
        <p:spPr>
          <a:xfrm>
            <a:off x="689331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757036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3F8D62-DF26-4C9B-B4AD-67D211774D2C}"/>
              </a:ext>
            </a:extLst>
          </p:cNvPr>
          <p:cNvSpPr>
            <a:spLocks noGrp="1"/>
          </p:cNvSpPr>
          <p:nvPr>
            <p:ph type="title"/>
          </p:nvPr>
        </p:nvSpPr>
        <p:spPr>
          <a:xfrm>
            <a:off x="4366905" y="206055"/>
            <a:ext cx="6705176" cy="793651"/>
          </a:xfrm>
        </p:spPr>
        <p:txBody>
          <a:bodyPr>
            <a:normAutofit/>
          </a:bodyPr>
          <a:lstStyle/>
          <a:p>
            <a:r>
              <a:rPr lang="en-US" b="1">
                <a:solidFill>
                  <a:srgbClr val="000000"/>
                </a:solidFill>
                <a:cs typeface="Calibri Light"/>
              </a:rPr>
              <a:t>Stream of Consciousness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16F195D4-77F1-4CBD-92B5-4C0B5E22E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BF619EF-65B2-42EB-B2DD-767768AE5048}"/>
              </a:ext>
            </a:extLst>
          </p:cNvPr>
          <p:cNvSpPr>
            <a:spLocks noGrp="1"/>
          </p:cNvSpPr>
          <p:nvPr>
            <p:ph idx="1"/>
          </p:nvPr>
        </p:nvSpPr>
        <p:spPr>
          <a:xfrm>
            <a:off x="5074574" y="1011982"/>
            <a:ext cx="6882578" cy="5658589"/>
          </a:xfrm>
        </p:spPr>
        <p:txBody>
          <a:bodyPr vert="horz" lIns="91440" tIns="45720" rIns="91440" bIns="45720" rtlCol="0" anchor="ctr">
            <a:normAutofit/>
          </a:bodyPr>
          <a:lstStyle/>
          <a:p>
            <a:r>
              <a:rPr lang="en-US" sz="2400">
                <a:solidFill>
                  <a:srgbClr val="000000"/>
                </a:solidFill>
                <a:cs typeface="Calibri"/>
              </a:rPr>
              <a:t>A narrative mode that mimics internal thought processes. </a:t>
            </a:r>
            <a:endParaRPr lang="en-US" sz="2400">
              <a:cs typeface="Calibri"/>
            </a:endParaRPr>
          </a:p>
          <a:p>
            <a:r>
              <a:rPr lang="en-US" sz="2400">
                <a:solidFill>
                  <a:srgbClr val="000000"/>
                </a:solidFill>
                <a:cs typeface="Calibri"/>
              </a:rPr>
              <a:t>The term “stream of consciousness,” coined by William James, captures the technique because according to James “consciousness flows. A ‘river’ or ‘stream’ are metaphors by which it is most naturally described.” </a:t>
            </a:r>
            <a:endParaRPr lang="en-US" sz="2400">
              <a:cs typeface="Calibri"/>
            </a:endParaRPr>
          </a:p>
          <a:p>
            <a:r>
              <a:rPr lang="en-US" sz="2400">
                <a:solidFill>
                  <a:srgbClr val="000000"/>
                </a:solidFill>
                <a:cs typeface="Calibri"/>
              </a:rPr>
              <a:t> Differs from interior monologue because it seeks to portray the actual experience of thinking.  </a:t>
            </a:r>
          </a:p>
          <a:p>
            <a:r>
              <a:rPr lang="en-US" sz="2400">
                <a:solidFill>
                  <a:srgbClr val="000000"/>
                </a:solidFill>
                <a:cs typeface="Calibri"/>
              </a:rPr>
              <a:t>Stream of consciousness is not just an attempt to relay a character's thoughts, but to make the reader experience those thoughts in the same way that the character is thinking them.</a:t>
            </a:r>
          </a:p>
        </p:txBody>
      </p:sp>
    </p:spTree>
    <p:extLst>
      <p:ext uri="{BB962C8B-B14F-4D97-AF65-F5344CB8AC3E}">
        <p14:creationId xmlns:p14="http://schemas.microsoft.com/office/powerpoint/2010/main" val="206799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F2129-6940-4187-B764-F486639C1298}"/>
              </a:ext>
            </a:extLst>
          </p:cNvPr>
          <p:cNvSpPr>
            <a:spLocks noGrp="1"/>
          </p:cNvSpPr>
          <p:nvPr>
            <p:ph type="title"/>
          </p:nvPr>
        </p:nvSpPr>
        <p:spPr>
          <a:xfrm>
            <a:off x="838200" y="631825"/>
            <a:ext cx="10515600" cy="498987"/>
          </a:xfrm>
        </p:spPr>
        <p:txBody>
          <a:bodyPr>
            <a:normAutofit fontScale="90000"/>
          </a:bodyPr>
          <a:lstStyle/>
          <a:p>
            <a:r>
              <a:rPr lang="en-US" b="1">
                <a:cs typeface="Calibri Light"/>
              </a:rPr>
              <a:t>Example:</a:t>
            </a:r>
          </a:p>
        </p:txBody>
      </p:sp>
      <p:sp>
        <p:nvSpPr>
          <p:cNvPr id="3" name="Content Placeholder 2">
            <a:extLst>
              <a:ext uri="{FF2B5EF4-FFF2-40B4-BE49-F238E27FC236}">
                <a16:creationId xmlns:a16="http://schemas.microsoft.com/office/drawing/2014/main" id="{DC4E78D6-3009-4ACF-993D-FC59C601A197}"/>
              </a:ext>
            </a:extLst>
          </p:cNvPr>
          <p:cNvSpPr>
            <a:spLocks noGrp="1"/>
          </p:cNvSpPr>
          <p:nvPr>
            <p:ph idx="1"/>
          </p:nvPr>
        </p:nvSpPr>
        <p:spPr>
          <a:xfrm>
            <a:off x="838200" y="1140417"/>
            <a:ext cx="10515600" cy="5163287"/>
          </a:xfrm>
        </p:spPr>
        <p:txBody>
          <a:bodyPr vert="horz" lIns="91440" tIns="45720" rIns="91440" bIns="45720" rtlCol="0" anchor="t">
            <a:noAutofit/>
          </a:bodyPr>
          <a:lstStyle/>
          <a:p>
            <a:r>
              <a:rPr lang="en-US" sz="3200">
                <a:cs typeface="Calibri"/>
              </a:rPr>
              <a:t>“Because I said If you wouldn't keep on sawing and nailing at it until a man cant sleep even and her hands laying on the quilt like two of them roots dug up and tried to wash and you couldn't get them clean. I can see the fan and Dewey Dell's arm. I said if you'd just let her alone. Sawing and knocking, and keeping the air always moving so fast on her face that when you're tired you cant breathe it, and that goddamn adze going One lick less. One lick less. One lick less until everybody that passes in the road will have to stop and see it and say what a fine carpenter he is.” </a:t>
            </a:r>
          </a:p>
          <a:p>
            <a:pPr lvl="8"/>
            <a:r>
              <a:rPr lang="en-US" sz="3200">
                <a:cs typeface="Calibri"/>
              </a:rPr>
              <a:t>-Jewel Bundren, </a:t>
            </a:r>
            <a:r>
              <a:rPr lang="en-US" sz="3200" i="1">
                <a:cs typeface="Calibri"/>
              </a:rPr>
              <a:t>As I Lay Dying </a:t>
            </a:r>
          </a:p>
        </p:txBody>
      </p:sp>
    </p:spTree>
    <p:extLst>
      <p:ext uri="{BB962C8B-B14F-4D97-AF65-F5344CB8AC3E}">
        <p14:creationId xmlns:p14="http://schemas.microsoft.com/office/powerpoint/2010/main" val="1881341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As I Lay Dying </vt:lpstr>
      <vt:lpstr>The Southern Renaissance</vt:lpstr>
      <vt:lpstr>The Southern Renaissance focused heavily on three issues impacting the South:</vt:lpstr>
      <vt:lpstr>Modernism</vt:lpstr>
      <vt:lpstr>PowerPoint Presentation</vt:lpstr>
      <vt:lpstr>PowerPoint Presentation</vt:lpstr>
      <vt:lpstr>William Faulkner</vt:lpstr>
      <vt:lpstr>Stream of Consciousness</vt:lpstr>
      <vt:lpstr>Example:</vt:lpstr>
      <vt:lpstr>The Bundren Family</vt:lpstr>
      <vt:lpstr>Other Characters:</vt:lpstr>
      <vt:lpstr>Cigar Store Indian</vt:lpstr>
      <vt:lpstr>Cotton House 1930s Mississippi</vt:lpstr>
      <vt:lpstr>Adze Blade -- The adze is a cutting tool shaped somewhat like an axe that dates back to the Stone Age. It can be any tool with a sharp cutting edge.[ Adzes are used for smoothing or carving wood in hand woodworking, similar to an axe but with the cutting edge perpendicular to the handle. </vt:lpstr>
      <vt:lpstr>Gourd Dipper (Ladle)</vt:lpstr>
      <vt:lpstr>Brogans (work boots)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400</cp:revision>
  <dcterms:created xsi:type="dcterms:W3CDTF">2013-07-15T20:26:40Z</dcterms:created>
  <dcterms:modified xsi:type="dcterms:W3CDTF">2019-02-07T15:59:55Z</dcterms:modified>
</cp:coreProperties>
</file>