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49" r:id="rId3"/>
    <p:sldId id="259" r:id="rId4"/>
    <p:sldId id="270" r:id="rId5"/>
    <p:sldId id="325" r:id="rId6"/>
    <p:sldId id="421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B3BBA-93FE-0406-C2F7-C43203802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66DC25-646D-51CA-2A2E-E77BC2FA0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C2339-2B1F-6622-B61E-6944B20E5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02F3-6F04-43D9-8552-CD7C5CA0D1CE}" type="datetimeFigureOut">
              <a:rPr lang="en-US" smtClean="0"/>
              <a:t>04/30/2025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15DFF-FCC7-2F1F-B496-3CBF0444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AA849-3E42-18F4-DF41-38A16D8D4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1A68-5EA5-476A-BB7E-9EC611218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5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92B6E-672D-DD3C-8EF0-C07DBED54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287E5F-FAD7-D173-7C09-B6152C6D79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0927-98A2-52C8-2D31-BE7776CF0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02F3-6F04-43D9-8552-CD7C5CA0D1CE}" type="datetimeFigureOut">
              <a:rPr lang="en-US" smtClean="0"/>
              <a:t>04/30/2025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B7353-3482-B79D-E2B8-9F9AF517D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6AA5F-EB31-D952-5B1E-52BCC8A9F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1A68-5EA5-476A-BB7E-9EC611218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5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7A1BDF-9763-CFEB-F130-AC2543A3B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56DD78-AAED-66EC-5126-E8BBEAE56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66849-6017-16CE-699E-AD2BE8B06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02F3-6F04-43D9-8552-CD7C5CA0D1CE}" type="datetimeFigureOut">
              <a:rPr lang="en-US" smtClean="0"/>
              <a:t>04/30/2025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6BD4C-CB6A-BAF2-BA7F-C133D8F41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3E186-8ABC-F243-2A37-7131CC1AB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1A68-5EA5-476A-BB7E-9EC611218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42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A5802-94EF-9A32-DEB8-98B7678B3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FE370-5323-24FD-2ADA-F464FFE7C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6B234-7D73-9EC1-BBF4-5C8A8BE94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02F3-6F04-43D9-8552-CD7C5CA0D1CE}" type="datetimeFigureOut">
              <a:rPr lang="en-US" smtClean="0"/>
              <a:t>04/30/2025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28B23-85C3-1D97-4411-4DD13E5D9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8C167-7BA5-912C-2786-4B3D1BC0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1A68-5EA5-476A-BB7E-9EC611218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1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7ACB0-3F8E-8EE2-1774-7701773FE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A478B9-E6F2-5577-D8FE-C84C720C9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CFA34-77C8-12CE-CB25-58BD825F6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02F3-6F04-43D9-8552-CD7C5CA0D1CE}" type="datetimeFigureOut">
              <a:rPr lang="en-US" smtClean="0"/>
              <a:t>04/30/2025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86E13-A60C-BA28-FFA4-6D9C28575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ACB14-78D6-C30B-DE08-E56A724AE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1A68-5EA5-476A-BB7E-9EC611218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37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DB77A-EC7B-C9EC-A7D0-5AF5704AD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1FFD0-0FE1-06ED-42CF-814ADE1A9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0EA426-50BA-126B-6A73-40ABD685F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E8A441-D1CE-CE00-A499-86DB3E194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02F3-6F04-43D9-8552-CD7C5CA0D1CE}" type="datetimeFigureOut">
              <a:rPr lang="en-US" smtClean="0"/>
              <a:t>04/30/2025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2FEF46-FC82-EEC7-0028-BB304B9E6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0311BF-653A-D813-5B55-1118537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1A68-5EA5-476A-BB7E-9EC611218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5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EA6C0-02B3-F545-3AAD-F238F02FA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AD364A-0C39-B7E4-9DA7-9D6ED5BFE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787B1-BBED-8747-91E8-F048653D2F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3FE363-1F16-44EA-4231-768FE420E4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F023EF-A93C-EC7D-677D-D63C8C3A9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F3D06D-F861-4EC1-1F20-E7B46808E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02F3-6F04-43D9-8552-CD7C5CA0D1CE}" type="datetimeFigureOut">
              <a:rPr lang="en-US" smtClean="0"/>
              <a:t>04/30/2025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403F60-5E09-69BA-BE74-D90E2A1E0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FE5C01-A8D8-27FB-297C-2366B1B50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1A68-5EA5-476A-BB7E-9EC611218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9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05656-2313-688E-3213-426E75237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95F0BE-5006-BC92-E3FC-F29CBC2D6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02F3-6F04-43D9-8552-CD7C5CA0D1CE}" type="datetimeFigureOut">
              <a:rPr lang="en-US" smtClean="0"/>
              <a:t>04/30/2025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3CE9B4-6910-D8F3-319D-AC428C412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59BC5D-B86D-A224-1683-9615AF49B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1A68-5EA5-476A-BB7E-9EC611218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24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EF24B6-0480-4738-D92E-104AE910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02F3-6F04-43D9-8552-CD7C5CA0D1CE}" type="datetimeFigureOut">
              <a:rPr lang="en-US" smtClean="0"/>
              <a:t>04/30/2025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C9118B-D36B-40F5-567A-2EBFFBE11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651FD-1093-64E7-CD09-5274557A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1A68-5EA5-476A-BB7E-9EC611218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9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D4D1E-3B3A-8538-AB3E-A4C1FA7BC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FCC75-4F86-9E59-EAA4-28E9809D4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6AFF9A-F24D-DE62-54C1-5D06AB056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B0A74-21FB-1235-6A8F-1E0BCB52F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02F3-6F04-43D9-8552-CD7C5CA0D1CE}" type="datetimeFigureOut">
              <a:rPr lang="en-US" smtClean="0"/>
              <a:t>04/30/2025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D9313-9E09-08D5-8067-C467827D3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6129D-546E-6087-8C51-FB89E429B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1A68-5EA5-476A-BB7E-9EC611218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80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6F1B9-1DB1-0AE9-D08F-0745BB9CA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7B1510-A4D5-C11F-7CCB-BD8D7B51D0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73EFCB-7433-CE7D-E03E-B8BC131C7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1A19FC-85B5-877D-8E8F-59B15D070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02F3-6F04-43D9-8552-CD7C5CA0D1CE}" type="datetimeFigureOut">
              <a:rPr lang="en-US" smtClean="0"/>
              <a:t>04/30/2025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E9958D-6450-C007-4CB9-982F98387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1CD424-11FB-B121-8A14-6F8E05375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1A68-5EA5-476A-BB7E-9EC611218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4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8DB883-7493-8498-4928-483DA3F74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764B8-62ED-D319-1257-F732D2A1C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31232-81CF-64D8-196C-F33CDCAE99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302F3-6F04-43D9-8552-CD7C5CA0D1CE}" type="datetimeFigureOut">
              <a:rPr lang="en-US" smtClean="0"/>
              <a:t>04/30/2025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020AF-B9B5-41F8-BF49-7395BFD491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B668B-8BE0-FFCA-6320-D585044D7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41A68-5EA5-476A-BB7E-9EC611218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3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hyperlink" Target="https://www.youtube.com/embed/98l2gZh-2X0?ab_channel=GrooblesMedia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4qEolJ0Roy0" TargetMode="External"/><Relationship Id="rId3" Type="http://schemas.openxmlformats.org/officeDocument/2006/relationships/hyperlink" Target="https://jr.brainpop.com/readingandwriting/sentence/similes/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GkMKaGLmkzk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5368EF-4564-86FA-A015-A09C6F049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0752">
            <a:off x="976924" y="1509657"/>
            <a:ext cx="4199297" cy="51015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BC5715-1AAE-4826-0FD1-8AA0D4B89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0263"/>
            <a:ext cx="2994229" cy="18377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48E8DE-0040-2B77-92BD-A1C1BF8326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70967" flipH="1">
            <a:off x="325447" y="1272439"/>
            <a:ext cx="444605" cy="46641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AD4B4F-20F0-7020-D8D5-6999A5E9318B}"/>
              </a:ext>
            </a:extLst>
          </p:cNvPr>
          <p:cNvSpPr txBox="1"/>
          <p:nvPr/>
        </p:nvSpPr>
        <p:spPr>
          <a:xfrm>
            <a:off x="7120380" y="5020262"/>
            <a:ext cx="5071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MorningMeeting" panose="02000603000000000000" pitchFamily="2" charset="0"/>
                <a:ea typeface="APLMorningMeeting" panose="02000603000000000000" pitchFamily="2" charset="0"/>
                <a:cs typeface="+mn-cs"/>
              </a:rPr>
              <a:t>Created by: Nicole Blanco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8BE1B-69EB-97AF-E8DD-6C9A74F880BE}"/>
              </a:ext>
            </a:extLst>
          </p:cNvPr>
          <p:cNvSpPr txBox="1"/>
          <p:nvPr/>
        </p:nvSpPr>
        <p:spPr>
          <a:xfrm>
            <a:off x="10185663" y="5595094"/>
            <a:ext cx="50716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MorningMeeting" panose="02000603000000000000" pitchFamily="2" charset="0"/>
                <a:ea typeface="APLMorningMeeting" panose="02000603000000000000" pitchFamily="2" charset="0"/>
                <a:cs typeface="+mn-cs"/>
              </a:rPr>
              <a:t>DAY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9997FF-23BE-404D-9103-4F8A356EBD33}"/>
              </a:ext>
            </a:extLst>
          </p:cNvPr>
          <p:cNvSpPr/>
          <p:nvPr/>
        </p:nvSpPr>
        <p:spPr>
          <a:xfrm>
            <a:off x="917517" y="1389323"/>
            <a:ext cx="11090939" cy="24274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E7778C-EEC0-4D5E-A395-D1A6BF26A451}"/>
              </a:ext>
            </a:extLst>
          </p:cNvPr>
          <p:cNvSpPr/>
          <p:nvPr/>
        </p:nvSpPr>
        <p:spPr>
          <a:xfrm>
            <a:off x="917517" y="1508417"/>
            <a:ext cx="11090940" cy="11233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00" b="1" i="0" u="none" strike="noStrike" kern="1200" cap="none" spc="0" normalizeH="0" baseline="0" noProof="0" dirty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55C6F5"/>
                    </a:gs>
                    <a:gs pos="42000">
                      <a:srgbClr val="F6CC38"/>
                    </a:gs>
                    <a:gs pos="32000">
                      <a:srgbClr val="72E78D"/>
                    </a:gs>
                    <a:gs pos="21000">
                      <a:srgbClr val="79F5B9"/>
                    </a:gs>
                    <a:gs pos="10000">
                      <a:srgbClr val="55F5E0"/>
                    </a:gs>
                    <a:gs pos="88500">
                      <a:srgbClr val="F65297"/>
                    </a:gs>
                    <a:gs pos="77000">
                      <a:srgbClr val="F81B3A"/>
                    </a:gs>
                    <a:gs pos="65000">
                      <a:srgbClr val="F44949"/>
                    </a:gs>
                    <a:gs pos="53000">
                      <a:srgbClr val="F8AD36"/>
                    </a:gs>
                    <a:gs pos="100000">
                      <a:srgbClr val="F652E1"/>
                    </a:gs>
                  </a:gsLst>
                  <a:lin ang="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PLILikeBigFonts" panose="02000603000000000000" pitchFamily="2" charset="0"/>
                <a:ea typeface="APLILikeBigFonts" panose="02000603000000000000" pitchFamily="2" charset="0"/>
                <a:cs typeface="+mn-cs"/>
              </a:rPr>
              <a:t>OUR INCREDIBLE EARTH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341254-5BD0-4E67-91F9-F23D300C3F87}"/>
              </a:ext>
            </a:extLst>
          </p:cNvPr>
          <p:cNvSpPr/>
          <p:nvPr/>
        </p:nvSpPr>
        <p:spPr>
          <a:xfrm>
            <a:off x="-307743" y="1489962"/>
            <a:ext cx="13521138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0" b="1" i="0" u="none" strike="noStrike" kern="1200" cap="none" spc="0" normalizeH="0" baseline="0" noProof="0" dirty="0">
                <a:ln w="28575">
                  <a:solidFill>
                    <a:prstClr val="black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PLILikeBigFonts" panose="02000603000000000000" pitchFamily="2" charset="0"/>
                <a:ea typeface="APLILikeBigFonts" panose="02000603000000000000" pitchFamily="2" charset="0"/>
                <a:cs typeface="+mn-cs"/>
              </a:rPr>
              <a:t>OUR INCREDIBLE EARTH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08AEF6-845D-4C7E-8E4B-C6136F00EE43}"/>
              </a:ext>
            </a:extLst>
          </p:cNvPr>
          <p:cNvSpPr/>
          <p:nvPr/>
        </p:nvSpPr>
        <p:spPr>
          <a:xfrm>
            <a:off x="1865003" y="2332478"/>
            <a:ext cx="30335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8575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PLRealTalk" panose="02000603000000000000" pitchFamily="2" charset="0"/>
                <a:ea typeface="APLRealTalk" panose="02000603000000000000" pitchFamily="2" charset="0"/>
                <a:cs typeface="+mn-cs"/>
              </a:rPr>
              <a:t>UNIT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044C67-7586-4519-8FC3-C0906165C437}"/>
              </a:ext>
            </a:extLst>
          </p:cNvPr>
          <p:cNvSpPr/>
          <p:nvPr/>
        </p:nvSpPr>
        <p:spPr>
          <a:xfrm>
            <a:off x="4503676" y="2394155"/>
            <a:ext cx="259246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PLFancyFlairs" panose="02000603000000000000" pitchFamily="2" charset="0"/>
                <a:ea typeface="APLFancyFlairs" panose="02000603000000000000" pitchFamily="2" charset="0"/>
                <a:cs typeface="+mn-cs"/>
              </a:rPr>
              <a:t>five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8B1699-8EC8-49EE-A3AA-3AE12D3E9BB9}"/>
              </a:ext>
            </a:extLst>
          </p:cNvPr>
          <p:cNvSpPr/>
          <p:nvPr/>
        </p:nvSpPr>
        <p:spPr>
          <a:xfrm>
            <a:off x="6705434" y="2391666"/>
            <a:ext cx="259246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PLMorningMeeting" panose="02000603000000000000" pitchFamily="2" charset="0"/>
                <a:ea typeface="APLMorningMeeting" panose="02000603000000000000" pitchFamily="2" charset="0"/>
                <a:cs typeface="+mn-cs"/>
              </a:rPr>
              <a:t>WEEK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15602E-C0B8-4492-8805-804DE3744D11}"/>
              </a:ext>
            </a:extLst>
          </p:cNvPr>
          <p:cNvSpPr/>
          <p:nvPr/>
        </p:nvSpPr>
        <p:spPr>
          <a:xfrm>
            <a:off x="9175108" y="2474002"/>
            <a:ext cx="89073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8575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PLTypeATeacher" panose="02000603000000000000" pitchFamily="2" charset="0"/>
                <a:ea typeface="APLTypeATeacher" panose="02000603000000000000" pitchFamily="2" charset="0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18561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5368EF-4564-86FA-A015-A09C6F049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0752">
            <a:off x="954845" y="1580258"/>
            <a:ext cx="4199297" cy="51015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BC5715-1AAE-4826-0FD1-8AA0D4B89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0263"/>
            <a:ext cx="2994229" cy="18377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48E8DE-0040-2B77-92BD-A1C1BF8326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70967" flipH="1">
            <a:off x="325447" y="1272439"/>
            <a:ext cx="444605" cy="46641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ADB08A-7F48-E6BB-3182-1DC47B6FBE6F}"/>
              </a:ext>
            </a:extLst>
          </p:cNvPr>
          <p:cNvSpPr txBox="1"/>
          <p:nvPr/>
        </p:nvSpPr>
        <p:spPr>
          <a:xfrm>
            <a:off x="7537959" y="6258385"/>
            <a:ext cx="503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ILikeBigFonts" panose="02000603000000000000" pitchFamily="2" charset="0"/>
                <a:ea typeface="APLILikeBigFonts" panose="02000603000000000000" pitchFamily="2" charset="0"/>
                <a:cs typeface="+mn-cs"/>
              </a:rPr>
              <a:t>Video Opener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90B58F-2FE4-DD48-A14E-157D55A0F2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881">
            <a:off x="8517123" y="121416"/>
            <a:ext cx="3531089" cy="422912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CE8625C-F94C-2AAE-A379-685D50442106}"/>
              </a:ext>
            </a:extLst>
          </p:cNvPr>
          <p:cNvSpPr txBox="1"/>
          <p:nvPr/>
        </p:nvSpPr>
        <p:spPr>
          <a:xfrm rot="600641">
            <a:off x="8660011" y="928341"/>
            <a:ext cx="340362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ILikeBigFonts" panose="02000603000000000000" pitchFamily="2" charset="0"/>
                <a:ea typeface="APLILikeBigFonts" panose="02000603000000000000" pitchFamily="2" charset="0"/>
                <a:cs typeface="+mn-cs"/>
              </a:rPr>
              <a:t>What is figurative language?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B7EC01-D138-4542-A7D2-CDB3D92C7F63}"/>
              </a:ext>
            </a:extLst>
          </p:cNvPr>
          <p:cNvSpPr txBox="1"/>
          <p:nvPr/>
        </p:nvSpPr>
        <p:spPr>
          <a:xfrm>
            <a:off x="9384005" y="5802349"/>
            <a:ext cx="20459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RainbowRug" panose="02000603000000000000" pitchFamily="2" charset="0"/>
                <a:ea typeface="APLRainbowRug" panose="02000603000000000000" pitchFamily="2" charset="0"/>
                <a:cs typeface="+mn-cs"/>
              </a:rPr>
              <a:t>“Figurative Language” Video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RainbowRug" panose="02000603000000000000" pitchFamily="2" charset="0"/>
                <a:ea typeface="APLRainbowRug" panose="02000603000000000000" pitchFamily="2" charset="0"/>
                <a:cs typeface="+mn-cs"/>
              </a:rPr>
              <a:t>Running time 2:50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9610CF-8D87-4923-A1D8-B1A48A0DF1A3}"/>
              </a:ext>
            </a:extLst>
          </p:cNvPr>
          <p:cNvSpPr txBox="1"/>
          <p:nvPr/>
        </p:nvSpPr>
        <p:spPr>
          <a:xfrm rot="21187395">
            <a:off x="1677838" y="2442972"/>
            <a:ext cx="3005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PapaTroll" panose="02000603000000000000" pitchFamily="2" charset="0"/>
                <a:ea typeface="APLPapaTroll" panose="02000603000000000000" pitchFamily="2" charset="0"/>
                <a:cs typeface="+mn-cs"/>
              </a:rPr>
              <a:t>Why do we use figurative language?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328241-E37C-489C-9AEA-0E9CC16DDF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2755" y="11417"/>
            <a:ext cx="8638781" cy="186553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866CC88-EB42-4F0A-B6A8-28C4C4A0CB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3681" y="574413"/>
            <a:ext cx="3434896" cy="1281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B88DA74-DA51-47ED-9446-AE6FFE4DB4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3681" y="2192323"/>
            <a:ext cx="3434896" cy="1304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95F6679-5E2A-43D1-97C3-4ED7CDBBB0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2513" y="3791404"/>
            <a:ext cx="3431899" cy="1303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hlinkClick r:id="rId10"/>
            <a:extLst>
              <a:ext uri="{FF2B5EF4-FFF2-40B4-BE49-F238E27FC236}">
                <a16:creationId xmlns:a16="http://schemas.microsoft.com/office/drawing/2014/main" id="{8DA35EB2-41A4-48CE-9485-D507FDADFC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28663" y="5543093"/>
            <a:ext cx="1876315" cy="10887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0D16E6-691B-85DC-6B53-8F88432CBA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4596" flipV="1">
            <a:off x="7866754" y="5362305"/>
            <a:ext cx="1555474" cy="9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40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718737D-AB2E-6A86-6E72-AD753306DABD}"/>
              </a:ext>
            </a:extLst>
          </p:cNvPr>
          <p:cNvSpPr txBox="1"/>
          <p:nvPr/>
        </p:nvSpPr>
        <p:spPr>
          <a:xfrm>
            <a:off x="0" y="1966808"/>
            <a:ext cx="4528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ILikeBigFonts" panose="02000603000000000000" pitchFamily="2" charset="0"/>
                <a:ea typeface="APLILikeBigFonts" panose="02000603000000000000" pitchFamily="2" charset="0"/>
                <a:cs typeface="+mn-cs"/>
              </a:rPr>
              <a:t>What is a Simile?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LILikeBigFonts" panose="02000603000000000000" pitchFamily="2" charset="0"/>
              <a:ea typeface="APLILikeBigFonts" panose="02000603000000000000" pitchFamily="2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16D774-D4AF-E646-20EC-31260C37D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2549" y="43711"/>
            <a:ext cx="6052109" cy="1729174"/>
          </a:xfrm>
          <a:prstGeom prst="rect">
            <a:avLst/>
          </a:prstGeom>
        </p:spPr>
      </p:pic>
      <p:pic>
        <p:nvPicPr>
          <p:cNvPr id="12" name="Picture 11">
            <a:hlinkClick r:id="rId3"/>
            <a:extLst>
              <a:ext uri="{FF2B5EF4-FFF2-40B4-BE49-F238E27FC236}">
                <a16:creationId xmlns:a16="http://schemas.microsoft.com/office/drawing/2014/main" id="{30D7A5A8-683C-4F7D-9ABB-D841E1CB9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142" y="2622396"/>
            <a:ext cx="1635818" cy="2262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718D30-2C5B-4243-95BC-E08C8EA72C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23705" flipV="1">
            <a:off x="200189" y="2762669"/>
            <a:ext cx="1555474" cy="957188"/>
          </a:xfrm>
          <a:prstGeom prst="rect">
            <a:avLst/>
          </a:prstGeom>
        </p:spPr>
      </p:pic>
      <p:pic>
        <p:nvPicPr>
          <p:cNvPr id="14" name="Picture 13">
            <a:hlinkClick r:id="rId6"/>
            <a:extLst>
              <a:ext uri="{FF2B5EF4-FFF2-40B4-BE49-F238E27FC236}">
                <a16:creationId xmlns:a16="http://schemas.microsoft.com/office/drawing/2014/main" id="{B3DFC18C-EB29-4FE6-A55B-210A88A529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7782" y="842799"/>
            <a:ext cx="4197076" cy="1779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AD3BDB-06B3-4071-A9E4-70FCE079F9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23705" flipV="1">
            <a:off x="5438773" y="1488214"/>
            <a:ext cx="1555474" cy="957188"/>
          </a:xfrm>
          <a:prstGeom prst="rect">
            <a:avLst/>
          </a:prstGeom>
        </p:spPr>
      </p:pic>
      <p:pic>
        <p:nvPicPr>
          <p:cNvPr id="16" name="Picture 15">
            <a:hlinkClick r:id="rId8"/>
            <a:extLst>
              <a:ext uri="{FF2B5EF4-FFF2-40B4-BE49-F238E27FC236}">
                <a16:creationId xmlns:a16="http://schemas.microsoft.com/office/drawing/2014/main" id="{FB30AAFD-7984-4BA2-BEFD-70619E6728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7969" y="4725224"/>
            <a:ext cx="2433780" cy="1406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7B03AE5-17CD-4A9C-9F20-EC75CEE416E4}"/>
              </a:ext>
            </a:extLst>
          </p:cNvPr>
          <p:cNvSpPr txBox="1"/>
          <p:nvPr/>
        </p:nvSpPr>
        <p:spPr>
          <a:xfrm>
            <a:off x="6216593" y="264028"/>
            <a:ext cx="4528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ILikeBigFonts" panose="02000603000000000000" pitchFamily="2" charset="0"/>
                <a:ea typeface="APLILikeBigFonts" panose="02000603000000000000" pitchFamily="2" charset="0"/>
                <a:cs typeface="+mn-cs"/>
              </a:rPr>
              <a:t>Similes Song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LILikeBigFonts" panose="02000603000000000000" pitchFamily="2" charset="0"/>
              <a:ea typeface="APLILikeBigFonts" panose="02000603000000000000" pitchFamily="2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C07120-F85D-4992-AA72-5AEBB26BA13F}"/>
              </a:ext>
            </a:extLst>
          </p:cNvPr>
          <p:cNvSpPr txBox="1"/>
          <p:nvPr/>
        </p:nvSpPr>
        <p:spPr>
          <a:xfrm>
            <a:off x="3836144" y="3641503"/>
            <a:ext cx="3797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ILikeBigFonts" panose="02000603000000000000" pitchFamily="2" charset="0"/>
                <a:ea typeface="APLILikeBigFonts" panose="02000603000000000000" pitchFamily="2" charset="0"/>
                <a:cs typeface="+mn-cs"/>
              </a:rPr>
              <a:t>Crazy as a Fox Similes Read Aloud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LILikeBigFonts" panose="02000603000000000000" pitchFamily="2" charset="0"/>
              <a:ea typeface="APLILikeBigFonts" panose="02000603000000000000" pitchFamily="2" charset="0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5687125-F55F-4E4D-9C76-A95AC9890D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23705" flipV="1">
            <a:off x="3022728" y="5295630"/>
            <a:ext cx="1555474" cy="9571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8B63438-833E-485C-8DBD-361A23BB6C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8999174" y="3697632"/>
            <a:ext cx="2377891" cy="3414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F718B2C-33BE-4CF4-8324-7296144678FC}"/>
              </a:ext>
            </a:extLst>
          </p:cNvPr>
          <p:cNvSpPr txBox="1"/>
          <p:nvPr/>
        </p:nvSpPr>
        <p:spPr>
          <a:xfrm>
            <a:off x="8202354" y="3454234"/>
            <a:ext cx="3971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ILikeBigFonts" panose="02000603000000000000" pitchFamily="2" charset="0"/>
                <a:ea typeface="APLILikeBigFonts" panose="02000603000000000000" pitchFamily="2" charset="0"/>
                <a:cs typeface="+mn-cs"/>
              </a:rPr>
              <a:t>Create a colorful rainbow of similes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LILikeBigFonts" panose="02000603000000000000" pitchFamily="2" charset="0"/>
              <a:ea typeface="APLILikeBigFonts" panose="02000603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593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5368EF-4564-86FA-A015-A09C6F049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0752">
            <a:off x="2008228" y="1225330"/>
            <a:ext cx="4743520" cy="51015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BC5715-1AAE-4826-0FD1-8AA0D4B89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0263"/>
            <a:ext cx="2994229" cy="18377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48E8DE-0040-2B77-92BD-A1C1BF8326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70967" flipH="1">
            <a:off x="613228" y="1269571"/>
            <a:ext cx="444605" cy="46641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0D16E6-691B-85DC-6B53-8F88432CBA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20681" flipV="1">
            <a:off x="-619758" y="2364773"/>
            <a:ext cx="2952592" cy="18169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50B24F-1034-8656-122B-AD22E6274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1870">
            <a:off x="6479672" y="1402852"/>
            <a:ext cx="4743520" cy="51015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5C80B1-34B5-6ECE-BF54-B68896E3D0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99" y="-881012"/>
            <a:ext cx="9540454" cy="272584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287A7E2-46F0-42F7-8458-FFCE90A9F89A}"/>
              </a:ext>
            </a:extLst>
          </p:cNvPr>
          <p:cNvSpPr txBox="1"/>
          <p:nvPr/>
        </p:nvSpPr>
        <p:spPr>
          <a:xfrm rot="21153884">
            <a:off x="2692491" y="1958714"/>
            <a:ext cx="35862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PapaTroll" panose="02000603000000000000" pitchFamily="2" charset="0"/>
                <a:ea typeface="APLPapaTroll" panose="02000603000000000000" pitchFamily="2" charset="0"/>
                <a:cs typeface="+mn-cs"/>
              </a:rPr>
              <a:t>darkness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PapaTroll" panose="02000603000000000000" pitchFamily="2" charset="0"/>
                <a:ea typeface="APLPapaTroll" panose="02000603000000000000" pitchFamily="2" charset="0"/>
                <a:cs typeface="+mn-cs"/>
              </a:rPr>
              <a:t>redness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PapaTroll" panose="02000603000000000000" pitchFamily="2" charset="0"/>
                <a:ea typeface="APLPapaTroll" panose="02000603000000000000" pitchFamily="2" charset="0"/>
                <a:cs typeface="+mn-cs"/>
              </a:rPr>
              <a:t>thickness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PapaTroll" panose="02000603000000000000" pitchFamily="2" charset="0"/>
                <a:ea typeface="APLPapaTroll" panose="02000603000000000000" pitchFamily="2" charset="0"/>
                <a:cs typeface="+mn-cs"/>
              </a:rPr>
              <a:t>illness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PapaTroll" panose="02000603000000000000" pitchFamily="2" charset="0"/>
                <a:ea typeface="APLPapaTroll" panose="02000603000000000000" pitchFamily="2" charset="0"/>
                <a:cs typeface="+mn-cs"/>
              </a:rPr>
              <a:t>happiness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8A2DA1-A03D-4081-92C6-953200D32C9E}"/>
              </a:ext>
            </a:extLst>
          </p:cNvPr>
          <p:cNvSpPr txBox="1"/>
          <p:nvPr/>
        </p:nvSpPr>
        <p:spPr>
          <a:xfrm rot="755431">
            <a:off x="7295807" y="2190181"/>
            <a:ext cx="35862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PapaTroll" panose="02000603000000000000" pitchFamily="2" charset="0"/>
                <a:ea typeface="APLPapaTroll" panose="02000603000000000000" pitchFamily="2" charset="0"/>
                <a:cs typeface="+mn-cs"/>
              </a:rPr>
              <a:t>loneliness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PapaTroll" panose="02000603000000000000" pitchFamily="2" charset="0"/>
                <a:ea typeface="APLPapaTroll" panose="02000603000000000000" pitchFamily="2" charset="0"/>
                <a:cs typeface="+mn-cs"/>
              </a:rPr>
              <a:t>shyness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PapaTroll" panose="02000603000000000000" pitchFamily="2" charset="0"/>
                <a:ea typeface="APLPapaTroll" panose="02000603000000000000" pitchFamily="2" charset="0"/>
                <a:cs typeface="+mn-cs"/>
              </a:rPr>
              <a:t>laziness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PapaTroll" panose="02000603000000000000" pitchFamily="2" charset="0"/>
                <a:ea typeface="APLPapaTroll" panose="02000603000000000000" pitchFamily="2" charset="0"/>
                <a:cs typeface="+mn-cs"/>
              </a:rPr>
              <a:t>kindness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PapaTroll" panose="02000603000000000000" pitchFamily="2" charset="0"/>
                <a:ea typeface="APLPapaTroll" panose="02000603000000000000" pitchFamily="2" charset="0"/>
                <a:cs typeface="+mn-cs"/>
              </a:rPr>
              <a:t>boldness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561EBE-23AE-4257-9E39-42ECD759C98F}"/>
              </a:ext>
            </a:extLst>
          </p:cNvPr>
          <p:cNvSpPr txBox="1"/>
          <p:nvPr/>
        </p:nvSpPr>
        <p:spPr>
          <a:xfrm>
            <a:off x="8288595" y="6461115"/>
            <a:ext cx="390340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ILikeBigFonts" panose="02000603000000000000" pitchFamily="2" charset="0"/>
                <a:ea typeface="APLILikeBigFonts" panose="02000603000000000000" pitchFamily="2" charset="0"/>
                <a:cs typeface="+mn-cs"/>
              </a:rPr>
              <a:t>Suffix -ness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679301-E057-4AAD-B8D2-E2498B745B42}"/>
              </a:ext>
            </a:extLst>
          </p:cNvPr>
          <p:cNvSpPr txBox="1"/>
          <p:nvPr/>
        </p:nvSpPr>
        <p:spPr>
          <a:xfrm>
            <a:off x="5432029" y="1343213"/>
            <a:ext cx="665181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ILikeBigFonts" panose="02000603000000000000" pitchFamily="2" charset="0"/>
                <a:ea typeface="APLILikeBigFonts" panose="02000603000000000000" pitchFamily="2" charset="0"/>
                <a:cs typeface="+mn-cs"/>
              </a:rPr>
              <a:t>Think about the meaning of each word</a:t>
            </a:r>
          </a:p>
        </p:txBody>
      </p:sp>
    </p:spTree>
    <p:extLst>
      <p:ext uri="{BB962C8B-B14F-4D97-AF65-F5344CB8AC3E}">
        <p14:creationId xmlns:p14="http://schemas.microsoft.com/office/powerpoint/2010/main" val="1578454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5368EF-4564-86FA-A015-A09C6F049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0752">
            <a:off x="976924" y="1509657"/>
            <a:ext cx="4199297" cy="51015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BC5715-1AAE-4826-0FD1-8AA0D4B89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0263"/>
            <a:ext cx="2994229" cy="18377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48E8DE-0040-2B77-92BD-A1C1BF8326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70967" flipH="1">
            <a:off x="325447" y="1272439"/>
            <a:ext cx="444605" cy="46641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76F9CF-A687-FAEB-59BD-2EA2C5FE97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689" y="8969"/>
            <a:ext cx="6400689" cy="18287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BB202A8-DF5C-C52A-1B2E-88716B4388A0}"/>
              </a:ext>
            </a:extLst>
          </p:cNvPr>
          <p:cNvSpPr txBox="1"/>
          <p:nvPr/>
        </p:nvSpPr>
        <p:spPr>
          <a:xfrm rot="21200584">
            <a:off x="1588395" y="2873643"/>
            <a:ext cx="32351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PapaTroll" panose="02000603000000000000" pitchFamily="2" charset="0"/>
                <a:ea typeface="APLPapaTroll" panose="02000603000000000000" pitchFamily="2" charset="0"/>
                <a:cs typeface="+mn-cs"/>
              </a:rPr>
              <a:t>Complete your spelling words activity.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LPapaTroll" panose="02000603000000000000" pitchFamily="2" charset="0"/>
              <a:ea typeface="APLPapaTroll" panose="02000603000000000000" pitchFamily="2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LPapaTroll" panose="02000603000000000000" pitchFamily="2" charset="0"/>
              <a:ea typeface="APLPapaTroll" panose="02000603000000000000" pitchFamily="2" charset="0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1624C4-5EFD-EFBE-C648-AF7E10C1C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539" y="307913"/>
            <a:ext cx="1555967" cy="9549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6D37922-E3C3-B420-1E45-A58B25AA6620}"/>
              </a:ext>
            </a:extLst>
          </p:cNvPr>
          <p:cNvSpPr txBox="1"/>
          <p:nvPr/>
        </p:nvSpPr>
        <p:spPr>
          <a:xfrm>
            <a:off x="10366539" y="1365208"/>
            <a:ext cx="1788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PapaTroll" panose="02000603000000000000" pitchFamily="2" charset="0"/>
                <a:ea typeface="APLPapaTroll" panose="02000603000000000000" pitchFamily="2" charset="0"/>
                <a:cs typeface="+mn-cs"/>
              </a:rPr>
              <a:t>Write your abbreviations in the key and then color according to the code.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LPapaTroll" panose="02000603000000000000" pitchFamily="2" charset="0"/>
              <a:ea typeface="APLPapaTroll" panose="02000603000000000000" pitchFamily="2" charset="0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2835377-A516-0933-A9DF-CA3FD60C0F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99245" flipH="1">
            <a:off x="11403757" y="2828739"/>
            <a:ext cx="716417" cy="18194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BE5870-543D-4A03-A1CB-5EFC91D694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8737" y="2031798"/>
            <a:ext cx="4553204" cy="3413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2405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67461F-F4F9-405D-94F8-7F3AFEC56B27}"/>
              </a:ext>
            </a:extLst>
          </p:cNvPr>
          <p:cNvSpPr txBox="1"/>
          <p:nvPr/>
        </p:nvSpPr>
        <p:spPr>
          <a:xfrm>
            <a:off x="1513840" y="2228671"/>
            <a:ext cx="91643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MorningMeeting" panose="02000603000000000000" pitchFamily="2" charset="0"/>
                <a:ea typeface="APLMorningMeeting" panose="02000603000000000000" pitchFamily="2" charset="0"/>
                <a:cs typeface="+mn-cs"/>
              </a:rPr>
              <a:t>End of Day 1</a:t>
            </a:r>
          </a:p>
        </p:txBody>
      </p:sp>
    </p:spTree>
    <p:extLst>
      <p:ext uri="{BB962C8B-B14F-4D97-AF65-F5344CB8AC3E}">
        <p14:creationId xmlns:p14="http://schemas.microsoft.com/office/powerpoint/2010/main" val="138210043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APLFancyFlairs</vt:lpstr>
      <vt:lpstr>APLILikeBigFonts</vt:lpstr>
      <vt:lpstr>APLMorningMeeting</vt:lpstr>
      <vt:lpstr>APLPapaTroll</vt:lpstr>
      <vt:lpstr>APLRainbowRug</vt:lpstr>
      <vt:lpstr>APLRealTalk</vt:lpstr>
      <vt:lpstr>APLTypeATeacher</vt:lpstr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Blanco, Nicole</dc:creator>
  <cp:lastModifiedBy>Blanco, Nicole</cp:lastModifiedBy>
  <cp:revision>1</cp:revision>
  <dcterms:created xsi:type="dcterms:W3CDTF">2025-04-30T17:16:30Z</dcterms:created>
  <dcterms:modified xsi:type="dcterms:W3CDTF">2025-04-30T17:17:05Z</dcterms:modified>
</cp:coreProperties>
</file>