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0"/>
    <p:restoredTop sz="94662"/>
  </p:normalViewPr>
  <p:slideViewPr>
    <p:cSldViewPr snapToGrid="0" snapToObjects="1">
      <p:cViewPr varScale="1">
        <p:scale>
          <a:sx n="91" d="100"/>
          <a:sy n="91" d="100"/>
        </p:scale>
        <p:origin x="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42151-01A5-6A4E-84DA-058953E63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49AF0A-16D5-FE42-B583-C275FBF28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3EBF1-C241-644C-9634-7605B377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BD5CF-DEAE-9C44-9A10-ABBECBCA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8945F-986E-E245-BB36-2C90A585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17941-E9B8-8347-A848-99C31DB1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9B4C3-F68D-A74E-B8E5-2A859BF8F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47686-7320-C243-8108-9DBD7F7D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E4FC2-5EB9-3342-B060-3F88D0989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9345A-4634-9648-A83C-A74D43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A30408-8F68-3E46-8203-68456008E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B7821-BA50-8D43-B2B6-D6A63853E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6EC8-4334-9C45-A13B-09D1CAE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B9A86-9540-784F-995A-7C24CC265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FF4E4-EC62-3D41-85A2-A4B1BF460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9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79BC-A4DC-EA45-8E5C-1FBF9BEAF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A5CAB-8EDA-3B43-AFB2-2CFD17ED6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18634-947C-2943-956E-EB2AB79E8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D447E-77EA-D244-A42E-C6FF37D9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84811-ECD5-0C42-872A-B71F3BC3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5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856F6-4598-D94E-BB14-EE7D442E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6F18D-A65E-D745-87A1-F6086D9D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F5EE7-DFD5-0C4C-9F0A-CF55BDDEA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1828-03B7-6840-9176-C9CAC148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1F08-1F0E-5E43-90E2-2C4CFC1E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7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EEBE-90C6-644B-920D-82D5C395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03FAF-C4B9-3D4B-954D-1AA464D65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A7DBC-F4B6-C14D-A13E-26D5984B0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11951-C511-B146-A217-C42CB98C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9015C-2C80-6E44-8FD6-94D1A05D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9E75E-F97F-2543-983E-B878AD5E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9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A9820-E20D-244A-BB2D-D6EE2562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D55FD-155A-BA4F-92BC-4F928EFE2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A06D4-2E01-A24D-935B-E6CE14D73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F2D44-21F5-FA47-AE4C-FE3691426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BC4E1-8D70-9D41-A9CE-66FAF1328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4CCAA-2CE5-EB44-9244-47334BB71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06BE86-59EF-6245-92A8-EB8F9A8CA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3FACF-FB60-C243-9013-22F00C95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4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78F1-90B2-2B41-B3F8-740A7D99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7D070-95A7-2A40-AA25-344957150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DDF0A-AAFD-244A-97EF-049F87F6A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B158A-7C60-B742-A410-2EC1FB67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3FA1C-8C4A-164B-9301-872D68D16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9468F-5A64-F643-8BE0-847D3E3E0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2E99E-6EC5-FA47-B6CD-D3CD6394A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8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8FC89-7BBC-5E4B-982F-B3018FC38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8495D-5E4D-D44C-B4CB-917A986CE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256DE-A890-DA4D-9171-7AEA9FC9B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E8FB1-F7B9-754A-8F9E-592416C9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22525-D43E-4B43-8D4A-AE165D9B9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7E6D6-0090-FA40-BA31-0C1F34B24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DD51-F2B8-D74F-84D1-D7900C48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83060A-706F-5C43-8F0D-DBB2181F8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81E0A-031E-5840-8254-303ABBAF9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9FAD9-5AA6-B342-B23E-5B8B2C635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B442B-6A5B-8540-9783-4C7DF7EAA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D5E7F-2BA5-0949-B553-39200D45F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6F0C4-C230-EC41-A9A3-296FE64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1127D-13B8-A44B-8FFC-31BC71419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05BD-7B1E-124F-9113-EA6505325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1A910-798D-0647-AD5D-8FE177B37CB3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2FD9B-6AE9-5347-A48D-216008198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ACAFD-5886-1045-AF9D-1BE620028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8395F-E629-9E48-95E2-2791FC4B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5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284CCC-36F4-EB4C-A261-1E87BAE91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latin typeface="American Typewriter" panose="02090604020004020304" pitchFamily="18" charset="77"/>
              </a:rPr>
              <a:t>Unit 5 Week 3:</a:t>
            </a:r>
            <a:br>
              <a:rPr lang="en-US" dirty="0">
                <a:solidFill>
                  <a:srgbClr val="FFFFFF"/>
                </a:solidFill>
                <a:latin typeface="American Typewriter" panose="02090604020004020304" pitchFamily="18" charset="77"/>
              </a:rPr>
            </a:br>
            <a:r>
              <a:rPr lang="en-US" dirty="0">
                <a:solidFill>
                  <a:srgbClr val="FFFFFF"/>
                </a:solidFill>
                <a:latin typeface="American Typewriter" panose="02090604020004020304" pitchFamily="18" charset="77"/>
              </a:rPr>
              <a:t>Discover Heroes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BF4F4-97A0-4A47-AD98-7E8F7668D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56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F2269-563D-7045-A380-5CE31939F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93" y="204895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merican Typewriter" panose="02090604020004020304" pitchFamily="18" charset="77"/>
              </a:rPr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D8794-0E3F-EE45-A076-D0AAF34D6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merican Typewriter" panose="02090604020004020304" pitchFamily="18" charset="77"/>
              </a:rPr>
              <a:t>While reading </a:t>
            </a:r>
            <a:r>
              <a:rPr lang="en-US" sz="2400" i="1" dirty="0">
                <a:solidFill>
                  <a:srgbClr val="000000"/>
                </a:solidFill>
                <a:latin typeface="American Typewriter" panose="02090604020004020304" pitchFamily="18" charset="77"/>
              </a:rPr>
              <a:t>Brave Bessie </a:t>
            </a:r>
            <a:r>
              <a:rPr lang="en-US" sz="2400" dirty="0">
                <a:solidFill>
                  <a:srgbClr val="000000"/>
                </a:solidFill>
                <a:latin typeface="American Typewriter" panose="02090604020004020304" pitchFamily="18" charset="77"/>
              </a:rPr>
              <a:t>think about sequencing and summarizing. There will be questions after.</a:t>
            </a:r>
          </a:p>
          <a:p>
            <a:r>
              <a:rPr lang="en-US" sz="2400" dirty="0">
                <a:solidFill>
                  <a:srgbClr val="000000"/>
                </a:solidFill>
                <a:latin typeface="American Typewriter" panose="02090604020004020304" pitchFamily="18" charset="77"/>
              </a:rPr>
              <a:t>The </a:t>
            </a:r>
            <a:r>
              <a:rPr lang="en-US" sz="2400" b="1" i="1" dirty="0">
                <a:solidFill>
                  <a:srgbClr val="000000"/>
                </a:solidFill>
                <a:latin typeface="American Typewriter" panose="02090604020004020304" pitchFamily="18" charset="77"/>
              </a:rPr>
              <a:t>sequence</a:t>
            </a:r>
            <a:r>
              <a:rPr lang="en-US" sz="2400" dirty="0">
                <a:solidFill>
                  <a:srgbClr val="000000"/>
                </a:solidFill>
                <a:latin typeface="American Typewriter" panose="02090604020004020304" pitchFamily="18" charset="77"/>
              </a:rPr>
              <a:t> tells the order of ideas in a selection. </a:t>
            </a:r>
          </a:p>
          <a:p>
            <a:r>
              <a:rPr lang="en-US" sz="2400" dirty="0">
                <a:solidFill>
                  <a:srgbClr val="000000"/>
                </a:solidFill>
                <a:latin typeface="American Typewriter" panose="02090604020004020304" pitchFamily="18" charset="77"/>
              </a:rPr>
              <a:t>To </a:t>
            </a:r>
            <a:r>
              <a:rPr lang="en-US" sz="2400" b="1" i="1" dirty="0">
                <a:solidFill>
                  <a:srgbClr val="000000"/>
                </a:solidFill>
                <a:latin typeface="American Typewriter" panose="02090604020004020304" pitchFamily="18" charset="77"/>
              </a:rPr>
              <a:t>summarize</a:t>
            </a:r>
            <a:r>
              <a:rPr lang="en-US" sz="2400" dirty="0">
                <a:solidFill>
                  <a:srgbClr val="000000"/>
                </a:solidFill>
                <a:latin typeface="American Typewriter" panose="02090604020004020304" pitchFamily="18" charset="77"/>
              </a:rPr>
              <a:t>, means to use your own words to tell the most important details and events in a selection. </a:t>
            </a:r>
          </a:p>
        </p:txBody>
      </p:sp>
    </p:spTree>
    <p:extLst>
      <p:ext uri="{BB962C8B-B14F-4D97-AF65-F5344CB8AC3E}">
        <p14:creationId xmlns:p14="http://schemas.microsoft.com/office/powerpoint/2010/main" val="86554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in front of a sign&#10;&#10;Description automatically generated">
            <a:extLst>
              <a:ext uri="{FF2B5EF4-FFF2-40B4-BE49-F238E27FC236}">
                <a16:creationId xmlns:a16="http://schemas.microsoft.com/office/drawing/2014/main" id="{D7CD942B-05BE-4E40-B975-008FC1E5D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"/>
            <a:ext cx="12191999" cy="685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0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7B206F19-325F-AB4C-94DA-1154AD817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54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court&#10;&#10;Description automatically generated">
            <a:extLst>
              <a:ext uri="{FF2B5EF4-FFF2-40B4-BE49-F238E27FC236}">
                <a16:creationId xmlns:a16="http://schemas.microsoft.com/office/drawing/2014/main" id="{8D4A5803-1566-D840-9F08-AFA0CD922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73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display, bus&#10;&#10;Description automatically generated">
            <a:extLst>
              <a:ext uri="{FF2B5EF4-FFF2-40B4-BE49-F238E27FC236}">
                <a16:creationId xmlns:a16="http://schemas.microsoft.com/office/drawing/2014/main" id="{056791D5-4D1C-D345-9EB2-7853393A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290"/>
            <a:ext cx="12192000" cy="686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49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d of people&#10;&#10;Description automatically generated">
            <a:extLst>
              <a:ext uri="{FF2B5EF4-FFF2-40B4-BE49-F238E27FC236}">
                <a16:creationId xmlns:a16="http://schemas.microsoft.com/office/drawing/2014/main" id="{F93E8FB4-0AAE-F449-A15F-B9FF83B0E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9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FC1C6B-BD26-A04E-A8E7-9BF1D170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merican Typewriter" panose="02090604020004020304" pitchFamily="18" charset="77"/>
              </a:rPr>
              <a:t>Sequencing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CA19B-0E21-F741-B99B-3CBE5DAEE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265" y="2588454"/>
            <a:ext cx="10621107" cy="410776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merican Typewriter" panose="02090604020004020304" pitchFamily="18" charset="77"/>
              </a:rPr>
              <a:t>What happened first in Bessie Coleman’s life?</a:t>
            </a:r>
          </a:p>
          <a:p>
            <a:pPr lvl="1"/>
            <a:r>
              <a:rPr lang="en-US" sz="1800" dirty="0">
                <a:solidFill>
                  <a:srgbClr val="011893"/>
                </a:solidFill>
                <a:latin typeface="American Typewriter" panose="02090604020004020304" pitchFamily="18" charset="77"/>
              </a:rPr>
              <a:t>She read books about her heroes and it inspired her to work hard in school.</a:t>
            </a:r>
          </a:p>
          <a:p>
            <a:r>
              <a:rPr lang="en-US" sz="2000" dirty="0">
                <a:solidFill>
                  <a:srgbClr val="000000"/>
                </a:solidFill>
                <a:latin typeface="American Typewriter" panose="02090604020004020304" pitchFamily="18" charset="77"/>
              </a:rPr>
              <a:t>What happened after Bessie left college early?</a:t>
            </a:r>
          </a:p>
          <a:p>
            <a:pPr lvl="1"/>
            <a:r>
              <a:rPr lang="en-US" sz="1800" dirty="0">
                <a:solidFill>
                  <a:srgbClr val="011893"/>
                </a:solidFill>
                <a:latin typeface="American Typewriter" panose="02090604020004020304" pitchFamily="18" charset="77"/>
              </a:rPr>
              <a:t>Bessie moved to Chicago.</a:t>
            </a:r>
          </a:p>
          <a:p>
            <a:r>
              <a:rPr lang="en-US" sz="2000" dirty="0">
                <a:solidFill>
                  <a:srgbClr val="000000"/>
                </a:solidFill>
                <a:latin typeface="American Typewriter" panose="02090604020004020304" pitchFamily="18" charset="77"/>
              </a:rPr>
              <a:t>What was Bessie’s first job?</a:t>
            </a:r>
          </a:p>
          <a:p>
            <a:pPr lvl="1"/>
            <a:r>
              <a:rPr lang="en-US" sz="1800" dirty="0">
                <a:solidFill>
                  <a:srgbClr val="011893"/>
                </a:solidFill>
                <a:latin typeface="American Typewriter" panose="02090604020004020304" pitchFamily="18" charset="77"/>
              </a:rPr>
              <a:t>Bessie worked in a barber shop.</a:t>
            </a:r>
          </a:p>
          <a:p>
            <a:r>
              <a:rPr lang="en-US" sz="2000" dirty="0">
                <a:solidFill>
                  <a:srgbClr val="000000"/>
                </a:solidFill>
                <a:latin typeface="American Typewriter" panose="02090604020004020304" pitchFamily="18" charset="77"/>
              </a:rPr>
              <a:t>What was the first thing Bessie had to do before she could learn to fly?</a:t>
            </a:r>
          </a:p>
          <a:p>
            <a:pPr lvl="1"/>
            <a:r>
              <a:rPr lang="en-US" sz="1800" dirty="0">
                <a:solidFill>
                  <a:srgbClr val="011893"/>
                </a:solidFill>
                <a:latin typeface="American Typewriter" panose="02090604020004020304" pitchFamily="18" charset="77"/>
              </a:rPr>
              <a:t>She had to learn to inspect planes.</a:t>
            </a:r>
          </a:p>
          <a:p>
            <a:r>
              <a:rPr lang="en-US" sz="2000" dirty="0">
                <a:solidFill>
                  <a:srgbClr val="000000"/>
                </a:solidFill>
                <a:latin typeface="American Typewriter" panose="02090604020004020304" pitchFamily="18" charset="77"/>
              </a:rPr>
              <a:t>What was the last thing to happen in Bessie Coleman’s life?</a:t>
            </a:r>
          </a:p>
          <a:p>
            <a:pPr lvl="1"/>
            <a:r>
              <a:rPr lang="en-US" sz="1800" dirty="0">
                <a:solidFill>
                  <a:srgbClr val="011893"/>
                </a:solidFill>
                <a:latin typeface="American Typewriter" panose="02090604020004020304" pitchFamily="18" charset="77"/>
              </a:rPr>
              <a:t>Before she died: She was nicknamed “Brave Bessie”</a:t>
            </a:r>
          </a:p>
          <a:p>
            <a:pPr lvl="1"/>
            <a:r>
              <a:rPr lang="en-US" sz="1800" dirty="0">
                <a:solidFill>
                  <a:srgbClr val="011893"/>
                </a:solidFill>
                <a:latin typeface="American Typewriter" panose="02090604020004020304" pitchFamily="18" charset="77"/>
              </a:rPr>
              <a:t>After she died: The Bessie Coleman Aero Club was opened (a dream of hers). </a:t>
            </a:r>
          </a:p>
          <a:p>
            <a:endParaRPr lang="en-US" sz="1600" dirty="0">
              <a:solidFill>
                <a:srgbClr val="000000"/>
              </a:solidFill>
              <a:latin typeface="American Typewriter" panose="02090604020004020304" pitchFamily="18" charset="77"/>
            </a:endParaRPr>
          </a:p>
          <a:p>
            <a:endParaRPr lang="en-US" sz="2000" dirty="0">
              <a:solidFill>
                <a:srgbClr val="000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878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339470-2404-7D4B-884F-4AB0175C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latin typeface="American Typewriter" panose="02090604020004020304" pitchFamily="18" charset="77"/>
              </a:rPr>
              <a:t>Synonyms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78197-0837-8546-8DBC-D23A22356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9383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Listen to the sentence from the passage: 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“Bessie </a:t>
            </a:r>
            <a:r>
              <a:rPr lang="en-US" sz="2800" i="1" u="sng" dirty="0">
                <a:solidFill>
                  <a:srgbClr val="000000"/>
                </a:solidFill>
              </a:rPr>
              <a:t>scrimped</a:t>
            </a:r>
            <a:r>
              <a:rPr lang="en-US" sz="2800" dirty="0">
                <a:solidFill>
                  <a:srgbClr val="000000"/>
                </a:solidFill>
              </a:rPr>
              <a:t> and saved enough so she could go to college”.</a:t>
            </a:r>
          </a:p>
          <a:p>
            <a:r>
              <a:rPr lang="en-US" dirty="0">
                <a:solidFill>
                  <a:srgbClr val="000000"/>
                </a:solidFill>
              </a:rPr>
              <a:t> What word in that sentence has </a:t>
            </a:r>
            <a:r>
              <a:rPr lang="en-US" b="1" dirty="0">
                <a:solidFill>
                  <a:srgbClr val="000000"/>
                </a:solidFill>
              </a:rPr>
              <a:t>almost the same </a:t>
            </a:r>
            <a:r>
              <a:rPr lang="en-US" dirty="0">
                <a:solidFill>
                  <a:srgbClr val="000000"/>
                </a:solidFill>
              </a:rPr>
              <a:t>meaning as </a:t>
            </a:r>
            <a:r>
              <a:rPr lang="en-US" i="1" u="sng" dirty="0">
                <a:solidFill>
                  <a:srgbClr val="000000"/>
                </a:solidFill>
              </a:rPr>
              <a:t>scrimped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pPr lvl="1"/>
            <a:r>
              <a:rPr lang="en-US" sz="2800" dirty="0">
                <a:solidFill>
                  <a:srgbClr val="011893"/>
                </a:solidFill>
              </a:rPr>
              <a:t>Saved</a:t>
            </a:r>
            <a:endParaRPr lang="en-US" dirty="0">
              <a:solidFill>
                <a:srgbClr val="0118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209</Words>
  <Application>Microsoft Macintosh PowerPoint</Application>
  <PresentationFormat>Widescreen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American Typewriter</vt:lpstr>
      <vt:lpstr>Arial</vt:lpstr>
      <vt:lpstr>Calibri</vt:lpstr>
      <vt:lpstr>Calibri Light</vt:lpstr>
      <vt:lpstr>Office Theme</vt:lpstr>
      <vt:lpstr>Unit 5 Week 3: Discover Heroes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Sequencing </vt:lpstr>
      <vt:lpstr>Synonyms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Week 3: Discover Heroes</dc:title>
  <dc:creator>Mary Hayes</dc:creator>
  <cp:lastModifiedBy>Mary Hayes</cp:lastModifiedBy>
  <cp:revision>1</cp:revision>
  <dcterms:created xsi:type="dcterms:W3CDTF">2020-05-19T15:31:57Z</dcterms:created>
  <dcterms:modified xsi:type="dcterms:W3CDTF">2020-05-19T15:33:10Z</dcterms:modified>
</cp:coreProperties>
</file>