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68" r:id="rId4"/>
    <p:sldId id="271" r:id="rId5"/>
    <p:sldId id="272" r:id="rId6"/>
    <p:sldId id="274" r:id="rId7"/>
    <p:sldId id="275" r:id="rId8"/>
    <p:sldId id="27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1" autoAdjust="0"/>
    <p:restoredTop sz="90929"/>
  </p:normalViewPr>
  <p:slideViewPr>
    <p:cSldViewPr>
      <p:cViewPr varScale="1">
        <p:scale>
          <a:sx n="66" d="100"/>
          <a:sy n="66" d="100"/>
        </p:scale>
        <p:origin x="16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10" Type="http://schemas.openxmlformats.org/officeDocument/2006/relationships/image" Target="../media/image18.wmf"/><Relationship Id="rId4" Type="http://schemas.openxmlformats.org/officeDocument/2006/relationships/image" Target="../media/image13.wmf"/><Relationship Id="rId9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5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2.wmf"/><Relationship Id="rId5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5.wmf"/><Relationship Id="rId5" Type="http://schemas.openxmlformats.org/officeDocument/2006/relationships/image" Target="../media/image29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EB26A-050D-4786-BFFA-FED8BB9AE6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1F648-C320-4197-9E12-C040E46443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30182-85F7-41B9-86E8-E0A6634608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0AC4C-15AE-4D82-9B50-133DA834E8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931D0-CBE6-4037-88CB-ACF646BA30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ADCFD-E6E8-42FA-B71A-FE0A65359A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C9EE3-6F49-424A-9C5F-FEE678706A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5A1BE-CE89-4F8E-8151-EF73E49C42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2EEFA-2A4C-4655-B85B-0B7C2C203C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7B571-E85D-4419-B47F-ED8765649F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53B28-8DAC-44C3-8D8E-F9A3AA91B7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D043EDB-A7AB-4A52-A3ED-D77A68C3521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9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5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0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Relationship Id="rId22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3.wmf"/><Relationship Id="rId3" Type="http://schemas.openxmlformats.org/officeDocument/2006/relationships/image" Target="../media/image24.w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5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27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3.wmf"/><Relationship Id="rId1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1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image" Target="../media/image22.wmf"/><Relationship Id="rId10" Type="http://schemas.openxmlformats.org/officeDocument/2006/relationships/image" Target="../media/image26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8.bin"/><Relationship Id="rId14" Type="http://schemas.openxmlformats.org/officeDocument/2006/relationships/oleObject" Target="../embeddings/oleObject3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29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11" Type="http://schemas.openxmlformats.org/officeDocument/2006/relationships/image" Target="../media/image30.wmf"/><Relationship Id="rId5" Type="http://schemas.openxmlformats.org/officeDocument/2006/relationships/oleObject" Target="../embeddings/oleObject33.bin"/><Relationship Id="rId15" Type="http://schemas.openxmlformats.org/officeDocument/2006/relationships/image" Target="../media/image5.wmf"/><Relationship Id="rId10" Type="http://schemas.openxmlformats.org/officeDocument/2006/relationships/image" Target="../media/image23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35.bin"/><Relationship Id="rId14" Type="http://schemas.openxmlformats.org/officeDocument/2006/relationships/oleObject" Target="../embeddings/oleObject3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reeform 1027"/>
          <p:cNvSpPr>
            <a:spLocks/>
          </p:cNvSpPr>
          <p:nvPr/>
        </p:nvSpPr>
        <p:spPr bwMode="auto">
          <a:xfrm>
            <a:off x="4548188" y="371475"/>
            <a:ext cx="1624012" cy="45815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23" y="2886"/>
              </a:cxn>
            </a:cxnLst>
            <a:rect l="0" t="0" r="r" b="b"/>
            <a:pathLst>
              <a:path w="1023" h="2886">
                <a:moveTo>
                  <a:pt x="0" y="0"/>
                </a:moveTo>
                <a:lnTo>
                  <a:pt x="1023" y="2886"/>
                </a:ln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8" name="Text Box 1028"/>
          <p:cNvSpPr txBox="1">
            <a:spLocks noChangeArrowheads="1"/>
          </p:cNvSpPr>
          <p:nvPr/>
        </p:nvSpPr>
        <p:spPr bwMode="auto">
          <a:xfrm>
            <a:off x="381000" y="3962400"/>
            <a:ext cx="51860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FF66"/>
                </a:solidFill>
              </a:rPr>
              <a:t>10.3 </a:t>
            </a:r>
            <a:r>
              <a:rPr lang="en-US" sz="3600" b="1" smtClean="0">
                <a:solidFill>
                  <a:srgbClr val="FFFF66"/>
                </a:solidFill>
              </a:rPr>
              <a:t>Polar </a:t>
            </a:r>
            <a:r>
              <a:rPr lang="en-US" sz="3600" b="1" dirty="0">
                <a:solidFill>
                  <a:srgbClr val="FFFF66"/>
                </a:solidFill>
              </a:rPr>
              <a:t>Coordinates</a:t>
            </a:r>
          </a:p>
        </p:txBody>
      </p:sp>
      <p:sp>
        <p:nvSpPr>
          <p:cNvPr id="16390" name="Text Box 1030"/>
          <p:cNvSpPr txBox="1">
            <a:spLocks noChangeArrowheads="1"/>
          </p:cNvSpPr>
          <p:nvPr/>
        </p:nvSpPr>
        <p:spPr bwMode="auto">
          <a:xfrm>
            <a:off x="5835650" y="6613525"/>
            <a:ext cx="3308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Greg Kelly, Hanford High School, Richland, Washington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026"/>
          <p:cNvSpPr txBox="1">
            <a:spLocks noChangeArrowheads="1"/>
          </p:cNvSpPr>
          <p:nvPr/>
        </p:nvSpPr>
        <p:spPr bwMode="auto">
          <a:xfrm>
            <a:off x="685800" y="457200"/>
            <a:ext cx="7407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One way to give someone directions is to tell them to go three blocks East and five blocks South.</a:t>
            </a:r>
          </a:p>
        </p:txBody>
      </p:sp>
      <p:sp>
        <p:nvSpPr>
          <p:cNvPr id="17411" name="Text Box 1027"/>
          <p:cNvSpPr txBox="1">
            <a:spLocks noChangeArrowheads="1"/>
          </p:cNvSpPr>
          <p:nvPr/>
        </p:nvSpPr>
        <p:spPr bwMode="auto">
          <a:xfrm>
            <a:off x="762000" y="1524000"/>
            <a:ext cx="7712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Another way to give directions is to point and say “Go a half mile in that direction.”</a:t>
            </a:r>
          </a:p>
        </p:txBody>
      </p:sp>
      <p:sp>
        <p:nvSpPr>
          <p:cNvPr id="17412" name="Text Box 1028"/>
          <p:cNvSpPr txBox="1">
            <a:spLocks noChangeArrowheads="1"/>
          </p:cNvSpPr>
          <p:nvPr/>
        </p:nvSpPr>
        <p:spPr bwMode="auto">
          <a:xfrm>
            <a:off x="762000" y="2514600"/>
            <a:ext cx="77120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Polar graphing is like the second method of giving directions.  Each point is determined by a distance and an angle.</a:t>
            </a:r>
          </a:p>
        </p:txBody>
      </p:sp>
      <p:sp>
        <p:nvSpPr>
          <p:cNvPr id="17413" name="Line 1029"/>
          <p:cNvSpPr>
            <a:spLocks noChangeShapeType="1"/>
          </p:cNvSpPr>
          <p:nvPr/>
        </p:nvSpPr>
        <p:spPr bwMode="auto">
          <a:xfrm>
            <a:off x="1752600" y="5181600"/>
            <a:ext cx="2209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5" name="Line 1031"/>
          <p:cNvSpPr>
            <a:spLocks noChangeShapeType="1"/>
          </p:cNvSpPr>
          <p:nvPr/>
        </p:nvSpPr>
        <p:spPr bwMode="auto">
          <a:xfrm flipV="1">
            <a:off x="1752600" y="4038600"/>
            <a:ext cx="1828800" cy="1143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7416" name="Object 1032"/>
          <p:cNvGraphicFramePr>
            <a:graphicFrameLocks noChangeAspect="1"/>
          </p:cNvGraphicFramePr>
          <p:nvPr/>
        </p:nvGraphicFramePr>
        <p:xfrm>
          <a:off x="2438400" y="4800600"/>
          <a:ext cx="2730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3" imgW="126720" imgH="177480" progId="Equation.DSMT4">
                  <p:embed/>
                </p:oleObj>
              </mc:Choice>
              <mc:Fallback>
                <p:oleObj name="Equation" r:id="rId3" imgW="126720" imgH="177480" progId="Equation.DSMT4">
                  <p:embed/>
                  <p:pic>
                    <p:nvPicPr>
                      <p:cNvPr id="0" name="Picture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800600"/>
                        <a:ext cx="2730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 Box 1033"/>
          <p:cNvSpPr txBox="1">
            <a:spLocks noChangeArrowheads="1"/>
          </p:cNvSpPr>
          <p:nvPr/>
        </p:nvSpPr>
        <p:spPr bwMode="auto">
          <a:xfrm>
            <a:off x="2209800" y="51816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Initial ray</a:t>
            </a:r>
          </a:p>
        </p:txBody>
      </p:sp>
      <p:graphicFrame>
        <p:nvGraphicFramePr>
          <p:cNvPr id="17418" name="Object 1034"/>
          <p:cNvGraphicFramePr>
            <a:graphicFrameLocks noChangeAspect="1"/>
          </p:cNvGraphicFramePr>
          <p:nvPr/>
        </p:nvGraphicFramePr>
        <p:xfrm>
          <a:off x="2298700" y="4244975"/>
          <a:ext cx="246063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Equation" r:id="rId5" imgW="114120" imgH="126720" progId="Equation.DSMT4">
                  <p:embed/>
                </p:oleObj>
              </mc:Choice>
              <mc:Fallback>
                <p:oleObj name="Equation" r:id="rId5" imgW="114120" imgH="126720" progId="Equation.DSMT4">
                  <p:embed/>
                  <p:pic>
                    <p:nvPicPr>
                      <p:cNvPr id="0" name="Picture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00" y="4244975"/>
                        <a:ext cx="246063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9" name="Text Box 1035"/>
          <p:cNvSpPr txBox="1">
            <a:spLocks noChangeArrowheads="1"/>
          </p:cNvSpPr>
          <p:nvPr/>
        </p:nvSpPr>
        <p:spPr bwMode="auto">
          <a:xfrm>
            <a:off x="4860925" y="4002088"/>
            <a:ext cx="325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 polar coordinate pair</a:t>
            </a:r>
          </a:p>
        </p:txBody>
      </p:sp>
      <p:sp>
        <p:nvSpPr>
          <p:cNvPr id="17420" name="Text Box 1036"/>
          <p:cNvSpPr txBox="1">
            <a:spLocks noChangeArrowheads="1"/>
          </p:cNvSpPr>
          <p:nvPr/>
        </p:nvSpPr>
        <p:spPr bwMode="auto">
          <a:xfrm>
            <a:off x="4876800" y="5181600"/>
            <a:ext cx="3749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determines the location of a point.</a:t>
            </a:r>
          </a:p>
        </p:txBody>
      </p:sp>
      <p:graphicFrame>
        <p:nvGraphicFramePr>
          <p:cNvPr id="17421" name="Object 1037"/>
          <p:cNvGraphicFramePr>
            <a:graphicFrameLocks noChangeAspect="1"/>
          </p:cNvGraphicFramePr>
          <p:nvPr/>
        </p:nvGraphicFramePr>
        <p:xfrm>
          <a:off x="6248400" y="4572000"/>
          <a:ext cx="8382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Equation" r:id="rId7" imgW="368280" imgH="253800" progId="Equation.DSMT4">
                  <p:embed/>
                </p:oleObj>
              </mc:Choice>
              <mc:Fallback>
                <p:oleObj name="Equation" r:id="rId7" imgW="368280" imgH="253800" progId="Equation.DSMT4">
                  <p:embed/>
                  <p:pic>
                    <p:nvPicPr>
                      <p:cNvPr id="0" name="Picture 10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572000"/>
                        <a:ext cx="838200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2" name="Oval 1038"/>
          <p:cNvSpPr>
            <a:spLocks noChangeArrowheads="1"/>
          </p:cNvSpPr>
          <p:nvPr/>
        </p:nvSpPr>
        <p:spPr bwMode="auto">
          <a:xfrm>
            <a:off x="35814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423" name="Object 1039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Equation" r:id="rId9" imgW="190440" imgH="139680" progId="Equation.DSMT4">
                  <p:embed/>
                </p:oleObj>
              </mc:Choice>
              <mc:Fallback>
                <p:oleObj name="Equation" r:id="rId9" imgW="190440" imgH="139680" progId="Equation.DSMT4">
                  <p:embed/>
                  <p:pic>
                    <p:nvPicPr>
                      <p:cNvPr id="0" name="Picture 10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utoUpdateAnimBg="0"/>
      <p:bldP spid="17412" grpId="0" autoUpdateAnimBg="0"/>
      <p:bldP spid="17413" grpId="0" animBg="1"/>
      <p:bldP spid="17415" grpId="0" animBg="1"/>
      <p:bldP spid="17417" grpId="0" autoUpdateAnimBg="0"/>
      <p:bldP spid="17419" grpId="0" autoUpdateAnimBg="0"/>
      <p:bldP spid="17420" grpId="0" autoUpdateAnimBg="0"/>
      <p:bldP spid="174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sem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657600"/>
            <a:ext cx="2533650" cy="2495550"/>
          </a:xfrm>
          <a:prstGeom prst="rect">
            <a:avLst/>
          </a:prstGeom>
          <a:noFill/>
        </p:spPr>
      </p:pic>
      <p:graphicFrame>
        <p:nvGraphicFramePr>
          <p:cNvPr id="25600" name="Object 1024"/>
          <p:cNvGraphicFramePr>
            <a:graphicFrameLocks noChangeAspect="1"/>
          </p:cNvGraphicFramePr>
          <p:nvPr/>
        </p:nvGraphicFramePr>
        <p:xfrm>
          <a:off x="990600" y="4419600"/>
          <a:ext cx="38862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4" imgW="1358640" imgH="393480" progId="Equation.DSMT4">
                  <p:embed/>
                </p:oleObj>
              </mc:Choice>
              <mc:Fallback>
                <p:oleObj name="Equation" r:id="rId4" imgW="1358640" imgH="39348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419600"/>
                        <a:ext cx="3886200" cy="112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1" name="Object 1025"/>
          <p:cNvGraphicFramePr>
            <a:graphicFrameLocks noChangeAspect="1"/>
          </p:cNvGraphicFramePr>
          <p:nvPr/>
        </p:nvGraphicFramePr>
        <p:xfrm>
          <a:off x="990600" y="1676400"/>
          <a:ext cx="10160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Equation" r:id="rId6" imgW="355320" imgH="139680" progId="Equation.DSMT4">
                  <p:embed/>
                </p:oleObj>
              </mc:Choice>
              <mc:Fallback>
                <p:oleObj name="Equation" r:id="rId6" imgW="355320" imgH="139680" progId="Equation.DSMT4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76400"/>
                        <a:ext cx="10160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2" name="Object 1026"/>
          <p:cNvGraphicFramePr>
            <a:graphicFrameLocks noChangeAspect="1"/>
          </p:cNvGraphicFramePr>
          <p:nvPr/>
        </p:nvGraphicFramePr>
        <p:xfrm>
          <a:off x="990600" y="2667000"/>
          <a:ext cx="11620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Equation" r:id="rId8" imgW="406080" imgH="228600" progId="Equation.DSMT4">
                  <p:embed/>
                </p:oleObj>
              </mc:Choice>
              <mc:Fallback>
                <p:oleObj name="Equation" r:id="rId8" imgW="406080" imgH="228600" progId="Equation.DSMT4">
                  <p:embed/>
                  <p:pic>
                    <p:nvPicPr>
                      <p:cNvPr id="0" name="Picture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667000"/>
                        <a:ext cx="1162050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590800" y="1600200"/>
            <a:ext cx="411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(Circle centered at the origin)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667000" y="2743200"/>
            <a:ext cx="3424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(Line through the origin)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57200" y="762000"/>
            <a:ext cx="811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Some curves are easier to describe with polar coordinates:</a:t>
            </a:r>
          </a:p>
        </p:txBody>
      </p:sp>
      <p:graphicFrame>
        <p:nvGraphicFramePr>
          <p:cNvPr id="25603" name="Object 1027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10" imgW="190440" imgH="139680" progId="Equation.DSMT4">
                  <p:embed/>
                </p:oleObj>
              </mc:Choice>
              <mc:Fallback>
                <p:oleObj name="Equation" r:id="rId10" imgW="190440" imgH="139680" progId="Equation.DSMT4">
                  <p:embed/>
                  <p:pic>
                    <p:nvPicPr>
                      <p:cNvPr id="0" name="Picture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utoUpdateAnimBg="0"/>
      <p:bldP spid="1537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2362200" y="2743200"/>
            <a:ext cx="2209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 flipV="1">
            <a:off x="2362200" y="1600200"/>
            <a:ext cx="1828800" cy="1143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6624" name="Object 1024"/>
          <p:cNvGraphicFramePr>
            <a:graphicFrameLocks noChangeAspect="1"/>
          </p:cNvGraphicFramePr>
          <p:nvPr/>
        </p:nvGraphicFramePr>
        <p:xfrm>
          <a:off x="2925763" y="2335213"/>
          <a:ext cx="51911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Equation" r:id="rId3" imgW="241200" imgH="203040" progId="Equation.DSMT4">
                  <p:embed/>
                </p:oleObj>
              </mc:Choice>
              <mc:Fallback>
                <p:oleObj name="Equation" r:id="rId3" imgW="241200" imgH="20304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2335213"/>
                        <a:ext cx="519112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5" name="Object 1025"/>
          <p:cNvGraphicFramePr>
            <a:graphicFrameLocks noChangeAspect="1"/>
          </p:cNvGraphicFramePr>
          <p:nvPr/>
        </p:nvGraphicFramePr>
        <p:xfrm>
          <a:off x="2895600" y="1765300"/>
          <a:ext cx="2730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4" name="Equation" r:id="rId5" imgW="126720" imgH="164880" progId="Equation.DSMT4">
                  <p:embed/>
                </p:oleObj>
              </mc:Choice>
              <mc:Fallback>
                <p:oleObj name="Equation" r:id="rId5" imgW="126720" imgH="164880" progId="Equation.DSMT4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765300"/>
                        <a:ext cx="2730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4191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33400" y="533400"/>
            <a:ext cx="804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More than one coordinate pair can refer to the same point.</a:t>
            </a:r>
          </a:p>
        </p:txBody>
      </p:sp>
      <p:graphicFrame>
        <p:nvGraphicFramePr>
          <p:cNvPr id="26626" name="Object 1026"/>
          <p:cNvGraphicFramePr>
            <a:graphicFrameLocks noChangeAspect="1"/>
          </p:cNvGraphicFramePr>
          <p:nvPr/>
        </p:nvGraphicFramePr>
        <p:xfrm>
          <a:off x="5791200" y="1295400"/>
          <a:ext cx="12954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name="Equation" r:id="rId7" imgW="507960" imgH="279360" progId="Equation.DSMT4">
                  <p:embed/>
                </p:oleObj>
              </mc:Choice>
              <mc:Fallback>
                <p:oleObj name="Equation" r:id="rId7" imgW="507960" imgH="279360" progId="Equation.DSMT4">
                  <p:embed/>
                  <p:pic>
                    <p:nvPicPr>
                      <p:cNvPr id="0" name="Picture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295400"/>
                        <a:ext cx="1295400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1027"/>
          <p:cNvGraphicFramePr>
            <a:graphicFrameLocks noChangeAspect="1"/>
          </p:cNvGraphicFramePr>
          <p:nvPr/>
        </p:nvGraphicFramePr>
        <p:xfrm>
          <a:off x="5410200" y="2209800"/>
          <a:ext cx="2008188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name="Equation" r:id="rId9" imgW="787320" imgH="279360" progId="Equation.DSMT4">
                  <p:embed/>
                </p:oleObj>
              </mc:Choice>
              <mc:Fallback>
                <p:oleObj name="Equation" r:id="rId9" imgW="787320" imgH="279360" progId="Equation.DSMT4">
                  <p:embed/>
                  <p:pic>
                    <p:nvPicPr>
                      <p:cNvPr id="0" name="Picture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209800"/>
                        <a:ext cx="2008188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745877"/>
              </p:ext>
            </p:extLst>
          </p:nvPr>
        </p:nvGraphicFramePr>
        <p:xfrm>
          <a:off x="5373688" y="3124200"/>
          <a:ext cx="2044700" cy="652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7" name="Equation" r:id="rId11" imgW="876240" imgH="279360" progId="Equation.DSMT4">
                  <p:embed/>
                </p:oleObj>
              </mc:Choice>
              <mc:Fallback>
                <p:oleObj name="Equation" r:id="rId11" imgW="876240" imgH="279360" progId="Equation.DSMT4">
                  <p:embed/>
                  <p:pic>
                    <p:nvPicPr>
                      <p:cNvPr id="0" name="Picture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688" y="3124200"/>
                        <a:ext cx="2044700" cy="652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5" name="Line 13"/>
          <p:cNvSpPr>
            <a:spLocks noChangeShapeType="1"/>
          </p:cNvSpPr>
          <p:nvPr/>
        </p:nvSpPr>
        <p:spPr bwMode="auto">
          <a:xfrm flipV="1">
            <a:off x="533400" y="2743200"/>
            <a:ext cx="18288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6629" name="Object 1029"/>
          <p:cNvGraphicFramePr>
            <a:graphicFrameLocks noChangeAspect="1"/>
          </p:cNvGraphicFramePr>
          <p:nvPr/>
        </p:nvGraphicFramePr>
        <p:xfrm>
          <a:off x="1600200" y="2209800"/>
          <a:ext cx="7112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Equation" r:id="rId13" imgW="330120" imgH="203040" progId="Equation.DSMT4">
                  <p:embed/>
                </p:oleObj>
              </mc:Choice>
              <mc:Fallback>
                <p:oleObj name="Equation" r:id="rId13" imgW="330120" imgH="203040" progId="Equation.DSMT4">
                  <p:embed/>
                  <p:pic>
                    <p:nvPicPr>
                      <p:cNvPr id="0" name="Picture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209800"/>
                        <a:ext cx="7112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1030"/>
          <p:cNvGraphicFramePr>
            <a:graphicFrameLocks noChangeAspect="1"/>
          </p:cNvGraphicFramePr>
          <p:nvPr/>
        </p:nvGraphicFramePr>
        <p:xfrm>
          <a:off x="2203450" y="2971800"/>
          <a:ext cx="8763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9" name="Equation" r:id="rId15" imgW="406080" imgH="203040" progId="Equation.DSMT4">
                  <p:embed/>
                </p:oleObj>
              </mc:Choice>
              <mc:Fallback>
                <p:oleObj name="Equation" r:id="rId15" imgW="406080" imgH="203040" progId="Equation.DSMT4">
                  <p:embed/>
                  <p:pic>
                    <p:nvPicPr>
                      <p:cNvPr id="0" name="Picture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450" y="2971800"/>
                        <a:ext cx="8763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898525" y="4535488"/>
            <a:ext cx="604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All of the polar coordinates of this point are:</a:t>
            </a:r>
          </a:p>
        </p:txBody>
      </p:sp>
      <p:graphicFrame>
        <p:nvGraphicFramePr>
          <p:cNvPr id="26631" name="Object 1031"/>
          <p:cNvGraphicFramePr>
            <a:graphicFrameLocks noChangeAspect="1"/>
          </p:cNvGraphicFramePr>
          <p:nvPr/>
        </p:nvGraphicFramePr>
        <p:xfrm>
          <a:off x="990600" y="5105400"/>
          <a:ext cx="701040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0" name="Equation" r:id="rId17" imgW="2793960" imgH="583920" progId="Equation.DSMT4">
                  <p:embed/>
                </p:oleObj>
              </mc:Choice>
              <mc:Fallback>
                <p:oleObj name="Equation" r:id="rId17" imgW="2793960" imgH="583920" progId="Equation.DSMT4">
                  <p:embed/>
                  <p:pic>
                    <p:nvPicPr>
                      <p:cNvPr id="0" name="Picture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05400"/>
                        <a:ext cx="7010400" cy="1466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1032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1" name="Equation" r:id="rId19" imgW="190440" imgH="139680" progId="Equation.DSMT4">
                  <p:embed/>
                </p:oleObj>
              </mc:Choice>
              <mc:Fallback>
                <p:oleObj name="Equation" r:id="rId19" imgW="190440" imgH="139680" progId="Equation.DSMT4">
                  <p:embed/>
                  <p:pic>
                    <p:nvPicPr>
                      <p:cNvPr id="0" name="Picture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861080"/>
              </p:ext>
            </p:extLst>
          </p:nvPr>
        </p:nvGraphicFramePr>
        <p:xfrm>
          <a:off x="5410199" y="3808836"/>
          <a:ext cx="2046467" cy="613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2" name="Equation" r:id="rId21" imgW="761760" imgH="228600" progId="Equation.DSMT4">
                  <p:embed/>
                </p:oleObj>
              </mc:Choice>
              <mc:Fallback>
                <p:oleObj name="Equation" r:id="rId21" imgW="761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410199" y="3808836"/>
                        <a:ext cx="2046467" cy="613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5" grpId="0" animBg="1"/>
      <p:bldP spid="1844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819400" y="457200"/>
            <a:ext cx="290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Tests for Symmetry: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430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x-axis</a:t>
            </a:r>
            <a:r>
              <a:rPr lang="en-US"/>
              <a:t>:  If (r,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) is on the graph,</a:t>
            </a:r>
          </a:p>
        </p:txBody>
      </p:sp>
      <p:pic>
        <p:nvPicPr>
          <p:cNvPr id="19463" name="Picture 7" descr="GUGU8T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590800"/>
            <a:ext cx="3424238" cy="3176588"/>
          </a:xfrm>
          <a:prstGeom prst="rect">
            <a:avLst/>
          </a:prstGeom>
          <a:noFill/>
        </p:spPr>
      </p:pic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4953000" y="3124200"/>
            <a:ext cx="1752600" cy="10668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7648" name="Object 0"/>
          <p:cNvGraphicFramePr>
            <a:graphicFrameLocks noChangeAspect="1"/>
          </p:cNvGraphicFramePr>
          <p:nvPr/>
        </p:nvGraphicFramePr>
        <p:xfrm>
          <a:off x="5715000" y="3810000"/>
          <a:ext cx="2174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810000"/>
                        <a:ext cx="2174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5867400" y="3276600"/>
          <a:ext cx="195263" cy="21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Equation" r:id="rId6" imgW="114120" imgH="126720" progId="Equation.DSMT4">
                  <p:embed/>
                </p:oleObj>
              </mc:Choice>
              <mc:Fallback>
                <p:oleObj name="Equation" r:id="rId6" imgW="114120" imgH="126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276600"/>
                        <a:ext cx="195263" cy="21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143000" y="3733800"/>
          <a:ext cx="1828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Equation" r:id="rId8" imgW="672840" imgH="177480" progId="Equation.DSMT4">
                  <p:embed/>
                </p:oleObj>
              </mc:Choice>
              <mc:Fallback>
                <p:oleObj name="Equation" r:id="rId8" imgW="672840" imgH="177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733800"/>
                        <a:ext cx="18288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4953000" y="4191000"/>
            <a:ext cx="1752600" cy="10668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5638800" y="4267200"/>
          <a:ext cx="3698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Equation" r:id="rId10" imgW="215640" imgH="177480" progId="Equation.DSMT4">
                  <p:embed/>
                </p:oleObj>
              </mc:Choice>
              <mc:Fallback>
                <p:oleObj name="Equation" r:id="rId10" imgW="21564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267200"/>
                        <a:ext cx="3698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5867400" y="4953000"/>
          <a:ext cx="195263" cy="21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name="Equation" r:id="rId12" imgW="114120" imgH="126720" progId="Equation.DSMT4">
                  <p:embed/>
                </p:oleObj>
              </mc:Choice>
              <mc:Fallback>
                <p:oleObj name="Equation" r:id="rId12" imgW="114120" imgH="126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953000"/>
                        <a:ext cx="195263" cy="21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4876800" y="1447800"/>
            <a:ext cx="171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so is (r, -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).</a:t>
            </a:r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5" name="Equation" r:id="rId14" imgW="190440" imgH="139680" progId="Equation.DSMT4">
                  <p:embed/>
                </p:oleObj>
              </mc:Choice>
              <mc:Fallback>
                <p:oleObj name="Equation" r:id="rId14" imgW="190440" imgH="1396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  <p:bldP spid="19464" grpId="0" animBg="1"/>
      <p:bldP spid="19468" grpId="0" animBg="1"/>
      <p:bldP spid="1947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819400" y="457200"/>
            <a:ext cx="290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Tests for Symmetry: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430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y-axis</a:t>
            </a:r>
            <a:r>
              <a:rPr lang="en-US"/>
              <a:t>:  If (r,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) is on the graph,</a:t>
            </a: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V="1">
            <a:off x="6019800" y="2895600"/>
            <a:ext cx="914400" cy="1676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6400800" y="4038600"/>
          <a:ext cx="2174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9" name="Equation" r:id="rId3" imgW="126720" imgH="177480" progId="Equation.DSMT4">
                  <p:embed/>
                </p:oleObj>
              </mc:Choice>
              <mc:Fallback>
                <p:oleObj name="Equation" r:id="rId3" imgW="12672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038600"/>
                        <a:ext cx="2174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6400800" y="3276600"/>
          <a:ext cx="195263" cy="21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0" name="Equation" r:id="rId5" imgW="114120" imgH="126720" progId="Equation.DSMT4">
                  <p:embed/>
                </p:oleObj>
              </mc:Choice>
              <mc:Fallback>
                <p:oleObj name="Equation" r:id="rId5" imgW="114120" imgH="126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276600"/>
                        <a:ext cx="195263" cy="21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1177925" y="3733800"/>
          <a:ext cx="17589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1" name="Equation" r:id="rId7" imgW="647640" imgH="177480" progId="Equation.DSMT4">
                  <p:embed/>
                </p:oleObj>
              </mc:Choice>
              <mc:Fallback>
                <p:oleObj name="Equation" r:id="rId7" imgW="64764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3733800"/>
                        <a:ext cx="175895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Line 9"/>
          <p:cNvSpPr>
            <a:spLocks noChangeShapeType="1"/>
          </p:cNvSpPr>
          <p:nvPr/>
        </p:nvSpPr>
        <p:spPr bwMode="auto">
          <a:xfrm flipH="1" flipV="1">
            <a:off x="6019800" y="4572000"/>
            <a:ext cx="914400" cy="175260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5105400" y="3962400"/>
          <a:ext cx="609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Equation" r:id="rId9" imgW="355320" imgH="177480" progId="Equation.DSMT4">
                  <p:embed/>
                </p:oleObj>
              </mc:Choice>
              <mc:Fallback>
                <p:oleObj name="Equation" r:id="rId9" imgW="35532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962400"/>
                        <a:ext cx="6096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5486400" y="3276600"/>
          <a:ext cx="195263" cy="21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3" name="Equation" r:id="rId11" imgW="114120" imgH="126720" progId="Equation.DSMT4">
                  <p:embed/>
                </p:oleObj>
              </mc:Choice>
              <mc:Fallback>
                <p:oleObj name="Equation" r:id="rId11" imgW="114120" imgH="1267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276600"/>
                        <a:ext cx="195263" cy="21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876800" y="1447800"/>
            <a:ext cx="179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 is (r, </a:t>
            </a:r>
            <a:r>
              <a:rPr lang="en-US">
                <a:latin typeface="Symbol" pitchFamily="18" charset="2"/>
              </a:rPr>
              <a:t>p</a:t>
            </a:r>
            <a:r>
              <a:rPr lang="en-US"/>
              <a:t>-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)</a:t>
            </a:r>
          </a:p>
        </p:txBody>
      </p:sp>
      <p:pic>
        <p:nvPicPr>
          <p:cNvPr id="22542" name="Picture 14" descr="GUGU440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95800" y="2057400"/>
            <a:ext cx="3048000" cy="2870200"/>
          </a:xfrm>
          <a:prstGeom prst="rect">
            <a:avLst/>
          </a:prstGeom>
          <a:noFill/>
        </p:spPr>
      </p:pic>
      <p:graphicFrame>
        <p:nvGraphicFramePr>
          <p:cNvPr id="22543" name="Object 15"/>
          <p:cNvGraphicFramePr>
            <a:graphicFrameLocks noChangeAspect="1"/>
          </p:cNvGraphicFramePr>
          <p:nvPr/>
        </p:nvGraphicFramePr>
        <p:xfrm>
          <a:off x="6400800" y="4876800"/>
          <a:ext cx="3698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4" name="Equation" r:id="rId14" imgW="215640" imgH="177480" progId="Equation.DSMT4">
                  <p:embed/>
                </p:oleObj>
              </mc:Choice>
              <mc:Fallback>
                <p:oleObj name="Equation" r:id="rId14" imgW="215640" imgH="177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876800"/>
                        <a:ext cx="3698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4" name="Line 16"/>
          <p:cNvSpPr>
            <a:spLocks noChangeShapeType="1"/>
          </p:cNvSpPr>
          <p:nvPr/>
        </p:nvSpPr>
        <p:spPr bwMode="auto">
          <a:xfrm flipH="1" flipV="1">
            <a:off x="5105400" y="2895600"/>
            <a:ext cx="914400" cy="1752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6629400" y="1447800"/>
            <a:ext cx="1458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or (-r, -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).</a:t>
            </a:r>
          </a:p>
        </p:txBody>
      </p:sp>
      <p:graphicFrame>
        <p:nvGraphicFramePr>
          <p:cNvPr id="22551" name="Object 23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5" name="Equation" r:id="rId16" imgW="190440" imgH="139680" progId="Equation.DSMT4">
                  <p:embed/>
                </p:oleObj>
              </mc:Choice>
              <mc:Fallback>
                <p:oleObj name="Equation" r:id="rId16" imgW="190440" imgH="1396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7" grpId="0" animBg="1"/>
      <p:bldP spid="22541" grpId="0" autoUpdateAnimBg="0"/>
      <p:bldP spid="22544" grpId="0" animBg="1"/>
      <p:bldP spid="2255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819400" y="457200"/>
            <a:ext cx="290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Tests for Symmetry: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425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origin</a:t>
            </a:r>
            <a:r>
              <a:rPr lang="en-US"/>
              <a:t>:  If (r,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) is on the graph,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V="1">
            <a:off x="5486400" y="4114800"/>
            <a:ext cx="762000" cy="990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6477000" y="3733800"/>
          <a:ext cx="2174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9" name="Equation" r:id="rId3" imgW="126720" imgH="177480" progId="Equation.DSMT4">
                  <p:embed/>
                </p:oleObj>
              </mc:Choice>
              <mc:Fallback>
                <p:oleObj name="Equation" r:id="rId3" imgW="12672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733800"/>
                        <a:ext cx="2174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6553200" y="3276600"/>
          <a:ext cx="195263" cy="21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0" name="Equation" r:id="rId5" imgW="114120" imgH="126720" progId="Equation.DSMT4">
                  <p:embed/>
                </p:oleObj>
              </mc:Choice>
              <mc:Fallback>
                <p:oleObj name="Equation" r:id="rId5" imgW="114120" imgH="126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276600"/>
                        <a:ext cx="195263" cy="21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5105400" y="4419600"/>
          <a:ext cx="6318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1" name="Equation" r:id="rId7" imgW="368280" imgH="177480" progId="Equation.DSMT4">
                  <p:embed/>
                </p:oleObj>
              </mc:Choice>
              <mc:Fallback>
                <p:oleObj name="Equation" r:id="rId7" imgW="368280" imgH="177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419600"/>
                        <a:ext cx="63182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5791200" y="4724400"/>
          <a:ext cx="195263" cy="21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Equation" r:id="rId9" imgW="114120" imgH="126720" progId="Equation.DSMT4">
                  <p:embed/>
                </p:oleObj>
              </mc:Choice>
              <mc:Fallback>
                <p:oleObj name="Equation" r:id="rId9" imgW="114120" imgH="1267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724400"/>
                        <a:ext cx="195263" cy="21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4876800" y="1447800"/>
            <a:ext cx="162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 is (-r,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)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6400800" y="1447800"/>
            <a:ext cx="168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or (r,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+</a:t>
            </a:r>
            <a:r>
              <a:rPr lang="en-US">
                <a:latin typeface="Symbol" pitchFamily="18" charset="2"/>
              </a:rPr>
              <a:t>p</a:t>
            </a:r>
            <a:r>
              <a:rPr lang="en-US"/>
              <a:t>) .</a:t>
            </a:r>
          </a:p>
        </p:txBody>
      </p:sp>
      <p:pic>
        <p:nvPicPr>
          <p:cNvPr id="23568" name="Picture 16" descr="GUH6QC0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43400" y="2514600"/>
            <a:ext cx="3781425" cy="3330575"/>
          </a:xfrm>
          <a:prstGeom prst="rect">
            <a:avLst/>
          </a:prstGeom>
          <a:noFill/>
        </p:spPr>
      </p:pic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6248400" y="3124200"/>
            <a:ext cx="762000" cy="990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3571" name="Object 19"/>
          <p:cNvGraphicFramePr>
            <a:graphicFrameLocks noChangeAspect="1"/>
          </p:cNvGraphicFramePr>
          <p:nvPr/>
        </p:nvGraphicFramePr>
        <p:xfrm>
          <a:off x="954088" y="3389313"/>
          <a:ext cx="2208212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3" name="Equation" r:id="rId12" imgW="812520" imgH="431640" progId="Equation.DSMT4">
                  <p:embed/>
                </p:oleObj>
              </mc:Choice>
              <mc:Fallback>
                <p:oleObj name="Equation" r:id="rId12" imgW="812520" imgH="4316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088" y="3389313"/>
                        <a:ext cx="2208212" cy="117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2" name="Object 20"/>
          <p:cNvGraphicFramePr>
            <a:graphicFrameLocks noChangeAspect="1"/>
          </p:cNvGraphicFramePr>
          <p:nvPr/>
        </p:nvGraphicFramePr>
        <p:xfrm>
          <a:off x="8686800" y="6477000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4" name="Equation" r:id="rId14" imgW="190440" imgH="139680" progId="Equation.DSMT4">
                  <p:embed/>
                </p:oleObj>
              </mc:Choice>
              <mc:Fallback>
                <p:oleObj name="Equation" r:id="rId14" imgW="190440" imgH="1396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6477000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63" grpId="0" autoUpdateAnimBg="0"/>
      <p:bldP spid="23567" grpId="0" autoUpdateAnimBg="0"/>
      <p:bldP spid="235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819400" y="457200"/>
            <a:ext cx="290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Tests for Symmetry: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838200" y="1295400"/>
            <a:ext cx="7078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If a graph has two symmetries, then it has all three:</a:t>
            </a:r>
          </a:p>
        </p:txBody>
      </p:sp>
      <p:pic>
        <p:nvPicPr>
          <p:cNvPr id="20487" name="Picture 7" descr="GUH7L8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286000"/>
            <a:ext cx="5638800" cy="3759200"/>
          </a:xfrm>
          <a:prstGeom prst="rect">
            <a:avLst/>
          </a:prstGeom>
          <a:noFill/>
        </p:spPr>
      </p:pic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884238" y="3630613"/>
          <a:ext cx="234632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4" imgW="863280" imgH="253800" progId="Equation.DSMT4">
                  <p:embed/>
                </p:oleObj>
              </mc:Choice>
              <mc:Fallback>
                <p:oleObj name="Equation" r:id="rId4" imgW="86328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3630613"/>
                        <a:ext cx="2346325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8686800" y="6278563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Symbol" pitchFamily="18" charset="2"/>
              </a:rPr>
              <a:t>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237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Symbol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Hanford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 10.3 day 1</dc:title>
  <dc:subject>Polar Coordinates and Polar Graphs</dc:subject>
  <dc:creator>Gregory Kelly</dc:creator>
  <cp:lastModifiedBy>Kothe, Cesar</cp:lastModifiedBy>
  <cp:revision>29</cp:revision>
  <dcterms:created xsi:type="dcterms:W3CDTF">2002-04-11T18:01:53Z</dcterms:created>
  <dcterms:modified xsi:type="dcterms:W3CDTF">2018-02-20T14:37:20Z</dcterms:modified>
</cp:coreProperties>
</file>