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4" r:id="rId5"/>
  </p:sldIdLst>
  <p:sldSz cx="7772400" cy="10058400"/>
  <p:notesSz cx="7010400" cy="92964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2" d="100"/>
          <a:sy n="42" d="100"/>
        </p:scale>
        <p:origin x="2160" y="20"/>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8EF60EB-A2F0-433E-8ABA-8514B0939CAC}" type="datetimeFigureOut">
              <a:rPr lang="en-US" smtClean="0"/>
              <a:pPr/>
              <a:t>10/05/2025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312829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EF60EB-A2F0-433E-8ABA-8514B0939CAC}" type="datetimeFigureOut">
              <a:rPr lang="en-US" smtClean="0"/>
              <a:pPr/>
              <a:t>10/05/2025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3241523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EF60EB-A2F0-433E-8ABA-8514B0939CAC}" type="datetimeFigureOut">
              <a:rPr lang="en-US" smtClean="0"/>
              <a:pPr/>
              <a:t>10/05/2025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2149829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EF60EB-A2F0-433E-8ABA-8514B0939CAC}" type="datetimeFigureOut">
              <a:rPr lang="en-US" smtClean="0"/>
              <a:pPr/>
              <a:t>10/05/2025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2080400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EF60EB-A2F0-433E-8ABA-8514B0939CAC}" type="datetimeFigureOut">
              <a:rPr lang="en-US" smtClean="0"/>
              <a:pPr/>
              <a:t>10/05/2025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4078784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8EF60EB-A2F0-433E-8ABA-8514B0939CAC}" type="datetimeFigureOut">
              <a:rPr lang="en-US" smtClean="0"/>
              <a:pPr/>
              <a:t>10/05/2025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3349450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8EF60EB-A2F0-433E-8ABA-8514B0939CAC}" type="datetimeFigureOut">
              <a:rPr lang="en-US" smtClean="0"/>
              <a:pPr/>
              <a:t>10/05/2025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1185590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8EF60EB-A2F0-433E-8ABA-8514B0939CAC}" type="datetimeFigureOut">
              <a:rPr lang="en-US" smtClean="0"/>
              <a:pPr/>
              <a:t>10/05/2025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3865154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EF60EB-A2F0-433E-8ABA-8514B0939CAC}" type="datetimeFigureOut">
              <a:rPr lang="en-US" smtClean="0"/>
              <a:pPr/>
              <a:t>10/05/2025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1058469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8EF60EB-A2F0-433E-8ABA-8514B0939CAC}" type="datetimeFigureOut">
              <a:rPr lang="en-US" smtClean="0"/>
              <a:pPr/>
              <a:t>10/05/2025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2426747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8EF60EB-A2F0-433E-8ABA-8514B0939CAC}" type="datetimeFigureOut">
              <a:rPr lang="en-US" smtClean="0"/>
              <a:pPr/>
              <a:t>10/05/2025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4190878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E8EF60EB-A2F0-433E-8ABA-8514B0939CAC}" type="datetimeFigureOut">
              <a:rPr lang="en-US" smtClean="0"/>
              <a:pPr/>
              <a:t>10/05/2025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9534268B-B994-4723-A810-B15393F77EF0}" type="slidenum">
              <a:rPr lang="en-US" smtClean="0"/>
              <a:pPr/>
              <a:t>‹#›</a:t>
            </a:fld>
            <a:endParaRPr lang="en-US"/>
          </a:p>
        </p:txBody>
      </p:sp>
    </p:spTree>
    <p:extLst>
      <p:ext uri="{BB962C8B-B14F-4D97-AF65-F5344CB8AC3E}">
        <p14:creationId xmlns:p14="http://schemas.microsoft.com/office/powerpoint/2010/main" val="34764494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anose="020B0604020202020204"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19" y="1256"/>
            <a:ext cx="7771429" cy="10057144"/>
          </a:xfrm>
          <a:prstGeom prst="rect">
            <a:avLst/>
          </a:prstGeom>
        </p:spPr>
      </p:pic>
      <p:sp>
        <p:nvSpPr>
          <p:cNvPr id="3" name="TextBox 2"/>
          <p:cNvSpPr txBox="1"/>
          <p:nvPr/>
        </p:nvSpPr>
        <p:spPr>
          <a:xfrm>
            <a:off x="777240" y="1066800"/>
            <a:ext cx="5460009" cy="707886"/>
          </a:xfrm>
          <a:prstGeom prst="rect">
            <a:avLst/>
          </a:prstGeom>
          <a:noFill/>
        </p:spPr>
        <p:txBody>
          <a:bodyPr wrap="square" lIns="91440" tIns="45720" rIns="91440" bIns="45720" rtlCol="0" anchor="t">
            <a:spAutoFit/>
          </a:bodyPr>
          <a:lstStyle/>
          <a:p>
            <a:r>
              <a:rPr lang="en-US" sz="4000" dirty="0">
                <a:latin typeface="Curlz MT"/>
              </a:rPr>
              <a:t>    </a:t>
            </a:r>
            <a:r>
              <a:rPr lang="en-US" sz="3000" dirty="0">
                <a:latin typeface="Curlz MT"/>
              </a:rPr>
              <a:t>The Deason Digest Weekly Blast</a:t>
            </a:r>
            <a:endParaRPr lang="en-US" sz="3000" dirty="0">
              <a:latin typeface="Curlz MT" pitchFamily="82" charset="0"/>
            </a:endParaRPr>
          </a:p>
        </p:txBody>
      </p:sp>
      <p:sp>
        <p:nvSpPr>
          <p:cNvPr id="4" name="TextBox 3"/>
          <p:cNvSpPr txBox="1"/>
          <p:nvPr/>
        </p:nvSpPr>
        <p:spPr>
          <a:xfrm>
            <a:off x="1905000" y="2057400"/>
            <a:ext cx="3886200" cy="584775"/>
          </a:xfrm>
          <a:prstGeom prst="rect">
            <a:avLst/>
          </a:prstGeom>
          <a:noFill/>
        </p:spPr>
        <p:txBody>
          <a:bodyPr wrap="square" lIns="91440" tIns="45720" rIns="91440" bIns="45720" rtlCol="0" anchor="t">
            <a:spAutoFit/>
          </a:bodyPr>
          <a:lstStyle/>
          <a:p>
            <a:pPr algn="ctr"/>
            <a:r>
              <a:rPr lang="en-US" sz="3200" dirty="0">
                <a:latin typeface="Curlz MT"/>
              </a:rPr>
              <a:t>October 6</a:t>
            </a:r>
            <a:r>
              <a:rPr lang="en-US" sz="3200" baseline="30000" dirty="0">
                <a:latin typeface="Curlz MT"/>
              </a:rPr>
              <a:t>th</a:t>
            </a:r>
            <a:r>
              <a:rPr lang="en-US" sz="3200" dirty="0">
                <a:latin typeface="Curlz MT"/>
              </a:rPr>
              <a:t>, 2025</a:t>
            </a:r>
          </a:p>
        </p:txBody>
      </p:sp>
      <p:sp>
        <p:nvSpPr>
          <p:cNvPr id="5" name="TextBox 4"/>
          <p:cNvSpPr txBox="1"/>
          <p:nvPr/>
        </p:nvSpPr>
        <p:spPr>
          <a:xfrm>
            <a:off x="990600" y="2986444"/>
            <a:ext cx="2743200" cy="6140142"/>
          </a:xfrm>
          <a:prstGeom prst="rect">
            <a:avLst/>
          </a:prstGeom>
          <a:noFill/>
        </p:spPr>
        <p:txBody>
          <a:bodyPr wrap="square" lIns="91440" tIns="45720" rIns="91440" bIns="45720" rtlCol="0" anchor="t">
            <a:spAutoFit/>
          </a:bodyPr>
          <a:lstStyle/>
          <a:p>
            <a:pPr algn="ctr"/>
            <a:r>
              <a:rPr lang="en-US" sz="2400" b="1" dirty="0">
                <a:latin typeface="Curlz MT"/>
              </a:rPr>
              <a:t>We Are Learning About</a:t>
            </a:r>
            <a:r>
              <a:rPr lang="en-US" b="1" dirty="0">
                <a:latin typeface="Curlz MT"/>
              </a:rPr>
              <a:t>…</a:t>
            </a:r>
          </a:p>
          <a:p>
            <a:r>
              <a:rPr lang="en-US" sz="1150" b="1" dirty="0">
                <a:latin typeface="Bahnschrift Light" panose="020B0502040204020203" pitchFamily="34" charset="0"/>
              </a:rPr>
              <a:t>Reading</a:t>
            </a:r>
            <a:r>
              <a:rPr lang="en-US" sz="1150" dirty="0">
                <a:latin typeface="Bahnschrift Light" panose="020B0502040204020203" pitchFamily="34" charset="0"/>
              </a:rPr>
              <a:t>: We will focus on the letters </a:t>
            </a:r>
            <a:r>
              <a:rPr lang="en-US" sz="1150" b="1" dirty="0">
                <a:latin typeface="Bahnschrift Light" panose="020B0502040204020203" pitchFamily="34" charset="0"/>
              </a:rPr>
              <a:t>Cc </a:t>
            </a:r>
            <a:r>
              <a:rPr lang="en-US" sz="1150" dirty="0">
                <a:latin typeface="Bahnschrift Light" panose="020B0502040204020203" pitchFamily="34" charset="0"/>
              </a:rPr>
              <a:t>and</a:t>
            </a:r>
            <a:r>
              <a:rPr lang="en-US" sz="1150" b="1" dirty="0">
                <a:latin typeface="Bahnschrift Light" panose="020B0502040204020203" pitchFamily="34" charset="0"/>
              </a:rPr>
              <a:t> Dd</a:t>
            </a:r>
            <a:r>
              <a:rPr lang="en-US" sz="1150" b="1" i="1" dirty="0">
                <a:latin typeface="Bahnschrift Light" panose="020B0502040204020203" pitchFamily="34" charset="0"/>
              </a:rPr>
              <a:t>(sounds, mouth formation, words that begin and end with sound</a:t>
            </a:r>
            <a:r>
              <a:rPr lang="en-US" sz="1150" dirty="0">
                <a:latin typeface="Bahnschrift Light" panose="020B0502040204020203" pitchFamily="34" charset="0"/>
              </a:rPr>
              <a:t>), and HFW </a:t>
            </a:r>
            <a:r>
              <a:rPr lang="en-US" sz="1150" b="1" i="1" dirty="0">
                <a:latin typeface="Bahnschrift Light" panose="020B0502040204020203" pitchFamily="34" charset="0"/>
              </a:rPr>
              <a:t>said</a:t>
            </a:r>
            <a:r>
              <a:rPr lang="en-US" sz="1150" b="1" dirty="0">
                <a:latin typeface="Bahnschrift Light" panose="020B0502040204020203" pitchFamily="34" charset="0"/>
              </a:rPr>
              <a:t>. </a:t>
            </a:r>
            <a:r>
              <a:rPr lang="en-US" sz="1150" dirty="0">
                <a:latin typeface="Bahnschrift Light" panose="020B0502040204020203" pitchFamily="34" charset="0"/>
              </a:rPr>
              <a:t>We will identify characters, setting and story details when we read fiction. We will identify main topic and key details when we read nonfiction. We will look at pictures to help us solve tricky words. </a:t>
            </a:r>
            <a:r>
              <a:rPr lang="en-US" sz="1150" b="1" dirty="0">
                <a:latin typeface="Bahnschrift Light" panose="020B0502040204020203" pitchFamily="34" charset="0"/>
              </a:rPr>
              <a:t>EQ: How do some animals move from place to place?</a:t>
            </a:r>
            <a:endParaRPr lang="en-US" sz="1150" b="1" dirty="0">
              <a:latin typeface="Bahnschrift Light" panose="020B0502040204020203" pitchFamily="34" charset="0"/>
              <a:cs typeface="Calibri"/>
            </a:endParaRPr>
          </a:p>
          <a:p>
            <a:r>
              <a:rPr lang="en-US" sz="1150" b="1" dirty="0">
                <a:latin typeface="Bahnschrift Light" panose="020B0502040204020203" pitchFamily="34" charset="0"/>
              </a:rPr>
              <a:t>Writing</a:t>
            </a:r>
            <a:r>
              <a:rPr lang="en-US" sz="1150" dirty="0">
                <a:latin typeface="Bahnschrift Light" panose="020B0502040204020203" pitchFamily="34" charset="0"/>
              </a:rPr>
              <a:t>: We will focus on printing and tracing upper and lowercase </a:t>
            </a:r>
            <a:r>
              <a:rPr lang="en-US" sz="1150" b="1" i="1" dirty="0">
                <a:latin typeface="Bahnschrift Light" panose="020B0502040204020203" pitchFamily="34" charset="0"/>
              </a:rPr>
              <a:t>Cc </a:t>
            </a:r>
            <a:r>
              <a:rPr lang="en-US" sz="1150" i="1" dirty="0">
                <a:latin typeface="Bahnschrift Light" panose="020B0502040204020203" pitchFamily="34" charset="0"/>
              </a:rPr>
              <a:t>and</a:t>
            </a:r>
            <a:r>
              <a:rPr lang="en-US" sz="1150" b="1" i="1" dirty="0">
                <a:latin typeface="Bahnschrift Light" panose="020B0502040204020203" pitchFamily="34" charset="0"/>
              </a:rPr>
              <a:t> Dd,</a:t>
            </a:r>
            <a:r>
              <a:rPr lang="en-US" sz="1150" dirty="0">
                <a:latin typeface="Bahnschrift Light" panose="020B0502040204020203" pitchFamily="34" charset="0"/>
              </a:rPr>
              <a:t> as well as stretchy-spelling words!</a:t>
            </a:r>
            <a:endParaRPr lang="en-US" sz="1150" dirty="0">
              <a:latin typeface="Bahnschrift Light" panose="020B0502040204020203" pitchFamily="34" charset="0"/>
              <a:cs typeface="Calibri"/>
            </a:endParaRPr>
          </a:p>
          <a:p>
            <a:r>
              <a:rPr lang="en-US" sz="1150" b="1" dirty="0">
                <a:latin typeface="Bahnschrift Light" panose="020B0502040204020203" pitchFamily="34" charset="0"/>
              </a:rPr>
              <a:t>Math</a:t>
            </a:r>
            <a:r>
              <a:rPr lang="en-US" sz="1150" dirty="0">
                <a:latin typeface="Bahnschrift Light" panose="020B0502040204020203" pitchFamily="34" charset="0"/>
              </a:rPr>
              <a:t>: We will finish </a:t>
            </a:r>
            <a:r>
              <a:rPr lang="en-US" sz="1150" b="1" i="1" dirty="0">
                <a:latin typeface="Bahnschrift Light" panose="020B0502040204020203" pitchFamily="34" charset="0"/>
              </a:rPr>
              <a:t>Go Math Ch. 2: Count, Write and Represent Numbers through 5</a:t>
            </a:r>
            <a:r>
              <a:rPr lang="en-US" sz="1150" dirty="0">
                <a:latin typeface="Bahnschrift Light" panose="020B0502040204020203" pitchFamily="34" charset="0"/>
              </a:rPr>
              <a:t>!</a:t>
            </a:r>
            <a:endParaRPr lang="en-US" sz="1150" dirty="0">
              <a:latin typeface="Bahnschrift Light" panose="020B0502040204020203" pitchFamily="34" charset="0"/>
              <a:cs typeface="Calibri"/>
            </a:endParaRPr>
          </a:p>
          <a:p>
            <a:r>
              <a:rPr lang="en-US" sz="1150" b="1" dirty="0">
                <a:latin typeface="Bahnschrift Light" panose="020B0502040204020203" pitchFamily="34" charset="0"/>
              </a:rPr>
              <a:t>Science</a:t>
            </a:r>
            <a:r>
              <a:rPr lang="en-US" sz="1150" dirty="0">
                <a:latin typeface="Bahnschrift Light" panose="020B0502040204020203" pitchFamily="34" charset="0"/>
              </a:rPr>
              <a:t>: We will wrap-up learning about our </a:t>
            </a:r>
            <a:r>
              <a:rPr lang="en-US" sz="1150" b="1" i="1" dirty="0">
                <a:latin typeface="Bahnschrift Light" panose="020B0502040204020203" pitchFamily="34" charset="0"/>
              </a:rPr>
              <a:t>5 senses, process skills, </a:t>
            </a:r>
            <a:r>
              <a:rPr lang="en-US" sz="1150" dirty="0">
                <a:latin typeface="Bahnschrift Light" panose="020B0502040204020203" pitchFamily="34" charset="0"/>
              </a:rPr>
              <a:t>and how we utilize them to observe and explore the world around us!</a:t>
            </a:r>
            <a:endParaRPr lang="en-US" sz="1150" dirty="0">
              <a:latin typeface="Bahnschrift Light" panose="020B0502040204020203" pitchFamily="34" charset="0"/>
              <a:cs typeface="Calibri"/>
            </a:endParaRPr>
          </a:p>
          <a:p>
            <a:r>
              <a:rPr lang="en-US" sz="1150" b="1" dirty="0">
                <a:latin typeface="Bahnschrift Light" panose="020B0502040204020203" pitchFamily="34" charset="0"/>
              </a:rPr>
              <a:t>Social Studies: </a:t>
            </a:r>
            <a:r>
              <a:rPr lang="en-US" sz="1150" dirty="0">
                <a:latin typeface="Bahnschrift Light" panose="020B0502040204020203" pitchFamily="34" charset="0"/>
              </a:rPr>
              <a:t>We will practice</a:t>
            </a:r>
            <a:r>
              <a:rPr lang="en-US" sz="1150" b="1" i="1" dirty="0">
                <a:latin typeface="Bahnschrift Light" panose="020B0502040204020203" pitchFamily="34" charset="0"/>
              </a:rPr>
              <a:t> I-Care Rules</a:t>
            </a:r>
            <a:r>
              <a:rPr lang="en-US" sz="1150" dirty="0">
                <a:latin typeface="Bahnschrift Light" panose="020B0502040204020203" pitchFamily="34" charset="0"/>
              </a:rPr>
              <a:t>. We will learn what it means to show </a:t>
            </a:r>
            <a:r>
              <a:rPr lang="en-US" sz="1150" b="1" i="1" dirty="0">
                <a:latin typeface="Bahnschrift Light" panose="020B0502040204020203" pitchFamily="34" charset="0"/>
              </a:rPr>
              <a:t>Attentiveness! </a:t>
            </a:r>
            <a:r>
              <a:rPr lang="en-US" sz="1150" dirty="0">
                <a:latin typeface="Bahnschrift Light" panose="020B0502040204020203" pitchFamily="34" charset="0"/>
              </a:rPr>
              <a:t>We will continue learning why we celebrate </a:t>
            </a:r>
            <a:r>
              <a:rPr lang="en-US" sz="1150" b="1" dirty="0">
                <a:latin typeface="Bahnschrift Light" panose="020B0502040204020203" pitchFamily="34" charset="0"/>
              </a:rPr>
              <a:t>Hispanic Heritage Month! </a:t>
            </a:r>
            <a:r>
              <a:rPr lang="en-US" sz="1150" dirty="0">
                <a:latin typeface="Bahnschrift Light" panose="020B0502040204020203" pitchFamily="34" charset="0"/>
              </a:rPr>
              <a:t>We will also begin to focus on standing up to bullies in honor of October being </a:t>
            </a:r>
            <a:r>
              <a:rPr lang="en-US" sz="1150" b="1" dirty="0">
                <a:latin typeface="Bahnschrift Light" panose="020B0502040204020203" pitchFamily="34" charset="0"/>
              </a:rPr>
              <a:t>Bully-Prevention Month!</a:t>
            </a:r>
            <a:endParaRPr lang="en-US" sz="1150" b="1" i="1" dirty="0">
              <a:latin typeface="Bahnschrift Light" panose="020B0502040204020203" pitchFamily="34" charset="0"/>
              <a:cs typeface="Calibri"/>
            </a:endParaRPr>
          </a:p>
        </p:txBody>
      </p:sp>
      <p:sp>
        <p:nvSpPr>
          <p:cNvPr id="6" name="TextBox 5"/>
          <p:cNvSpPr txBox="1"/>
          <p:nvPr/>
        </p:nvSpPr>
        <p:spPr>
          <a:xfrm>
            <a:off x="4191000" y="2795780"/>
            <a:ext cx="2590800" cy="2723823"/>
          </a:xfrm>
          <a:prstGeom prst="rect">
            <a:avLst/>
          </a:prstGeom>
          <a:noFill/>
        </p:spPr>
        <p:txBody>
          <a:bodyPr wrap="square" lIns="91440" tIns="45720" rIns="91440" bIns="45720" rtlCol="0" anchor="t">
            <a:spAutoFit/>
          </a:bodyPr>
          <a:lstStyle/>
          <a:p>
            <a:pPr algn="ctr"/>
            <a:r>
              <a:rPr lang="en-US" sz="2200" b="1" dirty="0">
                <a:latin typeface="Curlz MT"/>
              </a:rPr>
              <a:t>Homework:</a:t>
            </a:r>
            <a:endParaRPr lang="en-US" b="1" dirty="0">
              <a:latin typeface="Curlz MT"/>
            </a:endParaRPr>
          </a:p>
          <a:p>
            <a:pPr marL="285750" marR="0" lvl="0" indent="-285750" algn="ctr" defTabSz="1018824"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9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Read to and with your kiddos each night and record progress on </a:t>
            </a:r>
            <a:r>
              <a:rPr kumimoji="0" lang="en-US" sz="900" b="1"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Bean stack Tracking Sheet</a:t>
            </a:r>
            <a:r>
              <a:rPr kumimoji="0" lang="en-US" sz="9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/Explore </a:t>
            </a:r>
            <a:r>
              <a:rPr kumimoji="0" lang="en-US" sz="900" b="1"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Bean stack</a:t>
            </a:r>
            <a:r>
              <a:rPr kumimoji="0" lang="en-US" sz="9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 digitally!</a:t>
            </a:r>
            <a:endParaRPr kumimoji="0" lang="en-US" sz="2000" b="1" i="0" u="none" strike="noStrike" kern="1200" cap="none" spc="0" normalizeH="0" baseline="0" noProof="0" dirty="0">
              <a:ln>
                <a:noFill/>
              </a:ln>
              <a:solidFill>
                <a:prstClr val="black"/>
              </a:solidFill>
              <a:effectLst/>
              <a:uLnTx/>
              <a:uFillTx/>
              <a:latin typeface="Curlz MT"/>
              <a:ea typeface="+mn-ea"/>
              <a:cs typeface="+mn-cs"/>
            </a:endParaRPr>
          </a:p>
          <a:p>
            <a:pPr marL="285750" marR="0" lvl="0" indent="-285750" algn="ctr" defTabSz="1018824"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Practice HFW’s: </a:t>
            </a:r>
            <a:r>
              <a:rPr kumimoji="0" lang="en-US" sz="1000" b="1" i="1"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the, I, and, a, is, as, said</a:t>
            </a:r>
          </a:p>
          <a:p>
            <a:pPr marL="285750" marR="0" lvl="0" indent="-285750" algn="ctr" defTabSz="1018824"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1" i="1"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Go Math Home Practice for Chapter 2</a:t>
            </a:r>
          </a:p>
          <a:p>
            <a:pPr marL="285750" marR="0" lvl="0" indent="-285750" algn="ctr" defTabSz="1018824"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rPr>
              <a:t>Talk with your kiddos about what they are learning by going over their </a:t>
            </a:r>
            <a:r>
              <a:rPr kumimoji="0" lang="en-US" sz="1000" b="1"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rPr>
              <a:t>weekly papers </a:t>
            </a:r>
            <a:r>
              <a:rPr kumimoji="0" lang="en-US" sz="10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rPr>
              <a:t>and </a:t>
            </a:r>
            <a:r>
              <a:rPr kumimoji="0" lang="en-US" sz="1000" b="1"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rPr>
              <a:t>behavior grades </a:t>
            </a:r>
            <a:r>
              <a:rPr kumimoji="0" lang="en-US" sz="10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rPr>
              <a:t>with them!</a:t>
            </a:r>
          </a:p>
          <a:p>
            <a:pPr marL="285750" indent="-285750" algn="ctr">
              <a:buFont typeface="Arial" panose="020B0604020202020204" pitchFamily="34" charset="0"/>
              <a:buChar char="•"/>
            </a:pPr>
            <a:endParaRPr lang="en-US" sz="1300" dirty="0">
              <a:latin typeface="Calibri"/>
              <a:cs typeface="Calibri"/>
            </a:endParaRPr>
          </a:p>
          <a:p>
            <a:endParaRPr lang="en-US" dirty="0">
              <a:latin typeface="AR DARLING" pitchFamily="2" charset="0"/>
            </a:endParaRPr>
          </a:p>
        </p:txBody>
      </p:sp>
      <p:sp>
        <p:nvSpPr>
          <p:cNvPr id="7" name="TextBox 6"/>
          <p:cNvSpPr txBox="1"/>
          <p:nvPr/>
        </p:nvSpPr>
        <p:spPr>
          <a:xfrm>
            <a:off x="4204716" y="5230112"/>
            <a:ext cx="2819400" cy="6124754"/>
          </a:xfrm>
          <a:prstGeom prst="rect">
            <a:avLst/>
          </a:prstGeom>
          <a:noFill/>
        </p:spPr>
        <p:txBody>
          <a:bodyPr wrap="square" lIns="91440" tIns="45720" rIns="91440" bIns="45720" rtlCol="0" anchor="t">
            <a:spAutoFit/>
          </a:bodyPr>
          <a:lstStyle/>
          <a:p>
            <a:pPr algn="ctr"/>
            <a:r>
              <a:rPr lang="en-US" sz="2400" b="1" dirty="0">
                <a:latin typeface="Curlz MT"/>
              </a:rPr>
              <a:t>Important Dates:</a:t>
            </a:r>
            <a:endParaRPr lang="en-US" dirty="0"/>
          </a:p>
          <a:p>
            <a:pPr algn="ctr"/>
            <a:endParaRPr kumimoji="0" lang="en-US" sz="1800" b="0" i="0" u="none" strike="noStrike" kern="1200" cap="none" spc="0" normalizeH="0" baseline="0" noProof="0" dirty="0">
              <a:ln>
                <a:noFill/>
              </a:ln>
              <a:solidFill>
                <a:prstClr val="black"/>
              </a:solidFill>
              <a:effectLst/>
              <a:uLnTx/>
              <a:uFillTx/>
              <a:latin typeface="Calibri"/>
              <a:ea typeface="+mn-ea"/>
              <a:cs typeface="Calibri"/>
            </a:endParaRP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kumimoji="0" lang="en-US" sz="1200" b="1"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sym typeface="Wingdings" panose="05000000000000000000" pitchFamily="2" charset="2"/>
              </a:rPr>
              <a:t>October 10: </a:t>
            </a:r>
            <a:r>
              <a:rPr lang="en-US" sz="1200" dirty="0">
                <a:solidFill>
                  <a:prstClr val="black"/>
                </a:solidFill>
                <a:latin typeface="Bahnschrift Light" panose="020B0502040204020203" pitchFamily="34" charset="0"/>
                <a:cs typeface="Calibri"/>
                <a:sym typeface="Wingdings" panose="05000000000000000000" pitchFamily="2" charset="2"/>
              </a:rPr>
              <a:t>End</a:t>
            </a:r>
            <a:r>
              <a:rPr kumimoji="0" lang="en-US" sz="12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sym typeface="Wingdings" panose="05000000000000000000" pitchFamily="2" charset="2"/>
              </a:rPr>
              <a:t> of 1</a:t>
            </a:r>
            <a:r>
              <a:rPr kumimoji="0" lang="en-US" sz="1200" b="0" i="0" u="none" strike="noStrike" kern="1200" cap="none" spc="0" normalizeH="0" baseline="30000" noProof="0" dirty="0">
                <a:ln>
                  <a:noFill/>
                </a:ln>
                <a:solidFill>
                  <a:prstClr val="black"/>
                </a:solidFill>
                <a:effectLst/>
                <a:uLnTx/>
                <a:uFillTx/>
                <a:latin typeface="Bahnschrift Light" panose="020B0502040204020203" pitchFamily="34" charset="0"/>
                <a:ea typeface="+mn-ea"/>
                <a:cs typeface="Calibri"/>
                <a:sym typeface="Wingdings" panose="05000000000000000000" pitchFamily="2" charset="2"/>
              </a:rPr>
              <a:t>st</a:t>
            </a:r>
            <a:r>
              <a:rPr kumimoji="0" lang="en-US" sz="12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sym typeface="Wingdings" panose="05000000000000000000" pitchFamily="2" charset="2"/>
              </a:rPr>
              <a:t> 9 weeks/Bean stack Celebration/</a:t>
            </a:r>
            <a:r>
              <a:rPr kumimoji="0" lang="en-US" sz="1200" b="1" i="1"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sym typeface="Wingdings" panose="05000000000000000000" pitchFamily="2" charset="2"/>
              </a:rPr>
              <a:t>Pumpkin Family Projects due</a:t>
            </a: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lang="en-US" sz="1200" b="1" dirty="0">
                <a:solidFill>
                  <a:prstClr val="black"/>
                </a:solidFill>
                <a:latin typeface="Bahnschrift Light" panose="020B0502040204020203" pitchFamily="34" charset="0"/>
                <a:cs typeface="Calibri"/>
                <a:sym typeface="Wingdings" panose="05000000000000000000" pitchFamily="2" charset="2"/>
              </a:rPr>
              <a:t>October 13: </a:t>
            </a:r>
            <a:r>
              <a:rPr lang="en-US" sz="1200" dirty="0">
                <a:solidFill>
                  <a:prstClr val="black"/>
                </a:solidFill>
                <a:latin typeface="Bahnschrift Light" panose="020B0502040204020203" pitchFamily="34" charset="0"/>
                <a:cs typeface="Calibri"/>
                <a:sym typeface="Wingdings" panose="05000000000000000000" pitchFamily="2" charset="2"/>
              </a:rPr>
              <a:t>Beg. of 2</a:t>
            </a:r>
            <a:r>
              <a:rPr lang="en-US" sz="1200" baseline="30000" dirty="0">
                <a:solidFill>
                  <a:prstClr val="black"/>
                </a:solidFill>
                <a:latin typeface="Bahnschrift Light" panose="020B0502040204020203" pitchFamily="34" charset="0"/>
                <a:cs typeface="Calibri"/>
                <a:sym typeface="Wingdings" panose="05000000000000000000" pitchFamily="2" charset="2"/>
              </a:rPr>
              <a:t>nd</a:t>
            </a:r>
            <a:r>
              <a:rPr lang="en-US" sz="1200" dirty="0">
                <a:solidFill>
                  <a:prstClr val="black"/>
                </a:solidFill>
                <a:latin typeface="Bahnschrift Light" panose="020B0502040204020203" pitchFamily="34" charset="0"/>
                <a:cs typeface="Calibri"/>
                <a:sym typeface="Wingdings" panose="05000000000000000000" pitchFamily="2" charset="2"/>
              </a:rPr>
              <a:t> 9 weeks/</a:t>
            </a:r>
            <a:r>
              <a:rPr lang="en-US" sz="1200" b="1" dirty="0">
                <a:solidFill>
                  <a:prstClr val="black"/>
                </a:solidFill>
                <a:latin typeface="Bahnschrift Light" panose="020B0502040204020203" pitchFamily="34" charset="0"/>
                <a:cs typeface="Calibri"/>
                <a:sym typeface="Wingdings" panose="05000000000000000000" pitchFamily="2" charset="2"/>
              </a:rPr>
              <a:t>Teacher Planning Day-No School</a:t>
            </a: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lang="en-US" sz="1200" b="1" dirty="0">
                <a:solidFill>
                  <a:prstClr val="black"/>
                </a:solidFill>
                <a:latin typeface="Bahnschrift Light" panose="020B0502040204020203" pitchFamily="34" charset="0"/>
                <a:cs typeface="Calibri"/>
                <a:sym typeface="Wingdings" panose="05000000000000000000" pitchFamily="2" charset="2"/>
              </a:rPr>
              <a:t>October 14: </a:t>
            </a:r>
            <a:r>
              <a:rPr lang="en-US" sz="1200" dirty="0">
                <a:solidFill>
                  <a:prstClr val="black"/>
                </a:solidFill>
                <a:latin typeface="Bahnschrift Light" panose="020B0502040204020203" pitchFamily="34" charset="0"/>
                <a:cs typeface="Calibri"/>
                <a:sym typeface="Wingdings" panose="05000000000000000000" pitchFamily="2" charset="2"/>
              </a:rPr>
              <a:t>Fall Picture Day </a:t>
            </a:r>
            <a:r>
              <a:rPr lang="en-US" sz="1200" b="1" dirty="0">
                <a:solidFill>
                  <a:prstClr val="black"/>
                </a:solidFill>
                <a:latin typeface="Bahnschrift Light" panose="020B0502040204020203" pitchFamily="34" charset="0"/>
                <a:cs typeface="Calibri"/>
                <a:sym typeface="Wingdings" panose="05000000000000000000" pitchFamily="2" charset="2"/>
              </a:rPr>
              <a:t>October 16: </a:t>
            </a:r>
            <a:r>
              <a:rPr lang="en-US" sz="1200" dirty="0">
                <a:solidFill>
                  <a:prstClr val="black"/>
                </a:solidFill>
                <a:latin typeface="Bahnschrift Light" panose="020B0502040204020203" pitchFamily="34" charset="0"/>
                <a:cs typeface="Calibri"/>
                <a:sym typeface="Wingdings" panose="05000000000000000000" pitchFamily="2" charset="2"/>
              </a:rPr>
              <a:t>SAC/PTO, 6pm/7pm</a:t>
            </a: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lang="en-US" sz="1200" b="1" dirty="0">
                <a:solidFill>
                  <a:prstClr val="black"/>
                </a:solidFill>
                <a:latin typeface="Bahnschrift Light" panose="020B0502040204020203" pitchFamily="34" charset="0"/>
                <a:cs typeface="Calibri"/>
                <a:sym typeface="Wingdings" panose="05000000000000000000" pitchFamily="2" charset="2"/>
              </a:rPr>
              <a:t>October 22: </a:t>
            </a:r>
            <a:r>
              <a:rPr lang="en-US" sz="1200" dirty="0">
                <a:solidFill>
                  <a:prstClr val="black"/>
                </a:solidFill>
                <a:latin typeface="Bahnschrift Light" panose="020B0502040204020203" pitchFamily="34" charset="0"/>
                <a:cs typeface="Calibri"/>
                <a:sym typeface="Wingdings" panose="05000000000000000000" pitchFamily="2" charset="2"/>
              </a:rPr>
              <a:t>Report Cards</a:t>
            </a: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lang="en-US" sz="1200" b="1" dirty="0">
                <a:solidFill>
                  <a:prstClr val="black"/>
                </a:solidFill>
                <a:latin typeface="Bahnschrift Light" panose="020B0502040204020203" pitchFamily="34" charset="0"/>
                <a:cs typeface="Calibri"/>
                <a:sym typeface="Wingdings" panose="05000000000000000000" pitchFamily="2" charset="2"/>
              </a:rPr>
              <a:t>October 24: </a:t>
            </a:r>
            <a:r>
              <a:rPr lang="en-US" sz="1200" dirty="0">
                <a:solidFill>
                  <a:prstClr val="black"/>
                </a:solidFill>
                <a:latin typeface="Bahnschrift Light" panose="020B0502040204020203" pitchFamily="34" charset="0"/>
                <a:cs typeface="Calibri"/>
                <a:sym typeface="Wingdings" panose="05000000000000000000" pitchFamily="2" charset="2"/>
              </a:rPr>
              <a:t>Movie Night</a:t>
            </a: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lang="en-US" sz="1200" b="1" dirty="0">
                <a:solidFill>
                  <a:prstClr val="black"/>
                </a:solidFill>
                <a:latin typeface="Bahnschrift Light" panose="020B0502040204020203" pitchFamily="34" charset="0"/>
                <a:cs typeface="Calibri"/>
                <a:sym typeface="Wingdings" panose="05000000000000000000" pitchFamily="2" charset="2"/>
              </a:rPr>
              <a:t>October 27-31: </a:t>
            </a:r>
            <a:r>
              <a:rPr lang="en-US" sz="1200" dirty="0">
                <a:solidFill>
                  <a:prstClr val="black"/>
                </a:solidFill>
                <a:latin typeface="Bahnschrift Light" panose="020B0502040204020203" pitchFamily="34" charset="0"/>
                <a:cs typeface="Calibri"/>
                <a:sym typeface="Wingdings" panose="05000000000000000000" pitchFamily="2" charset="2"/>
              </a:rPr>
              <a:t>Red Ribbon Week</a:t>
            </a: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kumimoji="0" lang="en-US" sz="1200" b="1"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sym typeface="Wingdings" panose="05000000000000000000" pitchFamily="2" charset="2"/>
              </a:rPr>
              <a:t>October 27: </a:t>
            </a:r>
            <a:r>
              <a:rPr lang="en-US" sz="1200" dirty="0">
                <a:solidFill>
                  <a:prstClr val="black"/>
                </a:solidFill>
                <a:latin typeface="Bahnschrift Light" panose="020B0502040204020203" pitchFamily="34" charset="0"/>
                <a:cs typeface="Calibri"/>
                <a:sym typeface="Wingdings" panose="05000000000000000000" pitchFamily="2" charset="2"/>
              </a:rPr>
              <a:t>Fall Craft Celebration sign-up volunteer names due to Mrs. Deason</a:t>
            </a: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kumimoji="0" lang="en-US" sz="1200" b="1"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sym typeface="Wingdings" panose="05000000000000000000" pitchFamily="2" charset="2"/>
              </a:rPr>
              <a:t>October 31: </a:t>
            </a:r>
            <a:r>
              <a:rPr kumimoji="0" lang="en-US" sz="120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sym typeface="Wingdings" panose="05000000000000000000" pitchFamily="2" charset="2"/>
              </a:rPr>
              <a:t>Fall Craft Celebration, 8:20-10:20</a:t>
            </a:r>
            <a:endParaRPr kumimoji="0" lang="en-US" sz="1200" i="0" u="none" strike="noStrike" kern="1200" cap="none" spc="0" normalizeH="0" baseline="0" noProof="0" dirty="0">
              <a:ln>
                <a:noFill/>
              </a:ln>
              <a:solidFill>
                <a:prstClr val="black"/>
              </a:solidFill>
              <a:effectLst/>
              <a:uLnTx/>
              <a:uFillTx/>
              <a:latin typeface="Calibri"/>
              <a:ea typeface="+mn-ea"/>
              <a:cs typeface="Calibri"/>
            </a:endParaRPr>
          </a:p>
          <a:p>
            <a:pPr marL="285750" indent="-285750">
              <a:buFont typeface="Arial" panose="020B0604020202020204" pitchFamily="34" charset="0"/>
              <a:buChar char="•"/>
            </a:pPr>
            <a:endParaRPr lang="en-US" sz="1800" dirty="0">
              <a:cs typeface="Calibri"/>
            </a:endParaRPr>
          </a:p>
          <a:p>
            <a:endParaRPr lang="en-US" b="1" dirty="0"/>
          </a:p>
          <a:p>
            <a:pPr marL="342900" indent="-342900">
              <a:buFont typeface="Arial" panose="020B0604020202020204" pitchFamily="34" charset="0"/>
              <a:buChar char="•"/>
            </a:pPr>
            <a:endParaRPr lang="en-US" b="1" dirty="0">
              <a:latin typeface="Calibri"/>
              <a:cs typeface="Calibri"/>
            </a:endParaRPr>
          </a:p>
          <a:p>
            <a:pPr marL="342900" indent="-342900">
              <a:buFont typeface="Arial" panose="020B0604020202020204" pitchFamily="34" charset="0"/>
              <a:buChar char="•"/>
            </a:pPr>
            <a:endParaRPr lang="en-US" dirty="0">
              <a:latin typeface="Cambria" panose="02040503050406030204" pitchFamily="18" charset="0"/>
              <a:ea typeface="Cambria" panose="02040503050406030204" pitchFamily="18" charset="0"/>
            </a:endParaRPr>
          </a:p>
          <a:p>
            <a:pPr marL="342900" indent="-342900">
              <a:buFont typeface="Arial" panose="020B0604020202020204" pitchFamily="34" charset="0"/>
              <a:buChar char="•"/>
            </a:pPr>
            <a:endParaRPr lang="en-US" dirty="0">
              <a:latin typeface="Calibri" panose="020F0502020204030204" pitchFamily="34" charset="0"/>
              <a:cs typeface="Calibri" panose="020F0502020204030204" pitchFamily="34" charset="0"/>
            </a:endParaRPr>
          </a:p>
          <a:p>
            <a:pPr algn="ctr">
              <a:buFont typeface="Arial" pitchFamily="34" charset="0"/>
              <a:buChar char="•"/>
            </a:pPr>
            <a:endParaRPr lang="en-US" sz="2400" b="1" dirty="0">
              <a:latin typeface="Calibri"/>
              <a:cs typeface="Calibri"/>
            </a:endParaRPr>
          </a:p>
          <a:p>
            <a:pPr algn="ctr"/>
            <a:endParaRPr lang="en-US" sz="2400" dirty="0">
              <a:latin typeface="AR DARLING" pitchFamily="2" charset="0"/>
            </a:endParaRPr>
          </a:p>
        </p:txBody>
      </p:sp>
    </p:spTree>
    <p:extLst>
      <p:ext uri="{BB962C8B-B14F-4D97-AF65-F5344CB8AC3E}">
        <p14:creationId xmlns:p14="http://schemas.microsoft.com/office/powerpoint/2010/main" val="30370645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B18A3865EE2494CB1B52755F41097F9" ma:contentTypeVersion="12" ma:contentTypeDescription="Create a new document." ma:contentTypeScope="" ma:versionID="7e21881e3a8567d06cbffed7558c01e1">
  <xsd:schema xmlns:xsd="http://www.w3.org/2001/XMLSchema" xmlns:xs="http://www.w3.org/2001/XMLSchema" xmlns:p="http://schemas.microsoft.com/office/2006/metadata/properties" xmlns:ns3="edf0d076-2bb9-4b88-96f6-bf602d095c95" xmlns:ns4="39e0da4a-82de-4426-9558-1fdbc4c26683" targetNamespace="http://schemas.microsoft.com/office/2006/metadata/properties" ma:root="true" ma:fieldsID="c1de3f32a91c6c169c9baf5b64ff22ca" ns3:_="" ns4:_="">
    <xsd:import namespace="edf0d076-2bb9-4b88-96f6-bf602d095c95"/>
    <xsd:import namespace="39e0da4a-82de-4426-9558-1fdbc4c2668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f0d076-2bb9-4b88-96f6-bf602d095c9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9e0da4a-82de-4426-9558-1fdbc4c26683"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6CDE11C-40CF-4B6B-B4B2-399444E0735B}">
  <ds:schemaRefs>
    <ds:schemaRef ds:uri="http://schemas.microsoft.com/sharepoint/v3/contenttype/forms"/>
  </ds:schemaRefs>
</ds:datastoreItem>
</file>

<file path=customXml/itemProps2.xml><?xml version="1.0" encoding="utf-8"?>
<ds:datastoreItem xmlns:ds="http://schemas.openxmlformats.org/officeDocument/2006/customXml" ds:itemID="{96B41A67-29F9-4134-8AAC-A10A07BD347F}">
  <ds:schemaRefs>
    <ds:schemaRef ds:uri="http://schemas.microsoft.com/office/2006/documentManagement/types"/>
    <ds:schemaRef ds:uri="http://purl.org/dc/elements/1.1/"/>
    <ds:schemaRef ds:uri="edf0d076-2bb9-4b88-96f6-bf602d095c95"/>
    <ds:schemaRef ds:uri="http://www.w3.org/XML/1998/namespace"/>
    <ds:schemaRef ds:uri="http://purl.org/dc/dcmitype/"/>
    <ds:schemaRef ds:uri="http://schemas.microsoft.com/office/2006/metadata/properties"/>
    <ds:schemaRef ds:uri="http://schemas.microsoft.com/office/infopath/2007/PartnerControls"/>
    <ds:schemaRef ds:uri="http://schemas.openxmlformats.org/package/2006/metadata/core-properties"/>
    <ds:schemaRef ds:uri="39e0da4a-82de-4426-9558-1fdbc4c26683"/>
    <ds:schemaRef ds:uri="http://purl.org/dc/terms/"/>
  </ds:schemaRefs>
</ds:datastoreItem>
</file>

<file path=customXml/itemProps3.xml><?xml version="1.0" encoding="utf-8"?>
<ds:datastoreItem xmlns:ds="http://schemas.openxmlformats.org/officeDocument/2006/customXml" ds:itemID="{8E2C1312-B875-4B3C-9645-D31F8803B2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f0d076-2bb9-4b88-96f6-bf602d095c95"/>
    <ds:schemaRef ds:uri="39e0da4a-82de-4426-9558-1fdbc4c266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1478</TotalTime>
  <Words>373</Words>
  <Application>Microsoft Office PowerPoint</Application>
  <PresentationFormat>Custom</PresentationFormat>
  <Paragraphs>28</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 DARLING</vt:lpstr>
      <vt:lpstr>Arial</vt:lpstr>
      <vt:lpstr>Bahnschrift Light</vt:lpstr>
      <vt:lpstr>Calibri</vt:lpstr>
      <vt:lpstr>Cambria</vt:lpstr>
      <vt:lpstr>Curlz MT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Brandon</dc:creator>
  <cp:lastModifiedBy>Deason, Renee</cp:lastModifiedBy>
  <cp:revision>176</cp:revision>
  <cp:lastPrinted>2024-08-23T12:11:23Z</cp:lastPrinted>
  <dcterms:created xsi:type="dcterms:W3CDTF">2015-07-01T02:16:27Z</dcterms:created>
  <dcterms:modified xsi:type="dcterms:W3CDTF">2025-10-05T22:22:19Z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0x010100BB18A3865EE2494CB1B52755F41097F9</vt:lpwstr>
  </property>
</Properties>
</file>