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9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6.7 Imaginary Numbers &amp; 6.8 Complex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66010"/>
          </a:xfrm>
        </p:spPr>
        <p:txBody>
          <a:bodyPr>
            <a:normAutofit/>
          </a:bodyPr>
          <a:lstStyle/>
          <a:p>
            <a:r>
              <a:rPr lang="en-US" dirty="0" smtClean="0"/>
              <a:t>Students will be able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usE</a:t>
            </a:r>
            <a:r>
              <a:rPr lang="en-US" dirty="0" smtClean="0"/>
              <a:t> the number I to simplify square roots of negative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Add, subtract, multiply, and divide complex numbers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52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54176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add/Subtract imaginary numbers:  combine the real number parts and combine imaginary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8" y="2131346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6:  Simplify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473159"/>
              </p:ext>
            </p:extLst>
          </p:nvPr>
        </p:nvGraphicFramePr>
        <p:xfrm>
          <a:off x="1451578" y="2558995"/>
          <a:ext cx="2398418" cy="467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1041120" imgH="203040" progId="Equation.DSMT4">
                  <p:embed/>
                </p:oleObj>
              </mc:Choice>
              <mc:Fallback>
                <p:oleObj name="Equation" r:id="rId3" imgW="1041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1578" y="2558995"/>
                        <a:ext cx="2398418" cy="467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23613"/>
              </p:ext>
            </p:extLst>
          </p:nvPr>
        </p:nvGraphicFramePr>
        <p:xfrm>
          <a:off x="5929146" y="2502230"/>
          <a:ext cx="2689337" cy="524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29146" y="2502230"/>
                        <a:ext cx="2689337" cy="524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9637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161529" y="478698"/>
                <a:ext cx="10183373" cy="1049235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To multiply imaginary numbers: multiply as you would two binomials and use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61529" y="478698"/>
                <a:ext cx="10183373" cy="1049235"/>
              </a:xfrm>
              <a:blipFill>
                <a:blip r:embed="rId3"/>
                <a:stretch>
                  <a:fillRect l="-1317" t="-10465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7: Simplify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653173"/>
              </p:ext>
            </p:extLst>
          </p:nvPr>
        </p:nvGraphicFramePr>
        <p:xfrm>
          <a:off x="1451579" y="2611547"/>
          <a:ext cx="1563642" cy="352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4" imgW="901440" imgH="203040" progId="Equation.DSMT4">
                  <p:embed/>
                </p:oleObj>
              </mc:Choice>
              <mc:Fallback>
                <p:oleObj name="Equation" r:id="rId4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1579" y="2611547"/>
                        <a:ext cx="1563642" cy="352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426175"/>
              </p:ext>
            </p:extLst>
          </p:nvPr>
        </p:nvGraphicFramePr>
        <p:xfrm>
          <a:off x="4959787" y="2455863"/>
          <a:ext cx="1157234" cy="508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6" imgW="520560" imgH="228600" progId="Equation.DSMT4">
                  <p:embed/>
                </p:oleObj>
              </mc:Choice>
              <mc:Fallback>
                <p:oleObj name="Equation" r:id="rId6" imgW="520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9787" y="2455863"/>
                        <a:ext cx="1157234" cy="508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605503"/>
              </p:ext>
            </p:extLst>
          </p:nvPr>
        </p:nvGraphicFramePr>
        <p:xfrm>
          <a:off x="7328052" y="2506690"/>
          <a:ext cx="2028945" cy="457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8" imgW="901440" imgH="203040" progId="Equation.DSMT4">
                  <p:embed/>
                </p:oleObj>
              </mc:Choice>
              <mc:Fallback>
                <p:oleObj name="Equation" r:id="rId8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28052" y="2506690"/>
                        <a:ext cx="2028945" cy="457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263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394616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find the quotient of an imaginary number: you multiply the numerator and denominator by the conjugate of the denominator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8:  Simplify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798573"/>
              </p:ext>
            </p:extLst>
          </p:nvPr>
        </p:nvGraphicFramePr>
        <p:xfrm>
          <a:off x="3888171" y="2015732"/>
          <a:ext cx="931096" cy="93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8171" y="2015732"/>
                        <a:ext cx="931096" cy="931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488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Page 290 #2-36 even</a:t>
            </a:r>
          </a:p>
          <a:p>
            <a:r>
              <a:rPr lang="en-US" sz="3600" dirty="0" smtClean="0"/>
              <a:t>Page 295 #2- 24 even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273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47791" y="2112400"/>
            <a:ext cx="5305425" cy="2847975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171555"/>
              </p:ext>
            </p:extLst>
          </p:nvPr>
        </p:nvGraphicFramePr>
        <p:xfrm>
          <a:off x="4660680" y="804519"/>
          <a:ext cx="300203" cy="512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88560" imgH="164880" progId="Equation.DSMT4">
                  <p:embed/>
                </p:oleObj>
              </mc:Choice>
              <mc:Fallback>
                <p:oleObj name="Equation" r:id="rId4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60680" y="804519"/>
                        <a:ext cx="300203" cy="512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8900" y="804519"/>
            <a:ext cx="57531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3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 Simplify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944424"/>
              </p:ext>
            </p:extLst>
          </p:nvPr>
        </p:nvGraphicFramePr>
        <p:xfrm>
          <a:off x="5517273" y="804519"/>
          <a:ext cx="100885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393480" imgH="228600" progId="Equation.DSMT4">
                  <p:embed/>
                </p:oleObj>
              </mc:Choice>
              <mc:Fallback>
                <p:oleObj name="Equation" r:id="rId3" imgW="393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17273" y="804519"/>
                        <a:ext cx="1008855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640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number:  a number in the form </a:t>
            </a:r>
            <a:r>
              <a:rPr lang="en-US" dirty="0" err="1" smtClean="0"/>
              <a:t>a+bi</a:t>
            </a:r>
            <a:endParaRPr lang="en-US" dirty="0" smtClean="0"/>
          </a:p>
          <a:p>
            <a:r>
              <a:rPr lang="en-US" dirty="0" smtClean="0"/>
              <a:t>Imaginary number: </a:t>
            </a:r>
            <a:r>
              <a:rPr lang="en-US" dirty="0" err="1" smtClean="0"/>
              <a:t>a+bi</a:t>
            </a:r>
            <a:r>
              <a:rPr lang="en-US" dirty="0" smtClean="0"/>
              <a:t> where b≠0</a:t>
            </a:r>
          </a:p>
          <a:p>
            <a:r>
              <a:rPr lang="en-US" dirty="0" smtClean="0"/>
              <a:t>Pure imaginary: a number in the form bi</a:t>
            </a:r>
          </a:p>
          <a:p>
            <a:endParaRPr lang="en-US" dirty="0"/>
          </a:p>
          <a:p>
            <a:r>
              <a:rPr lang="en-US" dirty="0" smtClean="0"/>
              <a:t>a is the real number part and b is called the imaginary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189419"/>
              </p:ext>
            </p:extLst>
          </p:nvPr>
        </p:nvGraphicFramePr>
        <p:xfrm>
          <a:off x="1451579" y="2556806"/>
          <a:ext cx="2044068" cy="53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876240" imgH="228600" progId="Equation.DSMT4">
                  <p:embed/>
                </p:oleObj>
              </mc:Choice>
              <mc:Fallback>
                <p:oleObj name="Equation" r:id="rId3" imgW="876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1579" y="2556806"/>
                        <a:ext cx="2044068" cy="533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782254"/>
              </p:ext>
            </p:extLst>
          </p:nvPr>
        </p:nvGraphicFramePr>
        <p:xfrm>
          <a:off x="5162987" y="2556806"/>
          <a:ext cx="1660893" cy="495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723600" imgH="215640" progId="Equation.DSMT4">
                  <p:embed/>
                </p:oleObj>
              </mc:Choice>
              <mc:Fallback>
                <p:oleObj name="Equation" r:id="rId5" imgW="7236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62987" y="2556806"/>
                        <a:ext cx="1660893" cy="495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230399"/>
              </p:ext>
            </p:extLst>
          </p:nvPr>
        </p:nvGraphicFramePr>
        <p:xfrm>
          <a:off x="5130800" y="2781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30800" y="27813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42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roots with negative radicands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you simplify expressions involving square roots of negative numbers, you must first express the radicals as pure imaginary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30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508442"/>
              </p:ext>
            </p:extLst>
          </p:nvPr>
        </p:nvGraphicFramePr>
        <p:xfrm>
          <a:off x="1451579" y="2651399"/>
          <a:ext cx="1691890" cy="491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787320" imgH="228600" progId="Equation.DSMT4">
                  <p:embed/>
                </p:oleObj>
              </mc:Choice>
              <mc:Fallback>
                <p:oleObj name="Equation" r:id="rId3" imgW="787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1579" y="2651399"/>
                        <a:ext cx="1691890" cy="491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034791"/>
              </p:ext>
            </p:extLst>
          </p:nvPr>
        </p:nvGraphicFramePr>
        <p:xfrm>
          <a:off x="6590643" y="2651399"/>
          <a:ext cx="1451584" cy="53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622080" imgH="228600" progId="Equation.DSMT4">
                  <p:embed/>
                </p:oleObj>
              </mc:Choice>
              <mc:Fallback>
                <p:oleObj name="Equation" r:id="rId5" imgW="622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90643" y="2651399"/>
                        <a:ext cx="1451584" cy="533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94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Simplify: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697650"/>
              </p:ext>
            </p:extLst>
          </p:nvPr>
        </p:nvGraphicFramePr>
        <p:xfrm>
          <a:off x="1451580" y="2512422"/>
          <a:ext cx="403100" cy="89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77480" imgH="393480" progId="Equation.DSMT4">
                  <p:embed/>
                </p:oleObj>
              </mc:Choice>
              <mc:Fallback>
                <p:oleObj name="Equation" r:id="rId3" imgW="177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1580" y="2512422"/>
                        <a:ext cx="403100" cy="89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037646"/>
              </p:ext>
            </p:extLst>
          </p:nvPr>
        </p:nvGraphicFramePr>
        <p:xfrm>
          <a:off x="6141763" y="2512422"/>
          <a:ext cx="626007" cy="76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342720" imgH="419040" progId="Equation.DSMT4">
                  <p:embed/>
                </p:oleObj>
              </mc:Choice>
              <mc:Fallback>
                <p:oleObj name="Equation" r:id="rId5" imgW="342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41763" y="2512422"/>
                        <a:ext cx="626007" cy="765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4924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10533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can use pure imaginary numbers to solve simple quadratic equations that have no real solution.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 5:  Solve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423112"/>
              </p:ext>
            </p:extLst>
          </p:nvPr>
        </p:nvGraphicFramePr>
        <p:xfrm>
          <a:off x="3430751" y="2015732"/>
          <a:ext cx="2003098" cy="531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761760" imgH="203040" progId="Equation.DSMT4">
                  <p:embed/>
                </p:oleObj>
              </mc:Choice>
              <mc:Fallback>
                <p:oleObj name="Equation" r:id="rId3" imgW="761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0751" y="2015732"/>
                        <a:ext cx="2003098" cy="531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491850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133</TotalTime>
  <Words>217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Gill Sans MT</vt:lpstr>
      <vt:lpstr>Gallery</vt:lpstr>
      <vt:lpstr>Equation</vt:lpstr>
      <vt:lpstr>6.7 Imaginary Numbers &amp; 6.8 Complex Numbers</vt:lpstr>
      <vt:lpstr>Definition of </vt:lpstr>
      <vt:lpstr>Example 1:  Simplify </vt:lpstr>
      <vt:lpstr>Complex numbers</vt:lpstr>
      <vt:lpstr>Example 2:</vt:lpstr>
      <vt:lpstr>Square roots with negative radicands</vt:lpstr>
      <vt:lpstr>Example 3: </vt:lpstr>
      <vt:lpstr>Example 4:</vt:lpstr>
      <vt:lpstr>You can use pure imaginary numbers to solve simple quadratic equations that have no real solution.</vt:lpstr>
      <vt:lpstr>To add/Subtract imaginary numbers:  combine the real number parts and combine imaginary parts</vt:lpstr>
      <vt:lpstr>To multiply imaginary numbers: multiply as you would two binomials and use the fact that i^2=-1</vt:lpstr>
      <vt:lpstr>To find the quotient of an imaginary number: you multiply the numerator and denominator by the conjugate of the denominator</vt:lpstr>
      <vt:lpstr>Homework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 Imaginary Numbers &amp; 6.8 Complex Numbers</dc:title>
  <dc:creator>Stewart, Melissa</dc:creator>
  <cp:lastModifiedBy>Stewart, Melissa</cp:lastModifiedBy>
  <cp:revision>8</cp:revision>
  <dcterms:created xsi:type="dcterms:W3CDTF">2016-10-26T18:06:46Z</dcterms:created>
  <dcterms:modified xsi:type="dcterms:W3CDTF">2017-10-25T14:51:21Z</dcterms:modified>
</cp:coreProperties>
</file>