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160" y="2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68680" y="1066800"/>
            <a:ext cx="5368569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000" dirty="0">
                <a:latin typeface="Curlz MT"/>
              </a:rPr>
              <a:t>    The Deason Digest Weekly Blast</a:t>
            </a:r>
            <a:endParaRPr lang="en-US" sz="3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December 1</a:t>
            </a:r>
            <a:r>
              <a:rPr lang="en-US" sz="3200" baseline="30000" dirty="0">
                <a:latin typeface="Curlz MT"/>
              </a:rPr>
              <a:t>st</a:t>
            </a:r>
            <a:r>
              <a:rPr lang="en-US" sz="3200" dirty="0">
                <a:latin typeface="Curlz MT"/>
              </a:rPr>
              <a:t>,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57861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150" b="1" dirty="0">
                <a:latin typeface="Bahnschrift Light" panose="020B0502040204020203" pitchFamily="34" charset="0"/>
              </a:rPr>
              <a:t>Reading</a:t>
            </a:r>
            <a:r>
              <a:rPr lang="en-US" sz="1150" dirty="0">
                <a:latin typeface="Bahnschrift Light" panose="020B0502040204020203" pitchFamily="34" charset="0"/>
              </a:rPr>
              <a:t>: We will focus on letters</a:t>
            </a:r>
            <a:r>
              <a:rPr lang="en-US" sz="1150" b="1" dirty="0">
                <a:latin typeface="Bahnschrift Light" panose="020B0502040204020203" pitchFamily="34" charset="0"/>
              </a:rPr>
              <a:t> W </a:t>
            </a:r>
            <a:r>
              <a:rPr lang="en-US" sz="1150" b="1" dirty="0" err="1">
                <a:latin typeface="Bahnschrift Light" panose="020B0502040204020203" pitchFamily="34" charset="0"/>
              </a:rPr>
              <a:t>w</a:t>
            </a:r>
            <a:r>
              <a:rPr lang="en-US" sz="1150" b="1" dirty="0">
                <a:latin typeface="Bahnschrift Light" panose="020B0502040204020203" pitchFamily="34" charset="0"/>
              </a:rPr>
              <a:t> </a:t>
            </a:r>
            <a:r>
              <a:rPr lang="en-US" sz="1150" dirty="0">
                <a:latin typeface="Bahnschrift Light" panose="020B0502040204020203" pitchFamily="34" charset="0"/>
              </a:rPr>
              <a:t>and</a:t>
            </a:r>
            <a:r>
              <a:rPr lang="en-US" sz="1150" b="1" dirty="0">
                <a:latin typeface="Bahnschrift Light" panose="020B0502040204020203" pitchFamily="34" charset="0"/>
              </a:rPr>
              <a:t> J </a:t>
            </a:r>
            <a:r>
              <a:rPr lang="en-US" sz="1150" b="1" dirty="0" err="1">
                <a:latin typeface="Bahnschrift Light" panose="020B0502040204020203" pitchFamily="34" charset="0"/>
              </a:rPr>
              <a:t>j</a:t>
            </a:r>
            <a:r>
              <a:rPr lang="en-US" sz="1150" b="1" dirty="0">
                <a:latin typeface="Bahnschrift Light" panose="020B0502040204020203" pitchFamily="34" charset="0"/>
              </a:rPr>
              <a:t> </a:t>
            </a:r>
            <a:r>
              <a:rPr lang="en-US" sz="1150" b="1" i="1" dirty="0">
                <a:latin typeface="Bahnschrift Light" panose="020B0502040204020203" pitchFamily="34" charset="0"/>
              </a:rPr>
              <a:t>(sound, mouth formation, words that begin with the sound</a:t>
            </a:r>
            <a:r>
              <a:rPr lang="en-US" sz="1150" dirty="0">
                <a:latin typeface="Bahnschrift Light" panose="020B0502040204020203" pitchFamily="34" charset="0"/>
              </a:rPr>
              <a:t>), and HFW </a:t>
            </a:r>
            <a:r>
              <a:rPr lang="en-US" sz="1150" b="1" i="1" dirty="0">
                <a:latin typeface="Bahnschrift Light" panose="020B0502040204020203" pitchFamily="34" charset="0"/>
              </a:rPr>
              <a:t>was.</a:t>
            </a:r>
            <a:r>
              <a:rPr lang="en-US" sz="1150" b="1" dirty="0">
                <a:latin typeface="Bahnschrift Light" panose="020B0502040204020203" pitchFamily="34" charset="0"/>
              </a:rPr>
              <a:t> </a:t>
            </a:r>
            <a:r>
              <a:rPr lang="en-US" sz="1150" dirty="0">
                <a:latin typeface="Bahnschrift Light" panose="020B0502040204020203" pitchFamily="34" charset="0"/>
              </a:rPr>
              <a:t>We will retell story events when we read fiction. We will identify main topic and key details when we read nonfiction. We will look at pictures, get mouths ready, stretchy-snake and find chunky monkey chunks to solve tricky words. </a:t>
            </a:r>
            <a:r>
              <a:rPr lang="en-US" sz="1150" b="1" dirty="0">
                <a:latin typeface="Bahnschrift Light" panose="020B0502040204020203" pitchFamily="34" charset="0"/>
              </a:rPr>
              <a:t>EQ’s: What are our Christmas traditions? What are the differences between NEEDS and WANTS?</a:t>
            </a:r>
            <a:endParaRPr lang="en-US" sz="1150" b="1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150" b="1" dirty="0">
                <a:latin typeface="Bahnschrift Light" panose="020B0502040204020203" pitchFamily="34" charset="0"/>
              </a:rPr>
              <a:t>Writing</a:t>
            </a:r>
            <a:r>
              <a:rPr lang="en-US" sz="1150" dirty="0">
                <a:latin typeface="Bahnschrift Light" panose="020B0502040204020203" pitchFamily="34" charset="0"/>
              </a:rPr>
              <a:t>: We will focus on printing and tracing upper and lowercase </a:t>
            </a:r>
            <a:r>
              <a:rPr lang="en-US" sz="1150" b="1" i="1" dirty="0">
                <a:latin typeface="Bahnschrift Light" panose="020B0502040204020203" pitchFamily="34" charset="0"/>
              </a:rPr>
              <a:t>W </a:t>
            </a:r>
            <a:r>
              <a:rPr lang="en-US" sz="1150" b="1" i="1" dirty="0" err="1">
                <a:latin typeface="Bahnschrift Light" panose="020B0502040204020203" pitchFamily="34" charset="0"/>
              </a:rPr>
              <a:t>w</a:t>
            </a:r>
            <a:r>
              <a:rPr lang="en-US" sz="1150" b="1" i="1" dirty="0">
                <a:latin typeface="Bahnschrift Light" panose="020B0502040204020203" pitchFamily="34" charset="0"/>
              </a:rPr>
              <a:t> </a:t>
            </a:r>
            <a:r>
              <a:rPr lang="en-US" sz="1150" i="1" dirty="0">
                <a:latin typeface="Bahnschrift Light" panose="020B0502040204020203" pitchFamily="34" charset="0"/>
              </a:rPr>
              <a:t>and</a:t>
            </a:r>
            <a:r>
              <a:rPr lang="en-US" sz="1150" b="1" i="1" dirty="0">
                <a:latin typeface="Bahnschrift Light" panose="020B0502040204020203" pitchFamily="34" charset="0"/>
              </a:rPr>
              <a:t> J </a:t>
            </a:r>
            <a:r>
              <a:rPr lang="en-US" sz="1150" b="1" i="1" dirty="0" err="1">
                <a:latin typeface="Bahnschrift Light" panose="020B0502040204020203" pitchFamily="34" charset="0"/>
              </a:rPr>
              <a:t>j</a:t>
            </a:r>
            <a:r>
              <a:rPr lang="en-US" sz="1150" b="1" i="1" dirty="0">
                <a:latin typeface="Bahnschrift Light" panose="020B0502040204020203" pitchFamily="34" charset="0"/>
              </a:rPr>
              <a:t> </a:t>
            </a:r>
            <a:r>
              <a:rPr lang="en-US" sz="1150" dirty="0">
                <a:latin typeface="Bahnschrift Light" panose="020B0502040204020203" pitchFamily="34" charset="0"/>
              </a:rPr>
              <a:t>as well as using stretchy-spelling and sight words to write one sentence!</a:t>
            </a:r>
            <a:endParaRPr lang="en-US" sz="1150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150" b="1" dirty="0">
                <a:latin typeface="Bahnschrift Light" panose="020B0502040204020203" pitchFamily="34" charset="0"/>
              </a:rPr>
              <a:t>Math</a:t>
            </a:r>
            <a:r>
              <a:rPr lang="en-US" sz="1150" dirty="0">
                <a:latin typeface="Bahnschrift Light" panose="020B0502040204020203" pitchFamily="34" charset="0"/>
              </a:rPr>
              <a:t>: We will begin </a:t>
            </a:r>
            <a:r>
              <a:rPr lang="en-US" sz="1150" b="1" dirty="0">
                <a:latin typeface="Bahnschrift Light" panose="020B0502040204020203" pitchFamily="34" charset="0"/>
              </a:rPr>
              <a:t>Go Math </a:t>
            </a:r>
            <a:r>
              <a:rPr lang="en-US" sz="1150" b="1" i="1" dirty="0">
                <a:latin typeface="Bahnschrift Light" panose="020B0502040204020203" pitchFamily="34" charset="0"/>
              </a:rPr>
              <a:t>Ch. 6: Compare Numbers to 10!</a:t>
            </a:r>
            <a:endParaRPr lang="en-US" sz="1150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150" b="1" dirty="0">
                <a:latin typeface="Bahnschrift Light" panose="020B0502040204020203" pitchFamily="34" charset="0"/>
              </a:rPr>
              <a:t>Science</a:t>
            </a:r>
            <a:r>
              <a:rPr lang="en-US" sz="1150" dirty="0">
                <a:latin typeface="Bahnschrift Light" panose="020B0502040204020203" pitchFamily="34" charset="0"/>
              </a:rPr>
              <a:t>: We begin </a:t>
            </a:r>
            <a:r>
              <a:rPr lang="en-US" sz="1150" b="1" dirty="0">
                <a:latin typeface="Bahnschrift Light" panose="020B0502040204020203" pitchFamily="34" charset="0"/>
              </a:rPr>
              <a:t>Unit 5: Matter!</a:t>
            </a:r>
            <a:endParaRPr lang="en-US" sz="1150" b="1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150" b="1" dirty="0">
                <a:latin typeface="Bahnschrift Light" panose="020B0502040204020203" pitchFamily="34" charset="0"/>
              </a:rPr>
              <a:t>Social Studies: </a:t>
            </a:r>
            <a:r>
              <a:rPr lang="en-US" sz="1150" dirty="0">
                <a:latin typeface="Bahnschrift Light" panose="020B0502040204020203" pitchFamily="34" charset="0"/>
              </a:rPr>
              <a:t>We will practice</a:t>
            </a:r>
            <a:r>
              <a:rPr lang="en-US" sz="1150" b="1" i="1" dirty="0">
                <a:latin typeface="Bahnschrift Light" panose="020B0502040204020203" pitchFamily="34" charset="0"/>
              </a:rPr>
              <a:t> I-Care Rules</a:t>
            </a:r>
            <a:r>
              <a:rPr lang="en-US" sz="1150" dirty="0">
                <a:latin typeface="Bahnschrift Light" panose="020B0502040204020203" pitchFamily="34" charset="0"/>
              </a:rPr>
              <a:t>. We will continue learning what it means to show </a:t>
            </a:r>
            <a:r>
              <a:rPr lang="en-US" sz="1150" b="1" i="1" dirty="0">
                <a:latin typeface="Bahnschrift Light" panose="020B0502040204020203" pitchFamily="34" charset="0"/>
              </a:rPr>
              <a:t>Responsibility! </a:t>
            </a:r>
            <a:r>
              <a:rPr lang="en-US" sz="1150" i="1" dirty="0">
                <a:latin typeface="Bahnschrift Light" panose="020B0502040204020203" pitchFamily="34" charset="0"/>
              </a:rPr>
              <a:t> </a:t>
            </a:r>
            <a:r>
              <a:rPr lang="en-US" sz="1150" dirty="0">
                <a:latin typeface="Bahnschrift Light" panose="020B0502040204020203" pitchFamily="34" charset="0"/>
              </a:rPr>
              <a:t>As a way to begin our </a:t>
            </a:r>
            <a:r>
              <a:rPr lang="en-US" sz="1150" b="1" dirty="0">
                <a:latin typeface="Bahnschrift Light" panose="020B0502040204020203" pitchFamily="34" charset="0"/>
              </a:rPr>
              <a:t>Holidays Around the World Unit</a:t>
            </a:r>
            <a:r>
              <a:rPr lang="en-US" sz="1150" dirty="0">
                <a:latin typeface="Bahnschrift Light" panose="020B0502040204020203" pitchFamily="34" charset="0"/>
              </a:rPr>
              <a:t>, we will discuss Christmas traditions and what Christmas is like in North America. We will also learn the differences between </a:t>
            </a:r>
            <a:r>
              <a:rPr lang="en-US" sz="1150" b="1" dirty="0">
                <a:latin typeface="Bahnschrift Light" panose="020B0502040204020203" pitchFamily="34" charset="0"/>
              </a:rPr>
              <a:t>Wants and Needs</a:t>
            </a:r>
            <a:r>
              <a:rPr lang="en-US" sz="1150" dirty="0">
                <a:latin typeface="Bahnschrift Light" panose="020B0502040204020203" pitchFamily="34" charset="0"/>
              </a:rPr>
              <a:t>!</a:t>
            </a:r>
            <a:endParaRPr lang="en-US" sz="1150" i="1" dirty="0">
              <a:latin typeface="Bahnschrift Light" panose="020B0502040204020203" pitchFamily="34" charset="0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000" y="2764030"/>
            <a:ext cx="2590800" cy="260071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Read to and with your kiddos each night and explore 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Bean stack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 digitally!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urlz MT"/>
              <a:ea typeface="+mn-ea"/>
              <a:cs typeface="+mn-cs"/>
            </a:endParaRP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Practice HFW’s: </a:t>
            </a:r>
            <a:r>
              <a:rPr kumimoji="0" lang="en-US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the, I, and, a, is, as, said, to, do, of, see, he, be, me, from, look, book, are, was</a:t>
            </a: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Go Math Home Practice for </a:t>
            </a:r>
            <a:r>
              <a:rPr kumimoji="0" lang="en-US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Chapters 5!</a:t>
            </a: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Talk with your kiddos about what they are learning by going over their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weekly papers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and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behavior grades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30112"/>
            <a:ext cx="2819400" cy="63094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December 5: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First Friday/Friendship Lunch</a:t>
            </a:r>
          </a:p>
          <a:p>
            <a:pPr marR="0" lvl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300" dirty="0">
              <a:solidFill>
                <a:prstClr val="black"/>
              </a:solidFill>
              <a:latin typeface="Bahnschrift Light" panose="020B0502040204020203" pitchFamily="34" charset="0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December 8-12: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Book Fair Week (more info to come)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sz="1300" dirty="0">
              <a:solidFill>
                <a:prstClr val="black"/>
              </a:solidFill>
              <a:latin typeface="Bahnschrift Light" panose="020B0502040204020203" pitchFamily="34" charset="0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December 17: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Grinch Day (wear green)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sz="1300" dirty="0">
              <a:solidFill>
                <a:prstClr val="black"/>
              </a:solidFill>
              <a:latin typeface="Bahnschrift Light" panose="020B0502040204020203" pitchFamily="34" charset="0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December 18: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Winter Craft Celebration 8:20-10:20 (sign up via email)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sz="1300" dirty="0">
              <a:solidFill>
                <a:prstClr val="black"/>
              </a:solidFill>
              <a:latin typeface="Bahnschrift Light" panose="020B0502040204020203" pitchFamily="34" charset="0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December 19: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Polar Express Day (wear pj’s) Mrs. </a:t>
            </a:r>
            <a:r>
              <a:rPr lang="en-US" sz="130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Deason out</a:t>
            </a:r>
          </a:p>
          <a:p>
            <a:pPr marR="0" lvl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30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 </a:t>
            </a:r>
            <a:endParaRPr lang="en-US" sz="1300" dirty="0">
              <a:solidFill>
                <a:prstClr val="black"/>
              </a:solidFill>
              <a:latin typeface="Bahnschrift Light" panose="020B0502040204020203" pitchFamily="34" charset="0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December 22-January 6: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Winter Break-</a:t>
            </a: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No School</a:t>
            </a: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B41A67-29F9-4134-8AAC-A10A07BD347F}">
  <ds:schemaRefs>
    <ds:schemaRef ds:uri="http://schemas.microsoft.com/office/2006/documentManagement/types"/>
    <ds:schemaRef ds:uri="http://purl.org/dc/elements/1.1/"/>
    <ds:schemaRef ds:uri="edf0d076-2bb9-4b88-96f6-bf602d095c95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39e0da4a-82de-4426-9558-1fdbc4c26683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2010</TotalTime>
  <Words>373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DARLING</vt:lpstr>
      <vt:lpstr>Arial</vt:lpstr>
      <vt:lpstr>Bahnschrift Light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Deason, Renee</cp:lastModifiedBy>
  <cp:revision>187</cp:revision>
  <cp:lastPrinted>2024-08-23T12:11:23Z</cp:lastPrinted>
  <dcterms:created xsi:type="dcterms:W3CDTF">2015-07-01T02:16:27Z</dcterms:created>
  <dcterms:modified xsi:type="dcterms:W3CDTF">2025-11-30T18:46:13Z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