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sldIdLst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341" autoAdjust="0"/>
  </p:normalViewPr>
  <p:slideViewPr>
    <p:cSldViewPr snapToGrid="0">
      <p:cViewPr varScale="1">
        <p:scale>
          <a:sx n="123" d="100"/>
          <a:sy n="123" d="100"/>
        </p:scale>
        <p:origin x="72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248-46FB-4B21-86CC-193094DCEFA0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CC9A-5A1F-4B55-A065-BB4E65346D4D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0E3-2BD6-4254-82D0-8E1441667E33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CEC5-CE1B-4617-82D6-65BD0F5B07A5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11BD-7957-4CF3-8BCA-9A385F7F00A0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1E35-9E29-4BA2-8650-B8DF2FB8418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36BE-4641-4FC6-BB34-6A020DAA3E16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4D2-0D2E-4C87-8168-ED920BF6FA52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852E-F5CF-4AEE-8E73-07BBAD90892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BE78-9AC4-4210-8A68-53918CCA97CC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BF09E-DD05-437F-9F41-BFC11A888A78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3E312BF-6E7B-46F2-B83A-98982FB970FA}" type="datetime1">
              <a:rPr lang="en-US" smtClean="0"/>
              <a:t>4/13/20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="" xmlns:a16="http://schemas.microsoft.com/office/drawing/2014/main" id="{8F3CF990-ACB8-443A-BB74-D36EC8A00B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="" xmlns:a16="http://schemas.microsoft.com/office/drawing/2014/main" id="{00B98862-BEE1-44FB-A335-A1B9106B4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Freeform: Shape 49">
            <a:extLst>
              <a:ext uri="{FF2B5EF4-FFF2-40B4-BE49-F238E27FC236}">
                <a16:creationId xmlns="" xmlns:a16="http://schemas.microsoft.com/office/drawing/2014/main" id="{65F94F98-3A57-49AA-838E-91AAF600B6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Picture 51">
            <a:extLst>
              <a:ext uri="{FF2B5EF4-FFF2-40B4-BE49-F238E27FC236}">
                <a16:creationId xmlns="" xmlns:a16="http://schemas.microsoft.com/office/drawing/2014/main" id="{7185CF21-0594-48C0-9F3E-254D6BCE9D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A0B5529D-5CAA-4BF2-B5C9-34705E7661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Freeform: Shape 55">
            <a:extLst>
              <a:ext uri="{FF2B5EF4-FFF2-40B4-BE49-F238E27FC236}">
                <a16:creationId xmlns="" xmlns:a16="http://schemas.microsoft.com/office/drawing/2014/main" id="{FBD68200-BC03-4015-860B-CD5C30CD7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332A6F87-AC28-4AA8-B8A6-AEBC67BD0D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437" y="1008796"/>
            <a:ext cx="7369642" cy="3608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b="1" dirty="0">
                <a:solidFill>
                  <a:schemeClr val="tx2">
                    <a:lumMod val="10000"/>
                  </a:schemeClr>
                </a:solidFill>
              </a:rPr>
              <a:t>Wonders lesson: Unit 5 Week 4 – day 4</a:t>
            </a:r>
          </a:p>
        </p:txBody>
      </p:sp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554" y="847036"/>
            <a:ext cx="10389107" cy="175548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Comprehension Skill: Text Structure – Cause &amp; Effect</a:t>
            </a:r>
            <a:br>
              <a:rPr lang="en-U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28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10000"/>
                  </a:schemeClr>
                </a:solidFill>
              </a:rPr>
              <a:t>Today we complete our level 2 check! Yay!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45061" y="156218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4 – April 16, 2020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="" xmlns:a16="http://schemas.microsoft.com/office/drawing/2014/main" id="{72D46709-7851-4F6C-8F8B-9A426AE9F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855442"/>
              </p:ext>
            </p:extLst>
          </p:nvPr>
        </p:nvGraphicFramePr>
        <p:xfrm>
          <a:off x="2045061" y="2602523"/>
          <a:ext cx="8128000" cy="373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4025683479"/>
                    </a:ext>
                  </a:extLst>
                </a:gridCol>
              </a:tblGrid>
              <a:tr h="9326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Learning Progression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07232590"/>
                  </a:ext>
                </a:extLst>
              </a:tr>
              <a:tr h="932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3 -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compare and contrast the overall structure of events, concepts, or information in two or more texts.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58755667"/>
                  </a:ext>
                </a:extLst>
              </a:tr>
              <a:tr h="932680">
                <a:tc>
                  <a:txBody>
                    <a:bodyPr/>
                    <a:lstStyle/>
                    <a:p>
                      <a:r>
                        <a:rPr lang="en-US" sz="2000" dirty="0"/>
                        <a:t> 2 – I can describe a specific text structure using text evidence, and can explain the connection to the topic of the text.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93072540"/>
                  </a:ext>
                </a:extLst>
              </a:tr>
              <a:tr h="932680">
                <a:tc>
                  <a:txBody>
                    <a:bodyPr/>
                    <a:lstStyle/>
                    <a:p>
                      <a:r>
                        <a:rPr lang="en-US" sz="2000" dirty="0"/>
                        <a:t>1 – I can identify the overall structure of events, ideas, concepts or information in one or more texts. (you’ve already done this)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954908"/>
                  </a:ext>
                </a:extLst>
              </a:tr>
            </a:tbl>
          </a:graphicData>
        </a:graphic>
      </p:graphicFrame>
      <p:sp>
        <p:nvSpPr>
          <p:cNvPr id="13" name="Star: 5 Points 12">
            <a:extLst>
              <a:ext uri="{FF2B5EF4-FFF2-40B4-BE49-F238E27FC236}">
                <a16:creationId xmlns="" xmlns:a16="http://schemas.microsoft.com/office/drawing/2014/main" id="{133983BE-2D8B-4797-B868-C98FFFFD9E53}"/>
              </a:ext>
            </a:extLst>
          </p:cNvPr>
          <p:cNvSpPr/>
          <p:nvPr/>
        </p:nvSpPr>
        <p:spPr>
          <a:xfrm>
            <a:off x="1337559" y="4589585"/>
            <a:ext cx="717614" cy="7244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2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D5B6-1EE6-4A33-9D8C-0932DF77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040" y="792631"/>
            <a:ext cx="9057394" cy="5734777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en-US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45062" y="59636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4 – April 16,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67C13FC-4369-43D5-A339-BC920AE606D1}"/>
              </a:ext>
            </a:extLst>
          </p:cNvPr>
          <p:cNvSpPr txBox="1"/>
          <p:nvPr/>
        </p:nvSpPr>
        <p:spPr>
          <a:xfrm>
            <a:off x="1107684" y="767522"/>
            <a:ext cx="10289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your level 2 check read the passage here </a:t>
            </a:r>
            <a:r>
              <a:rPr lang="en-US" b="1" dirty="0"/>
              <a:t>OR</a:t>
            </a:r>
            <a:r>
              <a:rPr lang="en-US" dirty="0"/>
              <a:t> in your </a:t>
            </a:r>
            <a:r>
              <a:rPr lang="en-US" b="1" dirty="0"/>
              <a:t>YT book </a:t>
            </a:r>
            <a:r>
              <a:rPr lang="en-US" dirty="0"/>
              <a:t>p.233. </a:t>
            </a:r>
            <a:r>
              <a:rPr lang="en-US" b="1" dirty="0">
                <a:solidFill>
                  <a:srgbClr val="0070C0"/>
                </a:solidFill>
              </a:rPr>
              <a:t>Then, answer </a:t>
            </a:r>
            <a:r>
              <a:rPr lang="en-US" b="1" u="sng" dirty="0">
                <a:solidFill>
                  <a:srgbClr val="0070C0"/>
                </a:solidFill>
              </a:rPr>
              <a:t>ONLY </a:t>
            </a:r>
            <a:r>
              <a:rPr lang="en-US" b="1" dirty="0">
                <a:solidFill>
                  <a:srgbClr val="0070C0"/>
                </a:solidFill>
              </a:rPr>
              <a:t>questions 2 &amp; 3 on p.235.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714A895-81DF-4140-98EB-BCCF2BD1A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69" y="1463062"/>
            <a:ext cx="5287319" cy="54441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F4DB619-BBD0-4D98-A457-560DE8013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9361" y="1145785"/>
            <a:ext cx="5190948" cy="571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00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EC0294F1-7EE2-4EB9-A41B-908481D40A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B5E326A3-EB92-4BDA-9F77-45197E0CBE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CAC996C7-7B84-4645-9AA1-6EA85EAB47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32DC315B-5680-47D9-B827-34D012FB14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18E397-0712-4986-B5E0-131BC4D09322}"/>
              </a:ext>
            </a:extLst>
          </p:cNvPr>
          <p:cNvSpPr txBox="1"/>
          <p:nvPr/>
        </p:nvSpPr>
        <p:spPr>
          <a:xfrm>
            <a:off x="2093843" y="198783"/>
            <a:ext cx="831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4 – April 16,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052A16C-25D3-4CCB-9A69-9BE156F788CD}"/>
              </a:ext>
            </a:extLst>
          </p:cNvPr>
          <p:cNvSpPr txBox="1"/>
          <p:nvPr/>
        </p:nvSpPr>
        <p:spPr>
          <a:xfrm>
            <a:off x="6067217" y="1782395"/>
            <a:ext cx="49608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Today’s “To-Do” List</a:t>
            </a:r>
          </a:p>
          <a:p>
            <a:r>
              <a:rPr lang="en-US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Email, text, Remind your answers to the following:</a:t>
            </a:r>
          </a:p>
          <a:p>
            <a:endParaRPr lang="en-US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Level 2 check: </a:t>
            </a:r>
            <a:r>
              <a:rPr lang="en-US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Complete questions 2 &amp; 3 ONLY on the worksheet I have provided for you. 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FB81305-C6BE-40A6-A05E-47F34C46C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06" y="2134049"/>
            <a:ext cx="4664828" cy="330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147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38766F-4A4C-4A97-A586-D473DB738966}">
  <ds:schemaRefs>
    <ds:schemaRef ds:uri="http://purl.org/dc/terms/"/>
    <ds:schemaRef ds:uri="http://purl.org/dc/dcmitype/"/>
    <ds:schemaRef ds:uri="16c05727-aa75-4e4a-9b5f-8a80a116589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 design</Template>
  <TotalTime>0</TotalTime>
  <Words>181</Words>
  <Application>Microsoft Macintosh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MS Shell Dlg 2</vt:lpstr>
      <vt:lpstr>Wingdings</vt:lpstr>
      <vt:lpstr>Wingdings 3</vt:lpstr>
      <vt:lpstr>Madison</vt:lpstr>
      <vt:lpstr>Wonders lesson: Unit 5 Week 4 – day 4</vt:lpstr>
      <vt:lpstr>Comprehension Skill: Text Structure – Cause &amp; Effect  Today we complete our level 2 check! Yay!</vt:lpstr>
      <vt:lpstr> 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2020-03-30T17:48:25Z</dcterms:created>
  <dcterms:modified xsi:type="dcterms:W3CDTF">2020-04-13T04:47:41Z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