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4" r:id="rId1"/>
  </p:sldMasterIdLst>
  <p:sldIdLst>
    <p:sldId id="276" r:id="rId2"/>
    <p:sldId id="256" r:id="rId3"/>
    <p:sldId id="257" r:id="rId4"/>
    <p:sldId id="274" r:id="rId5"/>
    <p:sldId id="258" r:id="rId6"/>
    <p:sldId id="272" r:id="rId7"/>
    <p:sldId id="259" r:id="rId8"/>
    <p:sldId id="260" r:id="rId9"/>
    <p:sldId id="261" r:id="rId10"/>
    <p:sldId id="262" r:id="rId11"/>
    <p:sldId id="263" r:id="rId12"/>
    <p:sldId id="264" r:id="rId13"/>
    <p:sldId id="275" r:id="rId14"/>
    <p:sldId id="265" r:id="rId15"/>
    <p:sldId id="268" r:id="rId16"/>
    <p:sldId id="269" r:id="rId17"/>
    <p:sldId id="273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C7BAF-A613-4A86-B467-7D329253948C}" type="datetimeFigureOut">
              <a:rPr lang="en-US" smtClean="0"/>
              <a:pPr/>
              <a:t>04/13/2020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54AF-D50F-48BA-94AF-80CF5045CA5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219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C7BAF-A613-4A86-B467-7D329253948C}" type="datetimeFigureOut">
              <a:rPr lang="en-US" smtClean="0"/>
              <a:pPr/>
              <a:t>04/13/2020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54AF-D50F-48BA-94AF-80CF5045CA5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049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C7BAF-A613-4A86-B467-7D329253948C}" type="datetimeFigureOut">
              <a:rPr lang="en-US" smtClean="0"/>
              <a:pPr/>
              <a:t>04/13/2020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54AF-D50F-48BA-94AF-80CF5045CA5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879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C7BAF-A613-4A86-B467-7D329253948C}" type="datetimeFigureOut">
              <a:rPr lang="en-US" smtClean="0"/>
              <a:pPr/>
              <a:t>04/13/2020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54AF-D50F-48BA-94AF-80CF5045CA5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66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C7BAF-A613-4A86-B467-7D329253948C}" type="datetimeFigureOut">
              <a:rPr lang="en-US" smtClean="0"/>
              <a:pPr/>
              <a:t>04/13/2020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54AF-D50F-48BA-94AF-80CF5045CA5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644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C7BAF-A613-4A86-B467-7D329253948C}" type="datetimeFigureOut">
              <a:rPr lang="en-US" smtClean="0"/>
              <a:pPr/>
              <a:t>04/13/2020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54AF-D50F-48BA-94AF-80CF5045CA5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099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C7BAF-A613-4A86-B467-7D329253948C}" type="datetimeFigureOut">
              <a:rPr lang="en-US" smtClean="0"/>
              <a:pPr/>
              <a:t>04/13/2020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54AF-D50F-48BA-94AF-80CF5045CA5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015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C7BAF-A613-4A86-B467-7D329253948C}" type="datetimeFigureOut">
              <a:rPr lang="en-US" smtClean="0"/>
              <a:pPr/>
              <a:t>04/13/2020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54AF-D50F-48BA-94AF-80CF5045CA5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221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C7BAF-A613-4A86-B467-7D329253948C}" type="datetimeFigureOut">
              <a:rPr lang="en-US" smtClean="0"/>
              <a:pPr/>
              <a:t>04/13/2020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54AF-D50F-48BA-94AF-80CF5045CA5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558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C7BAF-A613-4A86-B467-7D329253948C}" type="datetimeFigureOut">
              <a:rPr lang="en-US" smtClean="0"/>
              <a:pPr/>
              <a:t>04/13/2020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54AF-D50F-48BA-94AF-80CF5045CA5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481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C7BAF-A613-4A86-B467-7D329253948C}" type="datetimeFigureOut">
              <a:rPr lang="en-US" smtClean="0"/>
              <a:pPr/>
              <a:t>04/13/2020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54AF-D50F-48BA-94AF-80CF5045CA5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62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C7BAF-A613-4A86-B467-7D329253948C}" type="datetimeFigureOut">
              <a:rPr lang="en-US" smtClean="0"/>
              <a:pPr/>
              <a:t>04/13/2020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A54AF-D50F-48BA-94AF-80CF5045CA5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557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Electrolytes vs Nonelectrolytes</a:t>
            </a:r>
          </a:p>
          <a:p>
            <a:endParaRPr lang="en-US" dirty="0"/>
          </a:p>
          <a:p>
            <a:r>
              <a:rPr lang="en-US" dirty="0" smtClean="0"/>
              <a:t>Make sure you are checking my school website, FOCUS, and teams for all possible ways to get information and turning in assignments.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5836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Saturated vs unsaturated solutions:</a:t>
            </a:r>
          </a:p>
          <a:p>
            <a:r>
              <a:rPr lang="en-US" sz="2400" dirty="0" smtClean="0"/>
              <a:t>A solution that contains the maximum amount of dissolved solute is described as a </a:t>
            </a:r>
            <a:r>
              <a:rPr lang="en-US" sz="2400" u="sng" dirty="0" smtClean="0"/>
              <a:t>saturated solution</a:t>
            </a:r>
            <a:r>
              <a:rPr lang="en-US" sz="2400" dirty="0" smtClean="0"/>
              <a:t>.</a:t>
            </a:r>
          </a:p>
          <a:p>
            <a:r>
              <a:rPr lang="en-US" sz="2400" u="sng" dirty="0" smtClean="0"/>
              <a:t>Unsaturated solutions </a:t>
            </a:r>
            <a:r>
              <a:rPr lang="en-US" sz="2400" dirty="0" smtClean="0"/>
              <a:t>– is one that contains less solute than a saturated solution under the existing conditions.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Supersaturated:</a:t>
            </a:r>
          </a:p>
          <a:p>
            <a:r>
              <a:rPr lang="en-US" sz="2400" dirty="0" smtClean="0"/>
              <a:t>A solution that contains more dissolved solute than a saturated solution under the same conditions.</a:t>
            </a:r>
          </a:p>
          <a:p>
            <a:r>
              <a:rPr lang="en-US" sz="2400" dirty="0" smtClean="0"/>
              <a:t>as heated solution with a dissolved solute is cooled the solute comes out of dissolution and falls to the bottom of the container if it is agitated. </a:t>
            </a:r>
          </a:p>
          <a:p>
            <a:r>
              <a:rPr lang="en-US" sz="2400" dirty="0" smtClean="0"/>
              <a:t>If the solute does not come out as the temperature decreases then it is a supersaturated solution.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solubility of a substance is the amount of that substance required to form a saturated solution with a specific amount of solvent at a specific temperature.</a:t>
            </a:r>
          </a:p>
          <a:p>
            <a:r>
              <a:rPr lang="en-US" dirty="0" smtClean="0"/>
              <a:t>Solubility is given as,  grams of solute/100g of solvent ( or 100 ml) at a given temperature.</a:t>
            </a:r>
          </a:p>
          <a:p>
            <a:endParaRPr lang="en-US" dirty="0" smtClean="0"/>
          </a:p>
          <a:p>
            <a:r>
              <a:rPr lang="en-US" dirty="0" smtClean="0"/>
              <a:t>Table page 396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487 g sugar should dissolve into water at 100 </a:t>
            </a:r>
            <a:r>
              <a:rPr lang="en-US" baseline="30000" dirty="0" smtClean="0"/>
              <a:t>o</a:t>
            </a:r>
            <a:r>
              <a:rPr lang="en-US" dirty="0" smtClean="0"/>
              <a:t>C</a:t>
            </a:r>
            <a:endParaRPr lang="en-US" dirty="0"/>
          </a:p>
        </p:txBody>
      </p:sp>
      <p:pic>
        <p:nvPicPr>
          <p:cNvPr id="3074" name="Picture 2" descr="Image result for solubility of solutes as a function of temperature tabl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52667" y="1921562"/>
            <a:ext cx="3238666" cy="4159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824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Solute-Solvent interactions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“like dissolves like” is a good rule to follow for predicting whether one substance will dissolve in another.</a:t>
            </a:r>
          </a:p>
          <a:p>
            <a:r>
              <a:rPr lang="en-US" sz="2400" dirty="0" smtClean="0"/>
              <a:t>The “like” refers to polarity of the solute and solvent</a:t>
            </a:r>
          </a:p>
          <a:p>
            <a:r>
              <a:rPr lang="en-US" sz="2400" dirty="0" smtClean="0"/>
              <a:t>A polar solute tends to dissolve in a polar solvent</a:t>
            </a:r>
          </a:p>
          <a:p>
            <a:r>
              <a:rPr lang="en-US" sz="2400" dirty="0" err="1" smtClean="0"/>
              <a:t>NaCl</a:t>
            </a:r>
            <a:r>
              <a:rPr lang="en-US" sz="2400" dirty="0" smtClean="0"/>
              <a:t> and water</a:t>
            </a:r>
          </a:p>
          <a:p>
            <a:r>
              <a:rPr lang="en-US" sz="2400" dirty="0" smtClean="0"/>
              <a:t>A nonpolar solute tends to dissolve in a nonpolar solvent</a:t>
            </a:r>
          </a:p>
          <a:p>
            <a:r>
              <a:rPr lang="en-US" sz="2400" dirty="0" smtClean="0"/>
              <a:t>Gasoline dissolves into benzene, C</a:t>
            </a:r>
            <a:r>
              <a:rPr lang="en-US" sz="2400" baseline="-25000" dirty="0" smtClean="0"/>
              <a:t>6</a:t>
            </a:r>
            <a:r>
              <a:rPr lang="en-US" sz="2400" dirty="0" smtClean="0"/>
              <a:t>H</a:t>
            </a:r>
            <a:r>
              <a:rPr lang="en-US" sz="2400" baseline="-25000" dirty="0" smtClean="0"/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Liquid solute and solvents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Liquids</a:t>
            </a:r>
            <a:r>
              <a:rPr lang="en-US" dirty="0" smtClean="0"/>
              <a:t> that are not soluble into another </a:t>
            </a:r>
            <a:r>
              <a:rPr lang="en-US" u="sng" dirty="0" smtClean="0"/>
              <a:t>liquid</a:t>
            </a:r>
            <a:r>
              <a:rPr lang="en-US" dirty="0" smtClean="0"/>
              <a:t> are IMMISCIBLE</a:t>
            </a:r>
          </a:p>
          <a:p>
            <a:r>
              <a:rPr lang="en-US" dirty="0" smtClean="0"/>
              <a:t>Oil and water</a:t>
            </a:r>
          </a:p>
          <a:p>
            <a:endParaRPr lang="en-US" dirty="0" smtClean="0"/>
          </a:p>
          <a:p>
            <a:r>
              <a:rPr lang="en-US" u="sng" dirty="0" smtClean="0"/>
              <a:t>Liquids</a:t>
            </a:r>
            <a:r>
              <a:rPr lang="en-US" dirty="0" smtClean="0"/>
              <a:t> that dissolve into other </a:t>
            </a:r>
            <a:r>
              <a:rPr lang="en-US" u="sng" dirty="0" smtClean="0"/>
              <a:t>liquids</a:t>
            </a:r>
            <a:r>
              <a:rPr lang="en-US" dirty="0" smtClean="0"/>
              <a:t> are called MISCIBLE</a:t>
            </a:r>
          </a:p>
          <a:p>
            <a:r>
              <a:rPr lang="en-US" dirty="0" smtClean="0"/>
              <a:t>Alcohol and water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Effects of pressure on solubility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Pressure has little effect on liquid or solids solubility with other liquids, but gas is highly effect by pressure when dissolved into a liquid.</a:t>
            </a:r>
          </a:p>
          <a:p>
            <a:r>
              <a:rPr lang="en-US" sz="2800" dirty="0" smtClean="0"/>
              <a:t>“The bends” and nitrogen</a:t>
            </a:r>
          </a:p>
          <a:p>
            <a:r>
              <a:rPr lang="en-US" sz="2800" dirty="0" smtClean="0"/>
              <a:t>Carbon Dioxide in sodas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Effects of pressure on solubility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Henry’s law of gas solubility</a:t>
            </a:r>
            <a:endParaRPr lang="en-US" dirty="0"/>
          </a:p>
          <a:p>
            <a:r>
              <a:rPr lang="en-US" dirty="0"/>
              <a:t>States – the solubility of a gas in a liquid is directly proportional to the partial pressure of that gas on the surface of the liquid.  At a constant temperature.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124200"/>
            <a:ext cx="8153400" cy="3586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702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Effects of pressure on solubility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Henry’s Law and carbonated beverages.</a:t>
            </a:r>
          </a:p>
          <a:p>
            <a:endParaRPr lang="en-US" dirty="0" smtClean="0"/>
          </a:p>
          <a:p>
            <a:r>
              <a:rPr lang="en-US" dirty="0" smtClean="0"/>
              <a:t>Ever wonder why your coke fizzes when opened?</a:t>
            </a:r>
          </a:p>
          <a:p>
            <a:r>
              <a:rPr lang="en-US" dirty="0" smtClean="0"/>
              <a:t>Think – henry’s law</a:t>
            </a:r>
          </a:p>
          <a:p>
            <a:endParaRPr lang="en-US" dirty="0" smtClean="0"/>
          </a:p>
          <a:p>
            <a:r>
              <a:rPr lang="en-US" dirty="0" smtClean="0"/>
              <a:t>This is caused by the release of CO</a:t>
            </a:r>
            <a:r>
              <a:rPr lang="en-US" baseline="-25000" dirty="0" smtClean="0"/>
              <a:t>2</a:t>
            </a:r>
            <a:r>
              <a:rPr lang="en-US" dirty="0" smtClean="0"/>
              <a:t> when the bottle/can is opened.</a:t>
            </a:r>
          </a:p>
          <a:p>
            <a:endParaRPr lang="en-US" dirty="0" smtClean="0"/>
          </a:p>
          <a:p>
            <a:r>
              <a:rPr lang="en-US" dirty="0" smtClean="0"/>
              <a:t>The rapid escape of a gas from a liquid in which it is dissolved is called - </a:t>
            </a:r>
            <a:r>
              <a:rPr lang="en-US" b="1" u="sng" dirty="0" smtClean="0"/>
              <a:t>effervescence</a:t>
            </a:r>
            <a:endParaRPr lang="en-US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Solutes: Electrolytes Vs. nonelectrolyte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346" y="1580050"/>
            <a:ext cx="7765322" cy="497315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Substances that dissolve in water are classified according to whether they yield molecules or ions in solution.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Solutes: Electrolytes Vs. nonelectrolyte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Electrolyte – a substance that dissolves in water to give a solution that conducts electric current.</a:t>
            </a:r>
          </a:p>
          <a:p>
            <a:r>
              <a:rPr lang="en-US" dirty="0" smtClean="0"/>
              <a:t>Two examples of electrolytes. </a:t>
            </a:r>
          </a:p>
          <a:p>
            <a:r>
              <a:rPr lang="en-US" dirty="0" smtClean="0"/>
              <a:t>NaCl – sodium chloride </a:t>
            </a:r>
          </a:p>
          <a:p>
            <a:r>
              <a:rPr lang="en-US" dirty="0" smtClean="0"/>
              <a:t>HCl – hydrogen chloride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107" y="3886200"/>
            <a:ext cx="5257800" cy="2667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2052" name="Picture 4" descr="https://mgh-images.s3.amazonaws.com/9780073375649/6134-4-110I1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62476" y="2244151"/>
            <a:ext cx="5619048" cy="35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75924" y="381000"/>
            <a:ext cx="731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When an ionic compound dissolves, the positive and negative ions separate from each </a:t>
            </a:r>
            <a:r>
              <a:rPr lang="en-US" dirty="0" smtClean="0"/>
              <a:t>other,  they </a:t>
            </a:r>
            <a:r>
              <a:rPr lang="en-US" u="sng" dirty="0" smtClean="0"/>
              <a:t>disassociate,</a:t>
            </a:r>
            <a:r>
              <a:rPr lang="en-US" dirty="0" smtClean="0"/>
              <a:t> and </a:t>
            </a:r>
            <a:r>
              <a:rPr lang="en-US" dirty="0"/>
              <a:t>are surrounded by water  molecules. </a:t>
            </a:r>
          </a:p>
        </p:txBody>
      </p:sp>
      <p:sp>
        <p:nvSpPr>
          <p:cNvPr id="5" name="Rectangle 4"/>
          <p:cNvSpPr/>
          <p:nvPr/>
        </p:nvSpPr>
        <p:spPr>
          <a:xfrm>
            <a:off x="675924" y="1532930"/>
            <a:ext cx="71726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These solutes are free to move around, making it possible for an electrical current to pass through the solution.</a:t>
            </a:r>
          </a:p>
        </p:txBody>
      </p:sp>
    </p:spTree>
    <p:extLst>
      <p:ext uri="{BB962C8B-B14F-4D97-AF65-F5344CB8AC3E}">
        <p14:creationId xmlns:p14="http://schemas.microsoft.com/office/powerpoint/2010/main" val="3864832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Solutes: Electrolytes Vs. nonelectrolyte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Nonelectrolyte - A substance that dissolves in water to  give a solution that does not conduct an electric current.</a:t>
            </a:r>
          </a:p>
          <a:p>
            <a:r>
              <a:rPr lang="en-US" dirty="0" smtClean="0"/>
              <a:t>Sugar is a good example</a:t>
            </a:r>
            <a:endParaRPr lang="en-US" dirty="0"/>
          </a:p>
        </p:txBody>
      </p:sp>
      <p:pic>
        <p:nvPicPr>
          <p:cNvPr id="1026" name="Picture 2" descr="Image result for nonelectrolyt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971800"/>
            <a:ext cx="6096000" cy="3528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solution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Which is the easier way to make sweet tea;</a:t>
            </a:r>
          </a:p>
          <a:p>
            <a:r>
              <a:rPr lang="en-US" sz="2800" dirty="0" smtClean="0"/>
              <a:t>Add sugar to cold tea water?  </a:t>
            </a:r>
          </a:p>
          <a:p>
            <a:r>
              <a:rPr lang="en-US" sz="2800" dirty="0" smtClean="0"/>
              <a:t>Or add sugar to hot tea water?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2673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solution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There are three factors.</a:t>
            </a:r>
          </a:p>
          <a:p>
            <a:r>
              <a:rPr lang="en-US" sz="2800" dirty="0" smtClean="0"/>
              <a:t>affecting the rate of dissolution;</a:t>
            </a:r>
          </a:p>
          <a:p>
            <a:endParaRPr lang="en-US" dirty="0" smtClean="0"/>
          </a:p>
          <a:p>
            <a:r>
              <a:rPr lang="en-US" sz="3200" dirty="0" smtClean="0"/>
              <a:t>1. surface area – increasing the surface area can speed up the dissolution process</a:t>
            </a:r>
          </a:p>
          <a:p>
            <a:r>
              <a:rPr lang="en-US" sz="3200" dirty="0" smtClean="0"/>
              <a:t>With a sugar cube, how can one increase the surface area when placed in water?</a:t>
            </a:r>
          </a:p>
          <a:p>
            <a:r>
              <a:rPr lang="en-US" sz="3200" dirty="0" smtClean="0"/>
              <a:t>Breaking it into smaller pieces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solution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2. Agitating</a:t>
            </a:r>
          </a:p>
          <a:p>
            <a:r>
              <a:rPr lang="en-US" sz="2400" dirty="0" smtClean="0"/>
              <a:t>Stirring or shaking can speed up the dissolution process bringing the solvent into contact with more of the solute.</a:t>
            </a:r>
          </a:p>
          <a:p>
            <a:endParaRPr lang="en-US" sz="2400" dirty="0" smtClean="0"/>
          </a:p>
          <a:p>
            <a:r>
              <a:rPr lang="en-US" sz="2400" dirty="0" smtClean="0"/>
              <a:t>3. Heating</a:t>
            </a:r>
          </a:p>
          <a:p>
            <a:r>
              <a:rPr lang="en-US" sz="2400" dirty="0" smtClean="0"/>
              <a:t>Heating a solvent can speed up the process.</a:t>
            </a:r>
          </a:p>
          <a:p>
            <a:r>
              <a:rPr lang="en-US" sz="2400" dirty="0" smtClean="0"/>
              <a:t>Heating causes the particles of the solvent to move faster and contact the particles of the solute more.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there is a limit as to how much solid solute will dissolve into a liquid solvent at a given temperature</a:t>
            </a:r>
          </a:p>
          <a:p>
            <a:r>
              <a:rPr lang="en-US" sz="2400" dirty="0" smtClean="0"/>
              <a:t>The limit point is hard to predict precisely; it depends on the nature of the solute, nature of the solvent, and the temperature.</a:t>
            </a:r>
          </a:p>
          <a:p>
            <a:r>
              <a:rPr lang="en-US" sz="2400" u="sng" dirty="0" smtClean="0"/>
              <a:t>Solution equilibrium </a:t>
            </a:r>
            <a:r>
              <a:rPr lang="en-US" sz="2400" dirty="0" smtClean="0"/>
              <a:t>– the physical state in which the opposing processes of dissolution and crystallization of a solute occur at equal rates.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424</TotalTime>
  <Words>775</Words>
  <Application>Microsoft Office PowerPoint</Application>
  <PresentationFormat>On-screen Show (4:3)</PresentationFormat>
  <Paragraphs>85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Chapter 12</vt:lpstr>
      <vt:lpstr>Solutes: Electrolytes Vs. nonelectrolyte</vt:lpstr>
      <vt:lpstr>Solutes: Electrolytes Vs. nonelectrolyte</vt:lpstr>
      <vt:lpstr> </vt:lpstr>
      <vt:lpstr>Solutes: Electrolytes Vs. nonelectrolyte</vt:lpstr>
      <vt:lpstr>The solution process</vt:lpstr>
      <vt:lpstr>The solution process</vt:lpstr>
      <vt:lpstr>The solution process</vt:lpstr>
      <vt:lpstr>Solubility</vt:lpstr>
      <vt:lpstr>Solubility</vt:lpstr>
      <vt:lpstr>Solubility</vt:lpstr>
      <vt:lpstr>Solubility</vt:lpstr>
      <vt:lpstr>487 g sugar should dissolve into water at 100 oC</vt:lpstr>
      <vt:lpstr>Solute-Solvent interactions</vt:lpstr>
      <vt:lpstr>Liquid solute and solvents</vt:lpstr>
      <vt:lpstr>Effects of pressure on solubility</vt:lpstr>
      <vt:lpstr>Effects of pressure on solubility</vt:lpstr>
      <vt:lpstr>Effects of pressure on solubility</vt:lpstr>
    </vt:vector>
  </TitlesOfParts>
  <Company>Leon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Solutes: Electrolytes Vs. nonelectrolyte</dc:title>
  <dc:creator>wessnerd</dc:creator>
  <cp:lastModifiedBy>Wessner, Daniel</cp:lastModifiedBy>
  <cp:revision>33</cp:revision>
  <dcterms:created xsi:type="dcterms:W3CDTF">2012-03-28T18:52:34Z</dcterms:created>
  <dcterms:modified xsi:type="dcterms:W3CDTF">2020-04-13T14:17:12Z</dcterms:modified>
</cp:coreProperties>
</file>