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handoutMasterIdLst>
    <p:handoutMasterId r:id="rId9"/>
  </p:handoutMasterIdLst>
  <p:sldIdLst>
    <p:sldId id="256" r:id="rId2"/>
    <p:sldId id="263" r:id="rId3"/>
    <p:sldId id="258" r:id="rId4"/>
    <p:sldId id="259" r:id="rId5"/>
    <p:sldId id="260" r:id="rId6"/>
    <p:sldId id="261" r:id="rId7"/>
    <p:sldId id="264" r:id="rId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70764" cy="480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125" tIns="48063" rIns="96125" bIns="48063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2749" y="0"/>
            <a:ext cx="3170763" cy="480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125" tIns="48063" rIns="96125" bIns="480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19172"/>
            <a:ext cx="3170764" cy="480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125" tIns="48063" rIns="96125" bIns="48063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2749" y="9119172"/>
            <a:ext cx="3170763" cy="480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125" tIns="48063" rIns="96125" bIns="4806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4F5005F-301E-4151-BE66-48307A986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793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5BF51C-7170-4E7E-A089-A4622805B7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971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6B4EE-055A-4493-B554-15A869A8A2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8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1DC26-86FF-4BEB-B695-ED9B072B83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684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F2AE7-48F8-43C2-9269-8A8AEF7440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74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A3A5B4-2073-498B-B349-1CDD06F18B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FC0258-10BF-4BDD-B173-280E942F4F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580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5C76C-0852-4D6F-BAD2-76E45D414E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20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42516-92C1-40ED-A5EF-5F61CC9E2F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7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BAEF61-0CBE-40FB-9CE7-9A417DA18F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0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C832C-7EF7-4C40-A79B-E6BD37A640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73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9C33B56-6D7C-46F3-A15C-E1303B204A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3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225BA7-AD21-4C8F-AA85-1673F03C6D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23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8413050-4674-4971-BB12-6072C2534E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6908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1"/>
            <a:ext cx="7851648" cy="1524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600" b="1" dirty="0">
                <a:solidFill>
                  <a:schemeClr val="accent6"/>
                </a:solidFill>
              </a:rPr>
              <a:t>3</a:t>
            </a:r>
            <a:r>
              <a:rPr lang="en-US" sz="5600" b="1" dirty="0" smtClean="0">
                <a:solidFill>
                  <a:schemeClr val="accent6"/>
                </a:solidFill>
              </a:rPr>
              <a:t>.7</a:t>
            </a:r>
            <a:r>
              <a:rPr lang="en-US" sz="5600" dirty="0" smtClean="0">
                <a:solidFill>
                  <a:schemeClr val="accent6"/>
                </a:solidFill>
              </a:rPr>
              <a:t/>
            </a:r>
            <a:br>
              <a:rPr lang="en-US" sz="5600" dirty="0" smtClean="0">
                <a:solidFill>
                  <a:schemeClr val="accent6"/>
                </a:solidFill>
              </a:rPr>
            </a:br>
            <a:r>
              <a:rPr lang="en-US" sz="5600" dirty="0" smtClean="0"/>
              <a:t>Two </a:t>
            </a:r>
            <a:r>
              <a:rPr lang="en-US" sz="5600" dirty="0"/>
              <a:t>Variable Inequalities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9968" y="1752601"/>
            <a:ext cx="76230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Learning goals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create equations in two or more variables to represent relationships between quantities; graph equations on coordinate axes with labels and scales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graph </a:t>
            </a:r>
            <a:r>
              <a:rPr lang="en-US" dirty="0"/>
              <a:t>functions expressed symbolically and show key features of the graph, by hand in simple cases and using technology for more complicated cases. Graph square root, cube root, and piecewise-defined functions, including step functions and absolute value functions.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Inequality Symbols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143000" y="3505200"/>
            <a:ext cx="6629400" cy="0"/>
          </a:xfrm>
          <a:prstGeom prst="straightConnector1">
            <a:avLst/>
          </a:prstGeom>
          <a:ln w="25400">
            <a:solidFill>
              <a:schemeClr val="accent3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1143000" y="4267200"/>
            <a:ext cx="6705600" cy="0"/>
          </a:xfrm>
          <a:prstGeom prst="straightConnector1">
            <a:avLst/>
          </a:prstGeom>
          <a:ln w="25400">
            <a:solidFill>
              <a:schemeClr val="accent3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81000" y="18288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82725" indent="-1482725"/>
            <a:r>
              <a:rPr lang="en-US" sz="2400" b="1" u="sng" dirty="0" smtClean="0">
                <a:solidFill>
                  <a:schemeClr val="accent2"/>
                </a:solidFill>
              </a:rPr>
              <a:t>boundary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/>
              <a:t>a line that separates the coordinate plane into two half-planes, one of which is the set of solutions of the inequality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endParaRPr lang="en-US" sz="2400" b="1" u="sng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905107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inequality tells you to shade above or below the boundary</a:t>
            </a:r>
            <a:endParaRPr lang="en-US" sz="2400" b="1" u="sng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04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11430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600" u="sng" smtClean="0"/>
              <a:t>Ex 1</a:t>
            </a:r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2194158"/>
              </p:ext>
            </p:extLst>
          </p:nvPr>
        </p:nvGraphicFramePr>
        <p:xfrm>
          <a:off x="2819400" y="660009"/>
          <a:ext cx="1447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Equation" r:id="rId3" imgW="660240" imgH="393480" progId="Equation.DSMT4">
                  <p:embed/>
                </p:oleObj>
              </mc:Choice>
              <mc:Fallback>
                <p:oleObj name="Equation" r:id="rId3" imgW="66024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660009"/>
                        <a:ext cx="14478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1600200"/>
            <a:ext cx="422910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676400" y="8483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graph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13716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600" u="sng" dirty="0" smtClean="0"/>
              <a:t>Ex 2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609600"/>
            <a:ext cx="8229600" cy="12954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000" dirty="0" smtClean="0"/>
              <a:t>A restaurant has only 15 eggs to last until the next delivery.  An order of scrambled eggs requires 2 eggs.  An omelet requires 3 eggs.  Write an inequality to model all possible combinations of orders of scrambled eggs and omelets the restaurant can fill until more eggs arrive.  Graph the inequality.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2057400"/>
            <a:ext cx="381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1066800" cy="7318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600" u="sng" dirty="0" smtClean="0"/>
              <a:t>Ex 3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00200" y="503238"/>
            <a:ext cx="11430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dirty="0" smtClean="0"/>
              <a:t>Graph:  </a:t>
            </a:r>
          </a:p>
        </p:txBody>
      </p:sp>
      <p:graphicFrame>
        <p:nvGraphicFramePr>
          <p:cNvPr id="1027" name="Object 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100614908"/>
              </p:ext>
            </p:extLst>
          </p:nvPr>
        </p:nvGraphicFramePr>
        <p:xfrm>
          <a:off x="2590800" y="350838"/>
          <a:ext cx="251460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" imgW="647640" imgH="203040" progId="Equation.DSMT4">
                  <p:embed/>
                </p:oleObj>
              </mc:Choice>
              <mc:Fallback>
                <p:oleObj name="Equation" r:id="rId3" imgW="64764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50838"/>
                        <a:ext cx="2514600" cy="788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1899293"/>
            <a:ext cx="4343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10668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600" u="sng" dirty="0" smtClean="0"/>
              <a:t>Ex 4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533400"/>
            <a:ext cx="43434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Write an inequality for the graph below.</a:t>
            </a: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828800"/>
            <a:ext cx="331470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82341" y="296862"/>
            <a:ext cx="1143000" cy="762000"/>
          </a:xfrm>
        </p:spPr>
        <p:txBody>
          <a:bodyPr/>
          <a:lstStyle/>
          <a:p>
            <a:pPr eaLnBrk="1" hangingPunct="1"/>
            <a:r>
              <a:rPr lang="en-US" sz="4600" u="sng" dirty="0" smtClean="0"/>
              <a:t>Ex </a:t>
            </a:r>
            <a:r>
              <a:rPr lang="en-US" sz="4600" u="sng" dirty="0" smtClean="0"/>
              <a:t>5</a:t>
            </a:r>
            <a:endParaRPr lang="en-US" sz="4600" u="sng" dirty="0" smtClean="0"/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282341" y="1905000"/>
            <a:ext cx="7871059" cy="2388586"/>
          </a:xfrm>
        </p:spPr>
        <p:txBody>
          <a:bodyPr>
            <a:noAutofit/>
          </a:bodyPr>
          <a:lstStyle/>
          <a:p>
            <a:pPr marL="461963" indent="-461963">
              <a:buFont typeface="Wingdings" panose="05000000000000000000" pitchFamily="2" charset="2"/>
              <a:buChar char="§"/>
            </a:pPr>
            <a:r>
              <a:rPr lang="en-US" sz="2400" dirty="0" smtClean="0"/>
              <a:t>You can tell from looking at the inequality                           to shade above the boundary line. </a:t>
            </a:r>
          </a:p>
          <a:p>
            <a:pPr marL="461963" indent="0" eaLnBrk="1" hangingPunct="1">
              <a:buFontTx/>
              <a:buNone/>
            </a:pPr>
            <a:r>
              <a:rPr lang="en-US" sz="2400" dirty="0" smtClean="0"/>
              <a:t>Can you use the same technique to show the solution of the inequality                        ?  Explain your reasoning. </a:t>
            </a:r>
          </a:p>
          <a:p>
            <a:pPr marL="461963" indent="0" eaLnBrk="1" hangingPunct="1">
              <a:buFontTx/>
              <a:buNone/>
            </a:pPr>
            <a:endParaRPr lang="en-US" sz="2400" dirty="0"/>
          </a:p>
          <a:p>
            <a:pPr marL="461963" indent="-461963">
              <a:buFont typeface="Wingdings" panose="05000000000000000000" pitchFamily="2" charset="2"/>
              <a:buChar char="§"/>
            </a:pPr>
            <a:r>
              <a:rPr lang="en-US" sz="2400" dirty="0" smtClean="0"/>
              <a:t>Do the points on the boundary line of the graph of an inequality help to determine the shaded area of the graph? Explain your reasoning.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2860767"/>
              </p:ext>
            </p:extLst>
          </p:nvPr>
        </p:nvGraphicFramePr>
        <p:xfrm>
          <a:off x="5943600" y="1905000"/>
          <a:ext cx="1524000" cy="497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0" name="Equation" r:id="rId3" imgW="622080" imgH="203040" progId="Equation.DSMT4">
                  <p:embed/>
                </p:oleObj>
              </mc:Choice>
              <mc:Fallback>
                <p:oleObj name="Equation" r:id="rId3" imgW="622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43600" y="1905000"/>
                        <a:ext cx="1524000" cy="4976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810517"/>
              </p:ext>
            </p:extLst>
          </p:nvPr>
        </p:nvGraphicFramePr>
        <p:xfrm>
          <a:off x="2514600" y="3048000"/>
          <a:ext cx="1530350" cy="499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Equation" r:id="rId5" imgW="622080" imgH="203040" progId="Equation.DSMT4">
                  <p:embed/>
                </p:oleObj>
              </mc:Choice>
              <mc:Fallback>
                <p:oleObj name="Equation" r:id="rId5" imgW="622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14600" y="3048000"/>
                        <a:ext cx="1530350" cy="4997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923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759</TotalTime>
  <Words>243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Retrospect</vt:lpstr>
      <vt:lpstr>MathType 6.0 Equation</vt:lpstr>
      <vt:lpstr>Equation</vt:lpstr>
      <vt:lpstr>3.7 Two Variable Inequalities</vt:lpstr>
      <vt:lpstr>Linear Inequality Symbols</vt:lpstr>
      <vt:lpstr>Ex 1</vt:lpstr>
      <vt:lpstr>Ex 2</vt:lpstr>
      <vt:lpstr>Ex 3</vt:lpstr>
      <vt:lpstr>Ex 4</vt:lpstr>
      <vt:lpstr>Ex 5</vt:lpstr>
    </vt:vector>
  </TitlesOfParts>
  <Company>Leon County School Board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2.7 Two Variable Inequalities</dc:title>
  <dc:creator>Leon High School</dc:creator>
  <cp:lastModifiedBy>Taylor, Martina</cp:lastModifiedBy>
  <cp:revision>77</cp:revision>
  <cp:lastPrinted>2014-09-12T22:49:50Z</cp:lastPrinted>
  <dcterms:created xsi:type="dcterms:W3CDTF">2005-09-12T13:25:09Z</dcterms:created>
  <dcterms:modified xsi:type="dcterms:W3CDTF">2014-10-06T12:20:21Z</dcterms:modified>
</cp:coreProperties>
</file>