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10" d="100"/>
          <a:sy n="110" d="100"/>
        </p:scale>
        <p:origin x="2634" y="-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0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0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7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7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9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8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9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2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0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8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F07DC-6B68-4EEB-85AA-B45F2F225385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1623F-1443-4183-8398-64C0E2D84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6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704492" y="-1665409"/>
            <a:ext cx="105156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dirty="0">
                <a:latin typeface="Gabriola" panose="04040605051002020D02" pitchFamily="82" charset="0"/>
              </a:rPr>
              <a:t>Distance Learning ELA Pacing Guide</a:t>
            </a:r>
            <a:br>
              <a:rPr lang="en-US" sz="1800" b="1" dirty="0">
                <a:latin typeface="Gabriola" panose="04040605051002020D02" pitchFamily="82" charset="0"/>
              </a:rPr>
            </a:br>
            <a:r>
              <a:rPr lang="en-US" sz="1800" b="1" dirty="0">
                <a:latin typeface="Gabriola" panose="04040605051002020D02" pitchFamily="82" charset="0"/>
              </a:rPr>
              <a:t>Wonders First Grade Unit 4 Weeks 2-5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4991"/>
              </p:ext>
            </p:extLst>
          </p:nvPr>
        </p:nvGraphicFramePr>
        <p:xfrm>
          <a:off x="0" y="1"/>
          <a:ext cx="12191999" cy="74815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37746">
                  <a:extLst>
                    <a:ext uri="{9D8B030D-6E8A-4147-A177-3AD203B41FA5}">
                      <a16:colId xmlns:a16="http://schemas.microsoft.com/office/drawing/2014/main" val="2011543485"/>
                    </a:ext>
                  </a:extLst>
                </a:gridCol>
                <a:gridCol w="1684658">
                  <a:extLst>
                    <a:ext uri="{9D8B030D-6E8A-4147-A177-3AD203B41FA5}">
                      <a16:colId xmlns:a16="http://schemas.microsoft.com/office/drawing/2014/main" val="1201423906"/>
                    </a:ext>
                  </a:extLst>
                </a:gridCol>
                <a:gridCol w="1790833">
                  <a:extLst>
                    <a:ext uri="{9D8B030D-6E8A-4147-A177-3AD203B41FA5}">
                      <a16:colId xmlns:a16="http://schemas.microsoft.com/office/drawing/2014/main" val="3358681660"/>
                    </a:ext>
                  </a:extLst>
                </a:gridCol>
                <a:gridCol w="1996116">
                  <a:extLst>
                    <a:ext uri="{9D8B030D-6E8A-4147-A177-3AD203B41FA5}">
                      <a16:colId xmlns:a16="http://schemas.microsoft.com/office/drawing/2014/main" val="138624163"/>
                    </a:ext>
                  </a:extLst>
                </a:gridCol>
                <a:gridCol w="1479376">
                  <a:extLst>
                    <a:ext uri="{9D8B030D-6E8A-4147-A177-3AD203B41FA5}">
                      <a16:colId xmlns:a16="http://schemas.microsoft.com/office/drawing/2014/main" val="2534086652"/>
                    </a:ext>
                  </a:extLst>
                </a:gridCol>
                <a:gridCol w="1737746">
                  <a:extLst>
                    <a:ext uri="{9D8B030D-6E8A-4147-A177-3AD203B41FA5}">
                      <a16:colId xmlns:a16="http://schemas.microsoft.com/office/drawing/2014/main" val="347778768"/>
                    </a:ext>
                  </a:extLst>
                </a:gridCol>
                <a:gridCol w="1765524">
                  <a:extLst>
                    <a:ext uri="{9D8B030D-6E8A-4147-A177-3AD203B41FA5}">
                      <a16:colId xmlns:a16="http://schemas.microsoft.com/office/drawing/2014/main" val="978394995"/>
                    </a:ext>
                  </a:extLst>
                </a:gridCol>
              </a:tblGrid>
              <a:tr h="340555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3846"/>
                  </a:ext>
                </a:extLst>
              </a:tr>
              <a:tr h="247616"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r>
                        <a:rPr lang="en-US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r>
                        <a:rPr lang="en-US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r>
                        <a:rPr lang="en-US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888796"/>
                  </a:ext>
                </a:extLst>
              </a:tr>
              <a:tr h="16393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 2: Animals Together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Essential Question: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How do animals help each other?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6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Objectives: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Isolate and pronounce initial, medial vowel, and final sounds (phonemes in spoken single-syllable words).</a:t>
                      </a: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Know final -e and common vowel team conventions for representing long vowels</a:t>
                      </a: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Page </a:t>
                      </a:r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163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7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Objectives: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Recognize and read grade-appropriate irregularly spelled words</a:t>
                      </a: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Identify the main topic and retell key details of a text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High Frequency Words: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because, blue, into, or, other, small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Vocabulary Words: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danger and partner</a:t>
                      </a:r>
                    </a:p>
                    <a:p>
                      <a:r>
                        <a:rPr lang="en-US" sz="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Ants Can Help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Main Idea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Pages 164-166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8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Objectives: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grade-level text orally with accuracy, appropriate rate and expression</a:t>
                      </a:r>
                    </a:p>
                    <a:p>
                      <a:r>
                        <a:rPr lang="en-US" sz="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Reread: Ants Can Help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Main Idea </a:t>
                      </a: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Context Clues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Pages 167-170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9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Objectives: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Know and use various text features(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captions) to locate key facts or information.</a:t>
                      </a: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Long e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Pre-fixes: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re-, un-, pre-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Text Features: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Captions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Pages 171-173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10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Objectives: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Identify the main topic and retell key details of a text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Main Idea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Page 174</a:t>
                      </a:r>
                    </a:p>
                    <a:p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Assessment: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Comprehension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Main Idea and Key Details</a:t>
                      </a: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Vocabulary Strategy: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Context Clues Sentence Clues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11</a:t>
                      </a:r>
                    </a:p>
                    <a:p>
                      <a:pPr algn="ctr"/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735141"/>
                  </a:ext>
                </a:extLst>
              </a:tr>
              <a:tr h="16393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12</a:t>
                      </a:r>
                    </a:p>
                    <a:p>
                      <a:pPr algn="l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 3: In the Wild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Animals Survive in Nature?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Objectives; 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 and answer questions about key details in a text.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Isolate and pronounce initial, medial vowels and final sound in spoken words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 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Objectives: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Recognize and read grade-appropriate irregularly spelled words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High Frequency Words: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Find, food more, over, start warm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Vocabulary; </a:t>
                      </a:r>
                      <a:r>
                        <a:rPr lang="en-US" sz="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search  seek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 Idea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Identify the main topic and retell key details of a text</a:t>
                      </a:r>
                    </a:p>
                    <a:p>
                      <a:pPr algn="l"/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176-178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grade-level text orally with accuracy, appropriate rate and expression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Sort and define words into categories by attributes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 y Strategy: </a:t>
                      </a:r>
                      <a:r>
                        <a:rPr lang="en-US" sz="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Word Categories: words that are alike in some way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Crows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179-182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Objectives:</a:t>
                      </a:r>
                    </a:p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Decode two-syllable words following basic patterns by breaking the words into syllables</a:t>
                      </a:r>
                    </a:p>
                    <a:p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Long o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Spellings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oa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ow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oe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Syllables: </a:t>
                      </a:r>
                      <a:r>
                        <a:rPr lang="en-US" sz="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ends in a vowel with a long vowel sound</a:t>
                      </a:r>
                    </a:p>
                    <a:p>
                      <a:r>
                        <a:rPr lang="en-US" sz="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Sensory Words: Use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183-184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185-186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Comprehension;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 Idea and Key details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Vocabulary: </a:t>
                      </a:r>
                      <a:r>
                        <a:rPr lang="en-US" sz="9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Word Categories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59761"/>
                  </a:ext>
                </a:extLst>
              </a:tr>
              <a:tr h="14008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19</a:t>
                      </a:r>
                    </a:p>
                    <a:p>
                      <a:pPr algn="l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 4 Insects!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Insects Do You Know About? How are they alike and different?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Objectives: </a:t>
                      </a:r>
                      <a:r>
                        <a:rPr lang="en-US" sz="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Isolate 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pronounce initial, medial vowels and final sound in spoken words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Know final -e and common vowel team conventions for representing long vowels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 i: </a:t>
                      </a:r>
                      <a:r>
                        <a:rPr lang="en-US" sz="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y </a:t>
                      </a:r>
                      <a:r>
                        <a:rPr lang="en-US" sz="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igh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 187</a:t>
                      </a:r>
                    </a:p>
                    <a:p>
                      <a:pPr algn="l"/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Objectives: </a:t>
                      </a:r>
                      <a:r>
                        <a:rPr lang="en-US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Spell and read untaught words phonetically</a:t>
                      </a:r>
                      <a:r>
                        <a:rPr lang="en-US" sz="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drawing on phonemic awareness and spelling conventions.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Frequency: </a:t>
                      </a:r>
                      <a:r>
                        <a:rPr lang="en-US" sz="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caught flew, know, laugh listen were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Vocabulary: beautiful fancy</a:t>
                      </a: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 and Pete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188-190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Objectives: </a:t>
                      </a:r>
                      <a:r>
                        <a:rPr lang="en-US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sentence level context </a:t>
                      </a:r>
                      <a:r>
                        <a:rPr lang="en-US" sz="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 a clue to the meaning of a word or phrase.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Identify who is telling the story at various points in a text</a:t>
                      </a:r>
                      <a:r>
                        <a:rPr lang="en-US" sz="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</a:t>
                      </a: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191-194</a:t>
                      </a:r>
                    </a:p>
                    <a:p>
                      <a:pPr algn="l"/>
                      <a:endParaRPr lang="en-US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Reread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 and Pete</a:t>
                      </a:r>
                      <a:r>
                        <a:rPr lang="en-US" sz="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(Point of View)</a:t>
                      </a:r>
                      <a:endParaRPr lang="en-US" sz="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Context Clues</a:t>
                      </a: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Objectives:</a:t>
                      </a: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Isolate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pronounce initial, medial vowels and final sound in spoken words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Know final -e and common vowel team conventions for representing long vowels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Inflectional</a:t>
                      </a:r>
                      <a:r>
                        <a:rPr lang="en-US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Endings 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 </a:t>
                      </a: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195-196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 Features: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Headings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Point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View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197-198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Assessment: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Comprehension: Point of view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Vocabulary Strategy: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Context Clues 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Sentence Clues</a:t>
                      </a:r>
                    </a:p>
                    <a:p>
                      <a:pPr algn="l"/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25</a:t>
                      </a:r>
                    </a:p>
                    <a:p>
                      <a:pPr algn="ctr"/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664744"/>
                  </a:ext>
                </a:extLst>
              </a:tr>
              <a:tr h="11624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26</a:t>
                      </a:r>
                    </a:p>
                    <a:p>
                      <a:pPr algn="l"/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 5: Working With Animals</a:t>
                      </a:r>
                    </a:p>
                    <a:p>
                      <a:pPr algn="l"/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Do People Work with Animals?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Decode regularly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spelled one-syllable words. 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 e </a:t>
                      </a:r>
                      <a:r>
                        <a:rPr lang="en-US" sz="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y,ey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 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Frequency Words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found, hard, near, woman, would write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Clever, signal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Sequence Chart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Read: A New Puppy</a:t>
                      </a: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200-202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Reread: 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New Puppy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Root words (-</a:t>
                      </a:r>
                      <a:r>
                        <a:rPr lang="en-US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-</a:t>
                      </a:r>
                      <a:r>
                        <a:rPr lang="en-US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203-206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 e: y , </a:t>
                      </a:r>
                      <a:r>
                        <a:rPr lang="en-US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</a:t>
                      </a:r>
                      <a:endParaRPr lang="en-US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Compound words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207-208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 Features: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Sequence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Pages:209-210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</a:t>
                      </a: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Comprehension Sequence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Vocabulary Strategy </a:t>
                      </a:r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Root Words</a:t>
                      </a:r>
                    </a:p>
                    <a:p>
                      <a:pPr algn="ctr"/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</a:t>
                      </a:r>
                      <a:r>
                        <a:rPr lang="en-US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23112"/>
                  </a:ext>
                </a:extLst>
              </a:tr>
              <a:tr h="3576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</a:t>
                      </a:r>
                      <a:r>
                        <a:rPr lang="en-US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 5 Week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5</a:t>
                      </a:r>
                    </a:p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629229"/>
                  </a:ext>
                </a:extLst>
              </a:tr>
              <a:tr h="55357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10</a:t>
                      </a:r>
                    </a:p>
                    <a:p>
                      <a:pPr algn="l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Week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11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</a:t>
                      </a:r>
                      <a:r>
                        <a:rPr lang="en-US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 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42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93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742</Words>
  <Application>Microsoft Office PowerPoint</Application>
  <PresentationFormat>Widescreen</PresentationFormat>
  <Paragraphs>182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Gabriola</vt:lpstr>
      <vt:lpstr>Times New Roman</vt:lpstr>
      <vt:lpstr>Office Theme</vt:lpstr>
      <vt:lpstr>Distance Learning ELA Pacing Guide Wonders First Grade Unit 4 Weeks 2-5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Barnes-Williams, Shelia</dc:creator>
  <cp:lastModifiedBy>Barnes-Williams, Shelia</cp:lastModifiedBy>
  <cp:revision>34</cp:revision>
  <cp:lastPrinted>2020-04-02T11:26:57Z</cp:lastPrinted>
  <dcterms:created xsi:type="dcterms:W3CDTF">2020-04-01T18:00:21Z</dcterms:created>
  <dcterms:modified xsi:type="dcterms:W3CDTF">2020-04-02T13:32:11Z</dcterms:modified>
</cp:coreProperties>
</file>