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CC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89" autoAdjust="0"/>
    <p:restoredTop sz="90929"/>
  </p:normalViewPr>
  <p:slideViewPr>
    <p:cSldViewPr>
      <p:cViewPr varScale="1">
        <p:scale>
          <a:sx n="66" d="100"/>
          <a:sy n="66" d="100"/>
        </p:scale>
        <p:origin x="954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5.wmf"/><Relationship Id="rId2" Type="http://schemas.openxmlformats.org/officeDocument/2006/relationships/image" Target="../media/image6.wmf"/><Relationship Id="rId1" Type="http://schemas.openxmlformats.org/officeDocument/2006/relationships/image" Target="../media/image4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10" Type="http://schemas.openxmlformats.org/officeDocument/2006/relationships/image" Target="../media/image5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05E430-F528-4A9F-9C55-5B1E5841C3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8BA3FE-D4ED-4DF5-AC87-5891F83BF3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BFEB08-B790-4253-B9CC-6811E84A59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7C23F6-4605-4165-8D7B-BEE73C6549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185B93-C110-442B-B7E3-914B76C1FB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8B0A1-82DE-4933-8E44-17B29F99B8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707850-B867-4FBC-87AD-7055A3D61A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F2DBB9-F060-4719-AB07-8215CE01BF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D96E5-FCC2-4380-9541-8DC9C2AA42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26A250-4A48-4E62-85FF-5DAF063449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3266BC-D308-4E1A-99F0-80BF2AA07A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1E3430C-8D03-41C9-92E1-DBC45CA54ED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8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5.wmf"/><Relationship Id="rId18" Type="http://schemas.openxmlformats.org/officeDocument/2006/relationships/oleObject" Target="../embeddings/oleObject20.bin"/><Relationship Id="rId3" Type="http://schemas.openxmlformats.org/officeDocument/2006/relationships/image" Target="../media/image20.wmf"/><Relationship Id="rId21" Type="http://schemas.openxmlformats.org/officeDocument/2006/relationships/image" Target="../media/image19.wmf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7.bin"/><Relationship Id="rId1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9.bin"/><Relationship Id="rId20" Type="http://schemas.openxmlformats.org/officeDocument/2006/relationships/oleObject" Target="../embeddings/oleObject21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5" Type="http://schemas.openxmlformats.org/officeDocument/2006/relationships/image" Target="../media/image16.wmf"/><Relationship Id="rId23" Type="http://schemas.openxmlformats.org/officeDocument/2006/relationships/image" Target="../media/image5.wmf"/><Relationship Id="rId10" Type="http://schemas.openxmlformats.org/officeDocument/2006/relationships/oleObject" Target="../embeddings/oleObject16.bin"/><Relationship Id="rId19" Type="http://schemas.openxmlformats.org/officeDocument/2006/relationships/image" Target="../media/image18.w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18.bin"/><Relationship Id="rId22" Type="http://schemas.openxmlformats.org/officeDocument/2006/relationships/oleObject" Target="../embeddings/oleObject2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124200" y="2057400"/>
            <a:ext cx="6553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800"/>
              <a:t>5.2  </a:t>
            </a:r>
            <a:r>
              <a:rPr lang="en-US" sz="4800" dirty="0"/>
              <a:t>Definite Integrals</a:t>
            </a:r>
          </a:p>
          <a:p>
            <a:r>
              <a:rPr lang="en-US" sz="4800" dirty="0"/>
              <a:t>and </a:t>
            </a:r>
            <a:r>
              <a:rPr lang="en-US" sz="4800" dirty="0" err="1"/>
              <a:t>Antiderivatives</a:t>
            </a:r>
            <a:endParaRPr lang="en-US" sz="4800" dirty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7359650" y="6613526"/>
            <a:ext cx="33083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>
                <a:solidFill>
                  <a:schemeClr val="bg1"/>
                </a:solidFill>
              </a:rPr>
              <a:t>Greg Kelly, Hanford High School, Richland, Washington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1981200" y="3886200"/>
            <a:ext cx="8229600" cy="19812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1981200" y="2514600"/>
            <a:ext cx="8153400" cy="1143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1981200" y="2514600"/>
            <a:ext cx="8153400" cy="1143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073275" y="569913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1.</a:t>
            </a: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2514601" y="1524000"/>
          <a:ext cx="1952625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3" imgW="914400" imgH="330120" progId="Equation.DSMT4">
                  <p:embed/>
                </p:oleObj>
              </mc:Choice>
              <mc:Fallback>
                <p:oleObj name="Equation" r:id="rId3" imgW="914400" imgH="3301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1" y="1524000"/>
                        <a:ext cx="1952625" cy="706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648201" y="1524001"/>
            <a:ext cx="55022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If the upper and lower limits are equal, then the integral is zero.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057400" y="16002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2.</a:t>
            </a:r>
          </a:p>
        </p:txBody>
      </p:sp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2654300" y="457200"/>
          <a:ext cx="3335338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5" imgW="1562040" imgH="330120" progId="Equation.DSMT4">
                  <p:embed/>
                </p:oleObj>
              </mc:Choice>
              <mc:Fallback>
                <p:oleObj name="Equation" r:id="rId5" imgW="1562040" imgH="3301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4300" y="457200"/>
                        <a:ext cx="3335338" cy="706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6324601" y="457201"/>
            <a:ext cx="39020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Reversing the limits changes the sign.</a:t>
            </a:r>
          </a:p>
        </p:txBody>
      </p:sp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2505075" y="2667000"/>
          <a:ext cx="3633788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7" imgW="1701720" imgH="330120" progId="Equation.DSMT4">
                  <p:embed/>
                </p:oleObj>
              </mc:Choice>
              <mc:Fallback>
                <p:oleObj name="Equation" r:id="rId7" imgW="1701720" imgH="33012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5075" y="2667000"/>
                        <a:ext cx="3633788" cy="706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2057400" y="28194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3.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6324601" y="2743201"/>
            <a:ext cx="39020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Constant multiples can be moved outside.</a:t>
            </a:r>
          </a:p>
        </p:txBody>
      </p:sp>
      <p:grpSp>
        <p:nvGrpSpPr>
          <p:cNvPr id="5139" name="Group 19"/>
          <p:cNvGrpSpPr>
            <a:grpSpLocks/>
          </p:cNvGrpSpPr>
          <p:nvPr/>
        </p:nvGrpSpPr>
        <p:grpSpPr bwMode="auto">
          <a:xfrm>
            <a:off x="2066925" y="3962402"/>
            <a:ext cx="8083550" cy="1820863"/>
            <a:chOff x="342" y="2496"/>
            <a:chExt cx="5092" cy="1147"/>
          </a:xfrm>
        </p:grpSpPr>
        <p:graphicFrame>
          <p:nvGraphicFramePr>
            <p:cNvPr id="5132" name="Object 12"/>
            <p:cNvGraphicFramePr>
              <a:graphicFrameLocks noChangeAspect="1"/>
            </p:cNvGraphicFramePr>
            <p:nvPr/>
          </p:nvGraphicFramePr>
          <p:xfrm>
            <a:off x="1056" y="2496"/>
            <a:ext cx="3741" cy="4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4" name="Equation" r:id="rId9" imgW="2781000" imgH="330120" progId="Equation.DSMT4">
                    <p:embed/>
                  </p:oleObj>
                </mc:Choice>
                <mc:Fallback>
                  <p:oleObj name="Equation" r:id="rId9" imgW="2781000" imgH="330120" progId="Equation.DSMT4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2496"/>
                          <a:ext cx="3741" cy="4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3" name="Text Box 13"/>
            <p:cNvSpPr txBox="1">
              <a:spLocks noChangeArrowheads="1"/>
            </p:cNvSpPr>
            <p:nvPr/>
          </p:nvSpPr>
          <p:spPr bwMode="auto">
            <a:xfrm>
              <a:off x="342" y="2592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4.</a:t>
              </a:r>
            </a:p>
          </p:txBody>
        </p:sp>
        <p:sp>
          <p:nvSpPr>
            <p:cNvPr id="5134" name="Text Box 14"/>
            <p:cNvSpPr txBox="1">
              <a:spLocks noChangeArrowheads="1"/>
            </p:cNvSpPr>
            <p:nvPr/>
          </p:nvSpPr>
          <p:spPr bwMode="auto">
            <a:xfrm>
              <a:off x="2976" y="3120"/>
              <a:ext cx="245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/>
                <a:t>Integrals can be added and subtracted.</a:t>
              </a:r>
            </a:p>
          </p:txBody>
        </p:sp>
      </p:grpSp>
      <p:graphicFrame>
        <p:nvGraphicFramePr>
          <p:cNvPr id="5140" name="Object 20"/>
          <p:cNvGraphicFramePr>
            <a:graphicFrameLocks noChangeAspect="1"/>
          </p:cNvGraphicFramePr>
          <p:nvPr/>
        </p:nvGraphicFramePr>
        <p:xfrm>
          <a:off x="10210800" y="6477001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Equation" r:id="rId11" imgW="190440" imgH="139680" progId="Equation.DSMT4">
                  <p:embed/>
                </p:oleObj>
              </mc:Choice>
              <mc:Fallback>
                <p:oleObj name="Equation" r:id="rId11" imgW="190440" imgH="13968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0800" y="6477001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7" grpId="0" animBg="1"/>
      <p:bldP spid="51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1981200" y="2514600"/>
            <a:ext cx="7696200" cy="1905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981200" y="228600"/>
            <a:ext cx="8229600" cy="19812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1981200" y="228600"/>
            <a:ext cx="8229600" cy="1981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152" name="Object 8"/>
          <p:cNvGraphicFramePr>
            <a:graphicFrameLocks noChangeAspect="1"/>
          </p:cNvGraphicFramePr>
          <p:nvPr/>
        </p:nvGraphicFramePr>
        <p:xfrm>
          <a:off x="3200400" y="304800"/>
          <a:ext cx="5938838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Equation" r:id="rId3" imgW="2781000" imgH="330120" progId="Equation.DSMT4">
                  <p:embed/>
                </p:oleObj>
              </mc:Choice>
              <mc:Fallback>
                <p:oleObj name="Equation" r:id="rId3" imgW="2781000" imgH="33012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04800"/>
                        <a:ext cx="5938838" cy="706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2066925" y="4572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4.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6248401" y="1295401"/>
            <a:ext cx="39020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Integrals can be added and subtracted.</a:t>
            </a:r>
          </a:p>
        </p:txBody>
      </p:sp>
      <p:grpSp>
        <p:nvGrpSpPr>
          <p:cNvPr id="6176" name="Group 32"/>
          <p:cNvGrpSpPr>
            <a:grpSpLocks/>
          </p:cNvGrpSpPr>
          <p:nvPr/>
        </p:nvGrpSpPr>
        <p:grpSpPr bwMode="auto">
          <a:xfrm>
            <a:off x="1981201" y="2590802"/>
            <a:ext cx="8093075" cy="1744663"/>
            <a:chOff x="288" y="1632"/>
            <a:chExt cx="5098" cy="1099"/>
          </a:xfrm>
        </p:grpSpPr>
        <p:sp>
          <p:nvSpPr>
            <p:cNvPr id="6155" name="Text Box 11"/>
            <p:cNvSpPr txBox="1">
              <a:spLocks noChangeArrowheads="1"/>
            </p:cNvSpPr>
            <p:nvPr/>
          </p:nvSpPr>
          <p:spPr bwMode="auto">
            <a:xfrm>
              <a:off x="288" y="1728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5.</a:t>
              </a:r>
            </a:p>
          </p:txBody>
        </p:sp>
        <p:graphicFrame>
          <p:nvGraphicFramePr>
            <p:cNvPr id="6156" name="Object 12"/>
            <p:cNvGraphicFramePr>
              <a:graphicFrameLocks noChangeAspect="1"/>
            </p:cNvGraphicFramePr>
            <p:nvPr/>
          </p:nvGraphicFramePr>
          <p:xfrm>
            <a:off x="720" y="1632"/>
            <a:ext cx="2972" cy="4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3" name="Equation" r:id="rId5" imgW="2209680" imgH="330120" progId="Equation.DSMT4">
                    <p:embed/>
                  </p:oleObj>
                </mc:Choice>
                <mc:Fallback>
                  <p:oleObj name="Equation" r:id="rId5" imgW="2209680" imgH="330120" progId="Equation.DSMT4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0" y="1632"/>
                          <a:ext cx="2972" cy="4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57" name="Text Box 13"/>
            <p:cNvSpPr txBox="1">
              <a:spLocks noChangeArrowheads="1"/>
            </p:cNvSpPr>
            <p:nvPr/>
          </p:nvSpPr>
          <p:spPr bwMode="auto">
            <a:xfrm>
              <a:off x="2928" y="2208"/>
              <a:ext cx="245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u="sng"/>
                <a:t>Intervals</a:t>
              </a:r>
              <a:r>
                <a:rPr lang="en-US"/>
                <a:t> can be added</a:t>
              </a:r>
            </a:p>
            <a:p>
              <a:r>
                <a:rPr lang="en-US"/>
                <a:t>(or subtracted.)</a:t>
              </a:r>
            </a:p>
          </p:txBody>
        </p:sp>
      </p:grpSp>
      <p:grpSp>
        <p:nvGrpSpPr>
          <p:cNvPr id="6180" name="Group 36"/>
          <p:cNvGrpSpPr>
            <a:grpSpLocks/>
          </p:cNvGrpSpPr>
          <p:nvPr/>
        </p:nvGrpSpPr>
        <p:grpSpPr bwMode="auto">
          <a:xfrm>
            <a:off x="1905000" y="3581400"/>
            <a:ext cx="4114800" cy="2895600"/>
            <a:chOff x="240" y="2256"/>
            <a:chExt cx="2592" cy="1824"/>
          </a:xfrm>
        </p:grpSpPr>
        <p:sp>
          <p:nvSpPr>
            <p:cNvPr id="6160" name="Rectangle 16"/>
            <p:cNvSpPr>
              <a:spLocks noChangeArrowheads="1"/>
            </p:cNvSpPr>
            <p:nvPr/>
          </p:nvSpPr>
          <p:spPr bwMode="auto">
            <a:xfrm>
              <a:off x="240" y="2256"/>
              <a:ext cx="2592" cy="18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1" name="Line 17"/>
            <p:cNvSpPr>
              <a:spLocks noChangeShapeType="1"/>
            </p:cNvSpPr>
            <p:nvPr/>
          </p:nvSpPr>
          <p:spPr bwMode="auto">
            <a:xfrm>
              <a:off x="528" y="2496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Line 18"/>
            <p:cNvSpPr>
              <a:spLocks noChangeShapeType="1"/>
            </p:cNvSpPr>
            <p:nvPr/>
          </p:nvSpPr>
          <p:spPr bwMode="auto">
            <a:xfrm>
              <a:off x="384" y="3696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167" name="Object 23"/>
            <p:cNvGraphicFramePr>
              <a:graphicFrameLocks noChangeAspect="1"/>
            </p:cNvGraphicFramePr>
            <p:nvPr/>
          </p:nvGraphicFramePr>
          <p:xfrm>
            <a:off x="1008" y="3792"/>
            <a:ext cx="175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4" name="Equation" r:id="rId7" imgW="126720" imgH="139680" progId="Equation.DSMT4">
                    <p:embed/>
                  </p:oleObj>
                </mc:Choice>
                <mc:Fallback>
                  <p:oleObj name="Equation" r:id="rId7" imgW="126720" imgH="139680" progId="Equation.DSMT4">
                    <p:embed/>
                    <p:pic>
                      <p:nvPicPr>
                        <p:cNvPr id="0" name="Picture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8" y="3792"/>
                          <a:ext cx="175" cy="1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68" name="Object 24"/>
            <p:cNvGraphicFramePr>
              <a:graphicFrameLocks noChangeAspect="1"/>
            </p:cNvGraphicFramePr>
            <p:nvPr/>
          </p:nvGraphicFramePr>
          <p:xfrm>
            <a:off x="1584" y="3766"/>
            <a:ext cx="175" cy="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5" name="Equation" r:id="rId9" imgW="126720" imgH="177480" progId="Equation.DSMT4">
                    <p:embed/>
                  </p:oleObj>
                </mc:Choice>
                <mc:Fallback>
                  <p:oleObj name="Equation" r:id="rId9" imgW="126720" imgH="177480" progId="Equation.DSMT4">
                    <p:embed/>
                    <p:pic>
                      <p:nvPicPr>
                        <p:cNvPr id="0" name="Picture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4" y="3766"/>
                          <a:ext cx="175" cy="2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69" name="Object 25"/>
            <p:cNvGraphicFramePr>
              <a:graphicFrameLocks noChangeAspect="1"/>
            </p:cNvGraphicFramePr>
            <p:nvPr/>
          </p:nvGraphicFramePr>
          <p:xfrm>
            <a:off x="2121" y="3792"/>
            <a:ext cx="157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6" name="Equation" r:id="rId11" imgW="114120" imgH="139680" progId="Equation.DSMT4">
                    <p:embed/>
                  </p:oleObj>
                </mc:Choice>
                <mc:Fallback>
                  <p:oleObj name="Equation" r:id="rId11" imgW="114120" imgH="139680" progId="Equation.DSMT4">
                    <p:embed/>
                    <p:pic>
                      <p:nvPicPr>
                        <p:cNvPr id="0" name="Picture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21" y="3792"/>
                          <a:ext cx="157" cy="1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70" name="Object 26"/>
            <p:cNvGraphicFramePr>
              <a:graphicFrameLocks noChangeAspect="1"/>
            </p:cNvGraphicFramePr>
            <p:nvPr/>
          </p:nvGraphicFramePr>
          <p:xfrm>
            <a:off x="624" y="2304"/>
            <a:ext cx="840" cy="3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7" name="Equation" r:id="rId13" imgW="609480" imgH="253800" progId="Equation.DSMT4">
                    <p:embed/>
                  </p:oleObj>
                </mc:Choice>
                <mc:Fallback>
                  <p:oleObj name="Equation" r:id="rId13" imgW="609480" imgH="253800" progId="Equation.DSMT4">
                    <p:embed/>
                    <p:pic>
                      <p:nvPicPr>
                        <p:cNvPr id="0" name="Picture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" y="2304"/>
                          <a:ext cx="840" cy="34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78" name="Group 34"/>
          <p:cNvGrpSpPr>
            <a:grpSpLocks/>
          </p:cNvGrpSpPr>
          <p:nvPr/>
        </p:nvGrpSpPr>
        <p:grpSpPr bwMode="auto">
          <a:xfrm>
            <a:off x="3273426" y="4191000"/>
            <a:ext cx="917575" cy="1676400"/>
            <a:chOff x="1102" y="2640"/>
            <a:chExt cx="578" cy="1056"/>
          </a:xfrm>
        </p:grpSpPr>
        <p:sp>
          <p:nvSpPr>
            <p:cNvPr id="6173" name="Freeform 29" descr="Wide downward diagonal"/>
            <p:cNvSpPr>
              <a:spLocks/>
            </p:cNvSpPr>
            <p:nvPr/>
          </p:nvSpPr>
          <p:spPr bwMode="auto">
            <a:xfrm>
              <a:off x="1102" y="2640"/>
              <a:ext cx="578" cy="1056"/>
            </a:xfrm>
            <a:custGeom>
              <a:avLst/>
              <a:gdLst/>
              <a:ahLst/>
              <a:cxnLst>
                <a:cxn ang="0">
                  <a:pos x="2" y="1056"/>
                </a:cxn>
                <a:cxn ang="0">
                  <a:pos x="5" y="96"/>
                </a:cxn>
                <a:cxn ang="0">
                  <a:pos x="17" y="93"/>
                </a:cxn>
                <a:cxn ang="0">
                  <a:pos x="86" y="75"/>
                </a:cxn>
                <a:cxn ang="0">
                  <a:pos x="179" y="60"/>
                </a:cxn>
                <a:cxn ang="0">
                  <a:pos x="362" y="24"/>
                </a:cxn>
                <a:cxn ang="0">
                  <a:pos x="572" y="0"/>
                </a:cxn>
                <a:cxn ang="0">
                  <a:pos x="578" y="1056"/>
                </a:cxn>
                <a:cxn ang="0">
                  <a:pos x="2" y="1056"/>
                </a:cxn>
              </a:cxnLst>
              <a:rect l="0" t="0" r="r" b="b"/>
              <a:pathLst>
                <a:path w="578" h="1056">
                  <a:moveTo>
                    <a:pt x="2" y="1056"/>
                  </a:moveTo>
                  <a:cubicBezTo>
                    <a:pt x="3" y="736"/>
                    <a:pt x="0" y="416"/>
                    <a:pt x="5" y="96"/>
                  </a:cubicBezTo>
                  <a:cubicBezTo>
                    <a:pt x="5" y="92"/>
                    <a:pt x="13" y="94"/>
                    <a:pt x="17" y="93"/>
                  </a:cubicBezTo>
                  <a:cubicBezTo>
                    <a:pt x="40" y="88"/>
                    <a:pt x="63" y="83"/>
                    <a:pt x="86" y="75"/>
                  </a:cubicBezTo>
                  <a:cubicBezTo>
                    <a:pt x="115" y="65"/>
                    <a:pt x="149" y="66"/>
                    <a:pt x="179" y="60"/>
                  </a:cubicBezTo>
                  <a:cubicBezTo>
                    <a:pt x="241" y="48"/>
                    <a:pt x="300" y="33"/>
                    <a:pt x="362" y="24"/>
                  </a:cubicBezTo>
                  <a:cubicBezTo>
                    <a:pt x="419" y="5"/>
                    <a:pt x="513" y="0"/>
                    <a:pt x="572" y="0"/>
                  </a:cubicBezTo>
                  <a:lnTo>
                    <a:pt x="578" y="1056"/>
                  </a:lnTo>
                  <a:lnTo>
                    <a:pt x="2" y="1056"/>
                  </a:lnTo>
                  <a:close/>
                </a:path>
              </a:pathLst>
            </a:custGeom>
            <a:pattFill prst="wdDnDiag">
              <a:fgClr>
                <a:srgbClr val="80008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Line 20"/>
            <p:cNvSpPr>
              <a:spLocks noChangeShapeType="1"/>
            </p:cNvSpPr>
            <p:nvPr/>
          </p:nvSpPr>
          <p:spPr bwMode="auto">
            <a:xfrm>
              <a:off x="1104" y="2736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Line 21"/>
            <p:cNvSpPr>
              <a:spLocks noChangeShapeType="1"/>
            </p:cNvSpPr>
            <p:nvPr/>
          </p:nvSpPr>
          <p:spPr bwMode="auto">
            <a:xfrm>
              <a:off x="1680" y="2640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79" name="Group 35"/>
          <p:cNvGrpSpPr>
            <a:grpSpLocks/>
          </p:cNvGrpSpPr>
          <p:nvPr/>
        </p:nvGrpSpPr>
        <p:grpSpPr bwMode="auto">
          <a:xfrm>
            <a:off x="4186238" y="4181476"/>
            <a:ext cx="842962" cy="1685925"/>
            <a:chOff x="1677" y="2634"/>
            <a:chExt cx="531" cy="1062"/>
          </a:xfrm>
        </p:grpSpPr>
        <p:sp>
          <p:nvSpPr>
            <p:cNvPr id="6175" name="Freeform 31" descr="Wide upward diagonal"/>
            <p:cNvSpPr>
              <a:spLocks/>
            </p:cNvSpPr>
            <p:nvPr/>
          </p:nvSpPr>
          <p:spPr bwMode="auto">
            <a:xfrm>
              <a:off x="1677" y="2634"/>
              <a:ext cx="531" cy="10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3" y="12"/>
                </a:cxn>
                <a:cxn ang="0">
                  <a:pos x="381" y="27"/>
                </a:cxn>
                <a:cxn ang="0">
                  <a:pos x="477" y="39"/>
                </a:cxn>
                <a:cxn ang="0">
                  <a:pos x="528" y="51"/>
                </a:cxn>
                <a:cxn ang="0">
                  <a:pos x="531" y="1062"/>
                </a:cxn>
                <a:cxn ang="0">
                  <a:pos x="3" y="1062"/>
                </a:cxn>
                <a:cxn ang="0">
                  <a:pos x="0" y="0"/>
                </a:cxn>
              </a:cxnLst>
              <a:rect l="0" t="0" r="r" b="b"/>
              <a:pathLst>
                <a:path w="531" h="1062">
                  <a:moveTo>
                    <a:pt x="0" y="0"/>
                  </a:moveTo>
                  <a:cubicBezTo>
                    <a:pt x="75" y="3"/>
                    <a:pt x="136" y="10"/>
                    <a:pt x="213" y="12"/>
                  </a:cubicBezTo>
                  <a:cubicBezTo>
                    <a:pt x="270" y="21"/>
                    <a:pt x="324" y="25"/>
                    <a:pt x="381" y="27"/>
                  </a:cubicBezTo>
                  <a:cubicBezTo>
                    <a:pt x="422" y="37"/>
                    <a:pt x="422" y="37"/>
                    <a:pt x="477" y="39"/>
                  </a:cubicBezTo>
                  <a:cubicBezTo>
                    <a:pt x="494" y="43"/>
                    <a:pt x="510" y="51"/>
                    <a:pt x="528" y="51"/>
                  </a:cubicBezTo>
                  <a:lnTo>
                    <a:pt x="531" y="1062"/>
                  </a:lnTo>
                  <a:lnTo>
                    <a:pt x="3" y="1062"/>
                  </a:lnTo>
                  <a:lnTo>
                    <a:pt x="0" y="0"/>
                  </a:lnTo>
                  <a:close/>
                </a:path>
              </a:pathLst>
            </a:custGeom>
            <a:pattFill prst="wdUpDiag">
              <a:fgClr>
                <a:srgbClr val="80008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Line 22"/>
            <p:cNvSpPr>
              <a:spLocks noChangeShapeType="1"/>
            </p:cNvSpPr>
            <p:nvPr/>
          </p:nvSpPr>
          <p:spPr bwMode="auto">
            <a:xfrm>
              <a:off x="2208" y="2688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63" name="Freeform 19"/>
          <p:cNvSpPr>
            <a:spLocks/>
          </p:cNvSpPr>
          <p:nvPr/>
        </p:nvSpPr>
        <p:spPr bwMode="auto">
          <a:xfrm>
            <a:off x="2362200" y="4152900"/>
            <a:ext cx="3352800" cy="495300"/>
          </a:xfrm>
          <a:custGeom>
            <a:avLst/>
            <a:gdLst/>
            <a:ahLst/>
            <a:cxnLst>
              <a:cxn ang="0">
                <a:pos x="0" y="312"/>
              </a:cxn>
              <a:cxn ang="0">
                <a:pos x="1104" y="24"/>
              </a:cxn>
              <a:cxn ang="0">
                <a:pos x="2112" y="168"/>
              </a:cxn>
            </a:cxnLst>
            <a:rect l="0" t="0" r="r" b="b"/>
            <a:pathLst>
              <a:path w="2112" h="312">
                <a:moveTo>
                  <a:pt x="0" y="312"/>
                </a:moveTo>
                <a:cubicBezTo>
                  <a:pt x="376" y="180"/>
                  <a:pt x="752" y="48"/>
                  <a:pt x="1104" y="24"/>
                </a:cubicBezTo>
                <a:cubicBezTo>
                  <a:pt x="1456" y="0"/>
                  <a:pt x="1784" y="84"/>
                  <a:pt x="2112" y="168"/>
                </a:cubicBezTo>
              </a:path>
            </a:pathLst>
          </a:custGeom>
          <a:noFill/>
          <a:ln w="254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6181" name="Object 37"/>
          <p:cNvGraphicFramePr>
            <a:graphicFrameLocks noChangeAspect="1"/>
          </p:cNvGraphicFramePr>
          <p:nvPr/>
        </p:nvGraphicFramePr>
        <p:xfrm>
          <a:off x="10210800" y="6477001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8" name="Equation" r:id="rId15" imgW="190440" imgH="139680" progId="Equation.DSMT4">
                  <p:embed/>
                </p:oleObj>
              </mc:Choice>
              <mc:Fallback>
                <p:oleObj name="Equation" r:id="rId15" imgW="190440" imgH="139680" progId="Equation.DSMT4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0800" y="6477001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9" grpId="0" animBg="1"/>
      <p:bldP spid="6158" grpId="0" animBg="1"/>
      <p:bldP spid="616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9" name="Rectangle 21" descr="Wide downward diagonal"/>
          <p:cNvSpPr>
            <a:spLocks noChangeArrowheads="1"/>
          </p:cNvSpPr>
          <p:nvPr/>
        </p:nvSpPr>
        <p:spPr bwMode="auto">
          <a:xfrm>
            <a:off x="2667000" y="3962400"/>
            <a:ext cx="1828800" cy="877888"/>
          </a:xfrm>
          <a:prstGeom prst="rect">
            <a:avLst/>
          </a:prstGeom>
          <a:pattFill prst="wdDnDiag">
            <a:fgClr>
              <a:srgbClr val="FFCC99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8" name="Freeform 20"/>
          <p:cNvSpPr>
            <a:spLocks/>
          </p:cNvSpPr>
          <p:nvPr/>
        </p:nvSpPr>
        <p:spPr bwMode="auto">
          <a:xfrm>
            <a:off x="2709864" y="2092325"/>
            <a:ext cx="1785937" cy="2770188"/>
          </a:xfrm>
          <a:custGeom>
            <a:avLst/>
            <a:gdLst/>
            <a:ahLst/>
            <a:cxnLst>
              <a:cxn ang="0">
                <a:pos x="1125" y="0"/>
              </a:cxn>
              <a:cxn ang="0">
                <a:pos x="1063" y="189"/>
              </a:cxn>
              <a:cxn ang="0">
                <a:pos x="1032" y="271"/>
              </a:cxn>
              <a:cxn ang="0">
                <a:pos x="1008" y="333"/>
              </a:cxn>
              <a:cxn ang="0">
                <a:pos x="978" y="415"/>
              </a:cxn>
              <a:cxn ang="0">
                <a:pos x="950" y="480"/>
              </a:cxn>
              <a:cxn ang="0">
                <a:pos x="909" y="583"/>
              </a:cxn>
              <a:cxn ang="0">
                <a:pos x="888" y="638"/>
              </a:cxn>
              <a:cxn ang="0">
                <a:pos x="871" y="682"/>
              </a:cxn>
              <a:cxn ang="0">
                <a:pos x="837" y="754"/>
              </a:cxn>
              <a:cxn ang="0">
                <a:pos x="823" y="785"/>
              </a:cxn>
              <a:cxn ang="0">
                <a:pos x="796" y="847"/>
              </a:cxn>
              <a:cxn ang="0">
                <a:pos x="786" y="878"/>
              </a:cxn>
              <a:cxn ang="0">
                <a:pos x="772" y="898"/>
              </a:cxn>
              <a:cxn ang="0">
                <a:pos x="765" y="909"/>
              </a:cxn>
              <a:cxn ang="0">
                <a:pos x="741" y="963"/>
              </a:cxn>
              <a:cxn ang="0">
                <a:pos x="727" y="994"/>
              </a:cxn>
              <a:cxn ang="0">
                <a:pos x="710" y="1025"/>
              </a:cxn>
              <a:cxn ang="0">
                <a:pos x="696" y="1056"/>
              </a:cxn>
              <a:cxn ang="0">
                <a:pos x="669" y="1097"/>
              </a:cxn>
              <a:cxn ang="0">
                <a:pos x="662" y="1107"/>
              </a:cxn>
              <a:cxn ang="0">
                <a:pos x="648" y="1138"/>
              </a:cxn>
              <a:cxn ang="0">
                <a:pos x="624" y="1179"/>
              </a:cxn>
              <a:cxn ang="0">
                <a:pos x="573" y="1258"/>
              </a:cxn>
              <a:cxn ang="0">
                <a:pos x="532" y="1320"/>
              </a:cxn>
              <a:cxn ang="0">
                <a:pos x="498" y="1368"/>
              </a:cxn>
              <a:cxn ang="0">
                <a:pos x="477" y="1395"/>
              </a:cxn>
              <a:cxn ang="0">
                <a:pos x="453" y="1423"/>
              </a:cxn>
              <a:cxn ang="0">
                <a:pos x="426" y="1461"/>
              </a:cxn>
              <a:cxn ang="0">
                <a:pos x="408" y="1478"/>
              </a:cxn>
              <a:cxn ang="0">
                <a:pos x="374" y="1515"/>
              </a:cxn>
              <a:cxn ang="0">
                <a:pos x="354" y="1546"/>
              </a:cxn>
              <a:cxn ang="0">
                <a:pos x="333" y="1557"/>
              </a:cxn>
              <a:cxn ang="0">
                <a:pos x="268" y="1611"/>
              </a:cxn>
              <a:cxn ang="0">
                <a:pos x="172" y="1673"/>
              </a:cxn>
              <a:cxn ang="0">
                <a:pos x="162" y="1680"/>
              </a:cxn>
              <a:cxn ang="0">
                <a:pos x="155" y="1690"/>
              </a:cxn>
              <a:cxn ang="0">
                <a:pos x="117" y="1701"/>
              </a:cxn>
              <a:cxn ang="0">
                <a:pos x="0" y="1735"/>
              </a:cxn>
              <a:cxn ang="0">
                <a:pos x="59" y="1731"/>
              </a:cxn>
              <a:cxn ang="0">
                <a:pos x="264" y="1735"/>
              </a:cxn>
              <a:cxn ang="0">
                <a:pos x="412" y="1738"/>
              </a:cxn>
              <a:cxn ang="0">
                <a:pos x="573" y="1738"/>
              </a:cxn>
              <a:cxn ang="0">
                <a:pos x="878" y="1735"/>
              </a:cxn>
              <a:cxn ang="0">
                <a:pos x="995" y="1738"/>
              </a:cxn>
              <a:cxn ang="0">
                <a:pos x="1125" y="1731"/>
              </a:cxn>
              <a:cxn ang="0">
                <a:pos x="1125" y="24"/>
              </a:cxn>
            </a:cxnLst>
            <a:rect l="0" t="0" r="r" b="b"/>
            <a:pathLst>
              <a:path w="1125" h="1750">
                <a:moveTo>
                  <a:pt x="1125" y="0"/>
                </a:moveTo>
                <a:cubicBezTo>
                  <a:pt x="1106" y="63"/>
                  <a:pt x="1084" y="126"/>
                  <a:pt x="1063" y="189"/>
                </a:cubicBezTo>
                <a:cubicBezTo>
                  <a:pt x="1054" y="216"/>
                  <a:pt x="1048" y="248"/>
                  <a:pt x="1032" y="271"/>
                </a:cubicBezTo>
                <a:cubicBezTo>
                  <a:pt x="1025" y="293"/>
                  <a:pt x="1015" y="312"/>
                  <a:pt x="1008" y="333"/>
                </a:cubicBezTo>
                <a:cubicBezTo>
                  <a:pt x="999" y="361"/>
                  <a:pt x="991" y="389"/>
                  <a:pt x="978" y="415"/>
                </a:cubicBezTo>
                <a:cubicBezTo>
                  <a:pt x="968" y="436"/>
                  <a:pt x="963" y="461"/>
                  <a:pt x="950" y="480"/>
                </a:cubicBezTo>
                <a:cubicBezTo>
                  <a:pt x="940" y="514"/>
                  <a:pt x="929" y="554"/>
                  <a:pt x="909" y="583"/>
                </a:cubicBezTo>
                <a:cubicBezTo>
                  <a:pt x="903" y="602"/>
                  <a:pt x="899" y="621"/>
                  <a:pt x="888" y="638"/>
                </a:cubicBezTo>
                <a:cubicBezTo>
                  <a:pt x="884" y="655"/>
                  <a:pt x="881" y="668"/>
                  <a:pt x="871" y="682"/>
                </a:cubicBezTo>
                <a:cubicBezTo>
                  <a:pt x="866" y="702"/>
                  <a:pt x="848" y="738"/>
                  <a:pt x="837" y="754"/>
                </a:cubicBezTo>
                <a:cubicBezTo>
                  <a:pt x="834" y="766"/>
                  <a:pt x="830" y="775"/>
                  <a:pt x="823" y="785"/>
                </a:cubicBezTo>
                <a:cubicBezTo>
                  <a:pt x="817" y="806"/>
                  <a:pt x="807" y="828"/>
                  <a:pt x="796" y="847"/>
                </a:cubicBezTo>
                <a:cubicBezTo>
                  <a:pt x="791" y="857"/>
                  <a:pt x="792" y="869"/>
                  <a:pt x="786" y="878"/>
                </a:cubicBezTo>
                <a:cubicBezTo>
                  <a:pt x="781" y="885"/>
                  <a:pt x="777" y="891"/>
                  <a:pt x="772" y="898"/>
                </a:cubicBezTo>
                <a:cubicBezTo>
                  <a:pt x="770" y="902"/>
                  <a:pt x="765" y="909"/>
                  <a:pt x="765" y="909"/>
                </a:cubicBezTo>
                <a:cubicBezTo>
                  <a:pt x="760" y="926"/>
                  <a:pt x="751" y="949"/>
                  <a:pt x="741" y="963"/>
                </a:cubicBezTo>
                <a:cubicBezTo>
                  <a:pt x="738" y="975"/>
                  <a:pt x="734" y="984"/>
                  <a:pt x="727" y="994"/>
                </a:cubicBezTo>
                <a:cubicBezTo>
                  <a:pt x="724" y="1005"/>
                  <a:pt x="710" y="1025"/>
                  <a:pt x="710" y="1025"/>
                </a:cubicBezTo>
                <a:cubicBezTo>
                  <a:pt x="706" y="1037"/>
                  <a:pt x="703" y="1046"/>
                  <a:pt x="696" y="1056"/>
                </a:cubicBezTo>
                <a:cubicBezTo>
                  <a:pt x="691" y="1071"/>
                  <a:pt x="678" y="1084"/>
                  <a:pt x="669" y="1097"/>
                </a:cubicBezTo>
                <a:cubicBezTo>
                  <a:pt x="667" y="1100"/>
                  <a:pt x="662" y="1107"/>
                  <a:pt x="662" y="1107"/>
                </a:cubicBezTo>
                <a:cubicBezTo>
                  <a:pt x="659" y="1119"/>
                  <a:pt x="655" y="1128"/>
                  <a:pt x="648" y="1138"/>
                </a:cubicBezTo>
                <a:cubicBezTo>
                  <a:pt x="642" y="1159"/>
                  <a:pt x="640" y="1164"/>
                  <a:pt x="624" y="1179"/>
                </a:cubicBezTo>
                <a:cubicBezTo>
                  <a:pt x="611" y="1203"/>
                  <a:pt x="596" y="1242"/>
                  <a:pt x="573" y="1258"/>
                </a:cubicBezTo>
                <a:cubicBezTo>
                  <a:pt x="561" y="1276"/>
                  <a:pt x="540" y="1300"/>
                  <a:pt x="532" y="1320"/>
                </a:cubicBezTo>
                <a:cubicBezTo>
                  <a:pt x="524" y="1340"/>
                  <a:pt x="516" y="1355"/>
                  <a:pt x="498" y="1368"/>
                </a:cubicBezTo>
                <a:cubicBezTo>
                  <a:pt x="490" y="1380"/>
                  <a:pt x="489" y="1388"/>
                  <a:pt x="477" y="1395"/>
                </a:cubicBezTo>
                <a:cubicBezTo>
                  <a:pt x="461" y="1419"/>
                  <a:pt x="470" y="1411"/>
                  <a:pt x="453" y="1423"/>
                </a:cubicBezTo>
                <a:cubicBezTo>
                  <a:pt x="443" y="1437"/>
                  <a:pt x="441" y="1450"/>
                  <a:pt x="426" y="1461"/>
                </a:cubicBezTo>
                <a:cubicBezTo>
                  <a:pt x="405" y="1491"/>
                  <a:pt x="435" y="1451"/>
                  <a:pt x="408" y="1478"/>
                </a:cubicBezTo>
                <a:cubicBezTo>
                  <a:pt x="395" y="1491"/>
                  <a:pt x="391" y="1505"/>
                  <a:pt x="374" y="1515"/>
                </a:cubicBezTo>
                <a:cubicBezTo>
                  <a:pt x="367" y="1525"/>
                  <a:pt x="363" y="1538"/>
                  <a:pt x="354" y="1546"/>
                </a:cubicBezTo>
                <a:cubicBezTo>
                  <a:pt x="348" y="1551"/>
                  <a:pt x="339" y="1552"/>
                  <a:pt x="333" y="1557"/>
                </a:cubicBezTo>
                <a:cubicBezTo>
                  <a:pt x="329" y="1571"/>
                  <a:pt x="282" y="1602"/>
                  <a:pt x="268" y="1611"/>
                </a:cubicBezTo>
                <a:cubicBezTo>
                  <a:pt x="259" y="1636"/>
                  <a:pt x="199" y="1665"/>
                  <a:pt x="172" y="1673"/>
                </a:cubicBezTo>
                <a:cubicBezTo>
                  <a:pt x="169" y="1675"/>
                  <a:pt x="165" y="1677"/>
                  <a:pt x="162" y="1680"/>
                </a:cubicBezTo>
                <a:cubicBezTo>
                  <a:pt x="159" y="1683"/>
                  <a:pt x="158" y="1688"/>
                  <a:pt x="155" y="1690"/>
                </a:cubicBezTo>
                <a:cubicBezTo>
                  <a:pt x="147" y="1696"/>
                  <a:pt x="126" y="1699"/>
                  <a:pt x="117" y="1701"/>
                </a:cubicBezTo>
                <a:cubicBezTo>
                  <a:pt x="77" y="1711"/>
                  <a:pt x="41" y="1729"/>
                  <a:pt x="0" y="1735"/>
                </a:cubicBezTo>
                <a:cubicBezTo>
                  <a:pt x="24" y="1737"/>
                  <a:pt x="52" y="1750"/>
                  <a:pt x="59" y="1731"/>
                </a:cubicBezTo>
                <a:cubicBezTo>
                  <a:pt x="128" y="1738"/>
                  <a:pt x="194" y="1737"/>
                  <a:pt x="264" y="1735"/>
                </a:cubicBezTo>
                <a:cubicBezTo>
                  <a:pt x="311" y="1736"/>
                  <a:pt x="364" y="1744"/>
                  <a:pt x="412" y="1738"/>
                </a:cubicBezTo>
                <a:cubicBezTo>
                  <a:pt x="471" y="1720"/>
                  <a:pt x="408" y="1738"/>
                  <a:pt x="573" y="1738"/>
                </a:cubicBezTo>
                <a:cubicBezTo>
                  <a:pt x="675" y="1738"/>
                  <a:pt x="776" y="1736"/>
                  <a:pt x="878" y="1735"/>
                </a:cubicBezTo>
                <a:cubicBezTo>
                  <a:pt x="918" y="1738"/>
                  <a:pt x="955" y="1742"/>
                  <a:pt x="995" y="1738"/>
                </a:cubicBezTo>
                <a:cubicBezTo>
                  <a:pt x="1035" y="1726"/>
                  <a:pt x="1084" y="1731"/>
                  <a:pt x="1125" y="1731"/>
                </a:cubicBezTo>
                <a:lnTo>
                  <a:pt x="1125" y="24"/>
                </a:lnTo>
              </a:path>
            </a:pathLst>
          </a:custGeom>
          <a:solidFill>
            <a:srgbClr val="FFFF99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057401" y="533401"/>
            <a:ext cx="81692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The </a:t>
            </a:r>
            <a:r>
              <a:rPr lang="en-US" u="sng"/>
              <a:t>average value</a:t>
            </a:r>
            <a:r>
              <a:rPr lang="en-US"/>
              <a:t> of a function is the value that would give the same area if the function was a constant:</a:t>
            </a:r>
          </a:p>
        </p:txBody>
      </p:sp>
      <p:grpSp>
        <p:nvGrpSpPr>
          <p:cNvPr id="7173" name="Group 5"/>
          <p:cNvGrpSpPr>
            <a:grpSpLocks/>
          </p:cNvGrpSpPr>
          <p:nvPr/>
        </p:nvGrpSpPr>
        <p:grpSpPr bwMode="auto">
          <a:xfrm>
            <a:off x="685800" y="1371600"/>
            <a:ext cx="5791200" cy="4675188"/>
            <a:chOff x="-528" y="864"/>
            <a:chExt cx="3648" cy="2945"/>
          </a:xfrm>
        </p:grpSpPr>
        <p:pic>
          <p:nvPicPr>
            <p:cNvPr id="7171" name="Picture 3" descr="H55Y7J0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528" y="864"/>
              <a:ext cx="3648" cy="2432"/>
            </a:xfrm>
            <a:prstGeom prst="rect">
              <a:avLst/>
            </a:prstGeom>
            <a:noFill/>
          </p:spPr>
        </p:pic>
        <p:graphicFrame>
          <p:nvGraphicFramePr>
            <p:cNvPr id="7172" name="Object 4"/>
            <p:cNvGraphicFramePr>
              <a:graphicFrameLocks noChangeAspect="1"/>
            </p:cNvGraphicFramePr>
            <p:nvPr/>
          </p:nvGraphicFramePr>
          <p:xfrm>
            <a:off x="864" y="3312"/>
            <a:ext cx="672" cy="4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1" name="Equation" r:id="rId4" imgW="533160" imgH="393480" progId="Equation.DSMT4">
                    <p:embed/>
                  </p:oleObj>
                </mc:Choice>
                <mc:Fallback>
                  <p:oleObj name="Equation" r:id="rId4" imgW="533160" imgH="39348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" y="3312"/>
                          <a:ext cx="672" cy="49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6705600" y="1524001"/>
          <a:ext cx="175260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Equation" r:id="rId6" imgW="838080" imgH="393480" progId="Equation.DSMT4">
                  <p:embed/>
                </p:oleObj>
              </mc:Choice>
              <mc:Fallback>
                <p:oleObj name="Equation" r:id="rId6" imgW="83808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1524001"/>
                        <a:ext cx="1752600" cy="823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6019800" y="2590800"/>
          <a:ext cx="1035050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Equation" r:id="rId8" imgW="495000" imgH="482400" progId="Equation.DSMT4">
                  <p:embed/>
                </p:oleObj>
              </mc:Choice>
              <mc:Fallback>
                <p:oleObj name="Equation" r:id="rId8" imgW="495000" imgH="4824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590800"/>
                        <a:ext cx="1035050" cy="1009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8"/>
          <p:cNvGraphicFramePr>
            <a:graphicFrameLocks noChangeAspect="1"/>
          </p:cNvGraphicFramePr>
          <p:nvPr/>
        </p:nvGraphicFramePr>
        <p:xfrm>
          <a:off x="7245351" y="2682876"/>
          <a:ext cx="715963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Equation" r:id="rId10" imgW="342720" imgH="393480" progId="Equation.DSMT4">
                  <p:embed/>
                </p:oleObj>
              </mc:Choice>
              <mc:Fallback>
                <p:oleObj name="Equation" r:id="rId10" imgW="342720" imgH="393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5351" y="2682876"/>
                        <a:ext cx="715963" cy="823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7" name="Object 9"/>
          <p:cNvGraphicFramePr>
            <a:graphicFrameLocks noChangeAspect="1"/>
          </p:cNvGraphicFramePr>
          <p:nvPr/>
        </p:nvGraphicFramePr>
        <p:xfrm>
          <a:off x="8156576" y="2667001"/>
          <a:ext cx="555625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Equation" r:id="rId12" imgW="266400" imgH="393480" progId="Equation.DSMT4">
                  <p:embed/>
                </p:oleObj>
              </mc:Choice>
              <mc:Fallback>
                <p:oleObj name="Equation" r:id="rId12" imgW="26640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6576" y="2667001"/>
                        <a:ext cx="555625" cy="823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" name="Object 10"/>
          <p:cNvGraphicFramePr>
            <a:graphicFrameLocks noChangeAspect="1"/>
          </p:cNvGraphicFramePr>
          <p:nvPr/>
        </p:nvGraphicFramePr>
        <p:xfrm>
          <a:off x="8826501" y="2892426"/>
          <a:ext cx="74136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Equation" r:id="rId14" imgW="355320" imgH="177480" progId="Equation.DSMT4">
                  <p:embed/>
                </p:oleObj>
              </mc:Choice>
              <mc:Fallback>
                <p:oleObj name="Equation" r:id="rId14" imgW="355320" imgH="177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1" y="2892426"/>
                        <a:ext cx="741363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9" name="Object 11"/>
          <p:cNvGraphicFramePr>
            <a:graphicFrameLocks noChangeAspect="1"/>
          </p:cNvGraphicFramePr>
          <p:nvPr/>
        </p:nvGraphicFramePr>
        <p:xfrm>
          <a:off x="6019801" y="3886201"/>
          <a:ext cx="3414713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Equation" r:id="rId16" imgW="1638000" imgH="393480" progId="Equation.DSMT4">
                  <p:embed/>
                </p:oleObj>
              </mc:Choice>
              <mc:Fallback>
                <p:oleObj name="Equation" r:id="rId16" imgW="1638000" imgH="3934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1" y="3886201"/>
                        <a:ext cx="3414713" cy="823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185" name="Group 17"/>
          <p:cNvGrpSpPr>
            <a:grpSpLocks/>
          </p:cNvGrpSpPr>
          <p:nvPr/>
        </p:nvGrpSpPr>
        <p:grpSpPr bwMode="auto">
          <a:xfrm>
            <a:off x="4648200" y="5029200"/>
            <a:ext cx="5791200" cy="990600"/>
            <a:chOff x="1968" y="3168"/>
            <a:chExt cx="3648" cy="624"/>
          </a:xfrm>
        </p:grpSpPr>
        <p:sp>
          <p:nvSpPr>
            <p:cNvPr id="7181" name="Rectangle 13"/>
            <p:cNvSpPr>
              <a:spLocks noChangeArrowheads="1"/>
            </p:cNvSpPr>
            <p:nvPr/>
          </p:nvSpPr>
          <p:spPr bwMode="auto">
            <a:xfrm>
              <a:off x="1968" y="3168"/>
              <a:ext cx="3648" cy="62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7180" name="Object 12"/>
            <p:cNvGraphicFramePr>
              <a:graphicFrameLocks noChangeAspect="1"/>
            </p:cNvGraphicFramePr>
            <p:nvPr/>
          </p:nvGraphicFramePr>
          <p:xfrm>
            <a:off x="2016" y="3216"/>
            <a:ext cx="3518" cy="5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8" name="Equation" r:id="rId18" imgW="2679480" imgH="393480" progId="Equation.DSMT4">
                    <p:embed/>
                  </p:oleObj>
                </mc:Choice>
                <mc:Fallback>
                  <p:oleObj name="Equation" r:id="rId18" imgW="2679480" imgH="393480" progId="Equation.DSMT4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6" y="3216"/>
                          <a:ext cx="3518" cy="51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4495800" y="20574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2667000" y="3962400"/>
            <a:ext cx="18288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7184" name="Object 16"/>
          <p:cNvGraphicFramePr>
            <a:graphicFrameLocks noChangeAspect="1"/>
          </p:cNvGraphicFramePr>
          <p:nvPr/>
        </p:nvGraphicFramePr>
        <p:xfrm>
          <a:off x="2133600" y="3810001"/>
          <a:ext cx="381000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Equation" r:id="rId20" imgW="215640" imgH="177480" progId="Equation.DSMT4">
                  <p:embed/>
                </p:oleObj>
              </mc:Choice>
              <mc:Fallback>
                <p:oleObj name="Equation" r:id="rId20" imgW="215640" imgH="17748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810001"/>
                        <a:ext cx="381000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90" name="Object 22"/>
          <p:cNvGraphicFramePr>
            <a:graphicFrameLocks noChangeAspect="1"/>
          </p:cNvGraphicFramePr>
          <p:nvPr/>
        </p:nvGraphicFramePr>
        <p:xfrm>
          <a:off x="10210800" y="6477001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Equation" r:id="rId22" imgW="190440" imgH="139680" progId="Equation.DSMT4">
                  <p:embed/>
                </p:oleObj>
              </mc:Choice>
              <mc:Fallback>
                <p:oleObj name="Equation" r:id="rId22" imgW="190440" imgH="13968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0800" y="6477001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9" grpId="0" animBg="1"/>
      <p:bldP spid="7188" grpId="0" animBg="1"/>
      <p:bldP spid="7182" grpId="0" animBg="1"/>
      <p:bldP spid="718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057401" y="762001"/>
            <a:ext cx="80168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The mean value theorem for definite integrals says that for a continuous function, at some point on the interval the actual value will equal to the average value.</a:t>
            </a:r>
          </a:p>
        </p:txBody>
      </p:sp>
      <p:grpSp>
        <p:nvGrpSpPr>
          <p:cNvPr id="9227" name="Group 11"/>
          <p:cNvGrpSpPr>
            <a:grpSpLocks/>
          </p:cNvGrpSpPr>
          <p:nvPr/>
        </p:nvGrpSpPr>
        <p:grpSpPr bwMode="auto">
          <a:xfrm>
            <a:off x="2133600" y="2743200"/>
            <a:ext cx="8001000" cy="2438400"/>
            <a:chOff x="384" y="1728"/>
            <a:chExt cx="5040" cy="1536"/>
          </a:xfrm>
        </p:grpSpPr>
        <p:sp>
          <p:nvSpPr>
            <p:cNvPr id="9225" name="Rectangle 9"/>
            <p:cNvSpPr>
              <a:spLocks noChangeArrowheads="1"/>
            </p:cNvSpPr>
            <p:nvPr/>
          </p:nvSpPr>
          <p:spPr bwMode="auto">
            <a:xfrm>
              <a:off x="384" y="1728"/>
              <a:ext cx="5040" cy="153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9" name="Text Box 3"/>
            <p:cNvSpPr txBox="1">
              <a:spLocks noChangeArrowheads="1"/>
            </p:cNvSpPr>
            <p:nvPr/>
          </p:nvSpPr>
          <p:spPr bwMode="auto">
            <a:xfrm>
              <a:off x="960" y="1872"/>
              <a:ext cx="382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</a:rPr>
                <a:t>Mean Value Theorem (for definite integrals)</a:t>
              </a:r>
            </a:p>
          </p:txBody>
        </p:sp>
        <p:sp>
          <p:nvSpPr>
            <p:cNvPr id="9220" name="Text Box 4"/>
            <p:cNvSpPr txBox="1">
              <a:spLocks noChangeArrowheads="1"/>
            </p:cNvSpPr>
            <p:nvPr/>
          </p:nvSpPr>
          <p:spPr bwMode="auto">
            <a:xfrm>
              <a:off x="470" y="2093"/>
              <a:ext cx="4930" cy="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/>
                <a:t>If </a:t>
              </a:r>
              <a:r>
                <a:rPr lang="en-US" sz="2800" i="1">
                  <a:latin typeface="Times New Roman" pitchFamily="18" charset="0"/>
                </a:rPr>
                <a:t>f</a:t>
              </a:r>
              <a:r>
                <a:rPr lang="en-US"/>
                <a:t>  is continuous on          then at some point c in          , </a:t>
              </a:r>
            </a:p>
          </p:txBody>
        </p:sp>
        <p:graphicFrame>
          <p:nvGraphicFramePr>
            <p:cNvPr id="10240" name="Object 0"/>
            <p:cNvGraphicFramePr>
              <a:graphicFrameLocks noChangeAspect="1"/>
            </p:cNvGraphicFramePr>
            <p:nvPr/>
          </p:nvGraphicFramePr>
          <p:xfrm>
            <a:off x="2256" y="2208"/>
            <a:ext cx="480" cy="3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3" name="Equation" r:id="rId3" imgW="355320" imgH="253800" progId="Equation.DSMT4">
                    <p:embed/>
                  </p:oleObj>
                </mc:Choice>
                <mc:Fallback>
                  <p:oleObj name="Equation" r:id="rId3" imgW="355320" imgH="253800" progId="Equation.DSMT4">
                    <p:embed/>
                    <p:pic>
                      <p:nvPicPr>
                        <p:cNvPr id="0" name="Picture 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56" y="2208"/>
                          <a:ext cx="480" cy="34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41" name="Object 1"/>
            <p:cNvGraphicFramePr>
              <a:graphicFrameLocks noChangeAspect="1"/>
            </p:cNvGraphicFramePr>
            <p:nvPr/>
          </p:nvGraphicFramePr>
          <p:xfrm>
            <a:off x="4752" y="2208"/>
            <a:ext cx="480" cy="3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4" name="Equation" r:id="rId5" imgW="355320" imgH="253800" progId="Equation.DSMT4">
                    <p:embed/>
                  </p:oleObj>
                </mc:Choice>
                <mc:Fallback>
                  <p:oleObj name="Equation" r:id="rId5" imgW="355320" imgH="253800" progId="Equation.DSMT4">
                    <p:embed/>
                    <p:pic>
                      <p:nvPicPr>
                        <p:cNvPr id="0" name="Picture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52" y="2208"/>
                          <a:ext cx="480" cy="34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42" name="Object 2"/>
            <p:cNvGraphicFramePr>
              <a:graphicFrameLocks noChangeAspect="1"/>
            </p:cNvGraphicFramePr>
            <p:nvPr/>
          </p:nvGraphicFramePr>
          <p:xfrm>
            <a:off x="1872" y="2640"/>
            <a:ext cx="1984" cy="5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5" name="Equation" r:id="rId6" imgW="1511280" imgH="393480" progId="Equation.DSMT4">
                    <p:embed/>
                  </p:oleObj>
                </mc:Choice>
                <mc:Fallback>
                  <p:oleObj name="Equation" r:id="rId6" imgW="1511280" imgH="393480" progId="Equation.DSMT4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2" y="2640"/>
                          <a:ext cx="1984" cy="51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10210800" y="6278564"/>
            <a:ext cx="381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Symbol" pitchFamily="18" charset="2"/>
              </a:rPr>
              <a:t>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8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151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Symbol</vt:lpstr>
      <vt:lpstr>Times New Roman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Hanford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Calculus 5.3</dc:title>
  <dc:subject>Definite Integrals and Antiderivatives</dc:subject>
  <dc:creator>Gregory Kelly</dc:creator>
  <cp:lastModifiedBy>Kothe, Cesar</cp:lastModifiedBy>
  <cp:revision>19</cp:revision>
  <dcterms:created xsi:type="dcterms:W3CDTF">2002-11-05T21:19:02Z</dcterms:created>
  <dcterms:modified xsi:type="dcterms:W3CDTF">2017-11-06T13:41:00Z</dcterms:modified>
</cp:coreProperties>
</file>