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7772400" cy="10058400"/>
  <p:notesSz cx="7010400" cy="92964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42" d="100"/>
          <a:sy n="142" d="100"/>
        </p:scale>
        <p:origin x="516" y="-432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nuel, Christy" userId="0a1831dc-b901-4e3e-b018-40e2b157fc9b" providerId="ADAL" clId="{E1237E55-223F-4127-846C-1BD79BB6BA08}"/>
    <pc:docChg chg="modSld">
      <pc:chgData name="Manuel, Christy" userId="0a1831dc-b901-4e3e-b018-40e2b157fc9b" providerId="ADAL" clId="{E1237E55-223F-4127-846C-1BD79BB6BA08}" dt="2024-01-22T12:59:07.529" v="56" actId="5793"/>
      <pc:docMkLst>
        <pc:docMk/>
      </pc:docMkLst>
      <pc:sldChg chg="modSp mod">
        <pc:chgData name="Manuel, Christy" userId="0a1831dc-b901-4e3e-b018-40e2b157fc9b" providerId="ADAL" clId="{E1237E55-223F-4127-846C-1BD79BB6BA08}" dt="2024-01-22T12:59:07.529" v="56" actId="5793"/>
        <pc:sldMkLst>
          <pc:docMk/>
          <pc:sldMk cId="3037064561" sldId="264"/>
        </pc:sldMkLst>
        <pc:spChg chg="mod">
          <ac:chgData name="Manuel, Christy" userId="0a1831dc-b901-4e3e-b018-40e2b157fc9b" providerId="ADAL" clId="{E1237E55-223F-4127-846C-1BD79BB6BA08}" dt="2024-01-22T12:59:07.529" v="56" actId="5793"/>
          <ac:spMkLst>
            <pc:docMk/>
            <pc:sldMk cId="3037064561" sldId="264"/>
            <ac:spMk id="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2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2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2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84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5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9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5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6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4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7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F60EB-A2F0-433E-8ABA-8514B0939CAC}" type="datetimeFigureOut">
              <a:rPr lang="en-US" smtClean="0"/>
              <a:pPr/>
              <a:t>01/22/2024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4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" y="1256"/>
            <a:ext cx="7771429" cy="100571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90600" y="1066800"/>
            <a:ext cx="5246649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dirty="0">
                <a:latin typeface="Curlz MT"/>
              </a:rPr>
              <a:t>    Manuel’s Weekly Blast</a:t>
            </a:r>
            <a:endParaRPr lang="en-US" sz="4000" dirty="0">
              <a:latin typeface="Curlz MT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2057400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dirty="0">
                <a:latin typeface="Curlz MT"/>
              </a:rPr>
              <a:t>January 22</a:t>
            </a:r>
            <a:r>
              <a:rPr lang="en-US" sz="3200" baseline="30000" dirty="0">
                <a:latin typeface="Curlz MT"/>
              </a:rPr>
              <a:t>nd</a:t>
            </a:r>
            <a:r>
              <a:rPr lang="en-US" sz="3200" dirty="0">
                <a:latin typeface="Curlz MT"/>
              </a:rPr>
              <a:t>,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986444"/>
            <a:ext cx="2743200" cy="564000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We Are Learning About</a:t>
            </a:r>
            <a:r>
              <a:rPr lang="en-US" b="1" dirty="0">
                <a:latin typeface="Curlz MT"/>
              </a:rPr>
              <a:t>…</a:t>
            </a:r>
          </a:p>
          <a:p>
            <a:r>
              <a:rPr lang="en-US" sz="1250" b="1" dirty="0"/>
              <a:t>Reading</a:t>
            </a:r>
            <a:r>
              <a:rPr lang="en-US" sz="1250" dirty="0"/>
              <a:t>: We will focus on letters </a:t>
            </a:r>
            <a:r>
              <a:rPr lang="en-US" sz="1250" b="1" dirty="0" err="1"/>
              <a:t>Jj</a:t>
            </a:r>
            <a:r>
              <a:rPr lang="en-US" sz="1250" dirty="0"/>
              <a:t> and </a:t>
            </a:r>
            <a:r>
              <a:rPr lang="en-US" sz="1250" b="1" dirty="0" err="1"/>
              <a:t>Yy</a:t>
            </a:r>
            <a:r>
              <a:rPr lang="en-US" sz="1250" b="1" dirty="0"/>
              <a:t> </a:t>
            </a:r>
            <a:r>
              <a:rPr lang="en-US" sz="1250" i="1" dirty="0"/>
              <a:t>(identification, mouth placement to make sounds, blending/sounding out words containing these letters), </a:t>
            </a:r>
            <a:r>
              <a:rPr lang="en-US" sz="1250" dirty="0"/>
              <a:t>and sight words </a:t>
            </a:r>
            <a:r>
              <a:rPr lang="en-US" sz="1250" b="1" dirty="0"/>
              <a:t>was, yes</a:t>
            </a:r>
            <a:r>
              <a:rPr lang="en-US" sz="1250" dirty="0"/>
              <a:t>. We will continue to compare/contrast two versions of the same story. </a:t>
            </a:r>
            <a:r>
              <a:rPr lang="en-US" sz="1250" b="1" i="1" dirty="0">
                <a:sym typeface="Wingdings" panose="05000000000000000000" pitchFamily="2" charset="2"/>
              </a:rPr>
              <a:t>Weekly Question: How are two versions of the same story the same? How are they different? Which version do you like better?</a:t>
            </a:r>
            <a:endParaRPr lang="en-US" sz="1250" b="1" i="1" dirty="0">
              <a:cs typeface="Calibri"/>
            </a:endParaRPr>
          </a:p>
          <a:p>
            <a:r>
              <a:rPr lang="en-US" sz="1250" b="1" dirty="0"/>
              <a:t>Writing</a:t>
            </a:r>
            <a:r>
              <a:rPr lang="en-US" sz="1250" dirty="0"/>
              <a:t>: We will print letters, sight words, as well as our first names! We will </a:t>
            </a:r>
            <a:r>
              <a:rPr lang="en-US" sz="1250" i="1" dirty="0"/>
              <a:t>stretchy-spell </a:t>
            </a:r>
            <a:r>
              <a:rPr lang="en-US" sz="1250" dirty="0"/>
              <a:t>our words and write to describe our favorite versions of beloved stories!</a:t>
            </a:r>
            <a:endParaRPr lang="en-US" sz="1250" dirty="0">
              <a:cs typeface="Calibri"/>
            </a:endParaRPr>
          </a:p>
          <a:p>
            <a:r>
              <a:rPr lang="en-US" sz="1250" b="1" dirty="0"/>
              <a:t>Math</a:t>
            </a:r>
            <a:r>
              <a:rPr lang="en-US" sz="1250" dirty="0"/>
              <a:t>: We will begin </a:t>
            </a:r>
            <a:r>
              <a:rPr lang="en-US" sz="1250" b="1" i="1" dirty="0" err="1"/>
              <a:t>GoMath</a:t>
            </a:r>
            <a:r>
              <a:rPr lang="en-US" sz="1250" b="1" i="1" dirty="0"/>
              <a:t> Ch. 8: Count, Represent and Compare Numbers Through 20!</a:t>
            </a:r>
            <a:endParaRPr lang="en-US" sz="1250" b="1" dirty="0">
              <a:cs typeface="Calibri"/>
            </a:endParaRPr>
          </a:p>
          <a:p>
            <a:r>
              <a:rPr lang="en-US" sz="1250" b="1" dirty="0"/>
              <a:t>Science</a:t>
            </a:r>
            <a:r>
              <a:rPr lang="en-US" sz="1250" dirty="0"/>
              <a:t>: We will continue </a:t>
            </a:r>
            <a:r>
              <a:rPr lang="en-US" sz="1250" b="1" i="1" dirty="0"/>
              <a:t>Unit 7: Force and Motion</a:t>
            </a:r>
            <a:r>
              <a:rPr lang="en-US" sz="1250" i="1" dirty="0"/>
              <a:t>!</a:t>
            </a:r>
            <a:endParaRPr lang="en-US" sz="1250" dirty="0">
              <a:cs typeface="Calibri"/>
            </a:endParaRPr>
          </a:p>
          <a:p>
            <a:r>
              <a:rPr lang="en-US" sz="1250" b="1" dirty="0"/>
              <a:t>Social Studies: </a:t>
            </a:r>
            <a:r>
              <a:rPr lang="en-US" sz="1250" dirty="0"/>
              <a:t>We will review </a:t>
            </a:r>
            <a:r>
              <a:rPr lang="en-US" sz="1250" b="1" dirty="0"/>
              <a:t>I-Care Rules </a:t>
            </a:r>
            <a:r>
              <a:rPr lang="en-US" sz="1250" dirty="0"/>
              <a:t>and our Hawks Rise Character Trait: </a:t>
            </a:r>
            <a:r>
              <a:rPr lang="en-US" sz="1250" b="1" dirty="0"/>
              <a:t>Cooperation</a:t>
            </a:r>
            <a:r>
              <a:rPr lang="en-US" sz="1250" dirty="0"/>
              <a:t>! We will continue learning about </a:t>
            </a:r>
            <a:r>
              <a:rPr lang="en-US" sz="1250" b="1" dirty="0"/>
              <a:t>Dr. Martin Luther King Jr.!</a:t>
            </a:r>
            <a:endParaRPr lang="en-US" sz="1250" dirty="0"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04716" y="2714884"/>
            <a:ext cx="2590800" cy="247760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200" b="1" dirty="0">
                <a:latin typeface="Curlz MT"/>
              </a:rPr>
              <a:t>Homework:</a:t>
            </a:r>
            <a:endParaRPr lang="en-US" b="1" dirty="0">
              <a:latin typeface="Curlz MT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00" dirty="0"/>
              <a:t>Read to and with your child each night/Record books on Reading Rally Logs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00" dirty="0"/>
              <a:t>Go Math Practice pages for </a:t>
            </a:r>
            <a:r>
              <a:rPr lang="en-US" sz="1000" b="1" i="1" dirty="0"/>
              <a:t>Chapters 1-8</a:t>
            </a:r>
            <a:endParaRPr lang="en-US" sz="100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00" dirty="0"/>
              <a:t>Practice the HFW’s: </a:t>
            </a:r>
            <a:r>
              <a:rPr lang="en-US" sz="1000" b="1" i="1" dirty="0"/>
              <a:t>a, and, I, the, is, in, as, said, do, to, of, see, be, he, me, from, look, are, was, yes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00" dirty="0">
                <a:cs typeface="Calibri"/>
              </a:rPr>
              <a:t>Talk with your kiddos about what they are learning by going over their weekly papers and behavior grades with them!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300" dirty="0">
              <a:latin typeface="Calibri"/>
              <a:cs typeface="Calibri"/>
            </a:endParaRPr>
          </a:p>
          <a:p>
            <a:endParaRPr lang="en-US" dirty="0">
              <a:latin typeface="AR DARLING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4716" y="5199879"/>
            <a:ext cx="2819400" cy="54476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Important Dates:</a:t>
            </a:r>
            <a:endParaRPr lang="en-US" dirty="0"/>
          </a:p>
          <a:p>
            <a:pPr algn="ctr"/>
            <a:endParaRPr lang="en-US" sz="1800" dirty="0">
              <a:latin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600" b="1" dirty="0">
                <a:latin typeface="Calibri"/>
                <a:cs typeface="Calibri"/>
                <a:sym typeface="Wingdings" panose="05000000000000000000" pitchFamily="2" charset="2"/>
              </a:rPr>
              <a:t>January 22-26: </a:t>
            </a:r>
            <a:r>
              <a:rPr lang="en-US" sz="1600" b="1" i="1" dirty="0">
                <a:latin typeface="Calibri"/>
                <a:cs typeface="Calibri"/>
                <a:sym typeface="Wingdings" panose="05000000000000000000" pitchFamily="2" charset="2"/>
              </a:rPr>
              <a:t>Celebrate Literacy Week</a:t>
            </a:r>
            <a:r>
              <a:rPr lang="en-US" sz="1600" i="1" dirty="0">
                <a:latin typeface="Calibri"/>
                <a:cs typeface="Calibri"/>
                <a:sym typeface="Wingdings" panose="05000000000000000000" pitchFamily="2" charset="2"/>
              </a:rPr>
              <a:t>-More info in weekly email </a:t>
            </a:r>
          </a:p>
          <a:p>
            <a:endParaRPr lang="en-US" sz="1600" b="1" dirty="0">
              <a:latin typeface="Calibri"/>
              <a:cs typeface="Calibri"/>
              <a:sym typeface="Wingdings" panose="05000000000000000000" pitchFamily="2" charset="2"/>
            </a:endParaRPr>
          </a:p>
          <a:p>
            <a:pPr marL="285750" indent="-285750">
              <a:buFont typeface="Arial"/>
              <a:buChar char="•"/>
            </a:pPr>
            <a:r>
              <a:rPr lang="en-US" sz="1600" b="1" dirty="0">
                <a:latin typeface="Calibri"/>
                <a:cs typeface="Calibri"/>
                <a:sym typeface="Wingdings" panose="05000000000000000000" pitchFamily="2" charset="2"/>
              </a:rPr>
              <a:t>February 1: </a:t>
            </a:r>
            <a:r>
              <a:rPr lang="en-US" sz="1600" dirty="0">
                <a:latin typeface="Calibri"/>
                <a:cs typeface="Calibri"/>
                <a:sym typeface="Wingdings" panose="05000000000000000000" pitchFamily="2" charset="2"/>
              </a:rPr>
              <a:t>100</a:t>
            </a:r>
            <a:r>
              <a:rPr lang="en-US" sz="1600" baseline="30000" dirty="0">
                <a:latin typeface="Calibri"/>
                <a:cs typeface="Calibri"/>
                <a:sym typeface="Wingdings" panose="05000000000000000000" pitchFamily="2" charset="2"/>
              </a:rPr>
              <a:t>th</a:t>
            </a:r>
            <a:r>
              <a:rPr lang="en-US" sz="1600" dirty="0">
                <a:latin typeface="Calibri"/>
                <a:cs typeface="Calibri"/>
                <a:sym typeface="Wingdings" panose="05000000000000000000" pitchFamily="2" charset="2"/>
              </a:rPr>
              <a:t> Day of School </a:t>
            </a:r>
            <a:r>
              <a:rPr lang="en-US" sz="1600" i="1" dirty="0">
                <a:latin typeface="Calibri"/>
                <a:cs typeface="Calibri"/>
                <a:sym typeface="Wingdings" panose="05000000000000000000" pitchFamily="2" charset="2"/>
              </a:rPr>
              <a:t>(changed due to storm day)</a:t>
            </a:r>
          </a:p>
          <a:p>
            <a:endParaRPr lang="en-US" sz="1600" i="1" dirty="0">
              <a:latin typeface="Calibri"/>
              <a:cs typeface="Calibri"/>
              <a:sym typeface="Wingdings" panose="05000000000000000000" pitchFamily="2" charset="2"/>
            </a:endParaRPr>
          </a:p>
          <a:p>
            <a:pPr marL="285750" indent="-285750">
              <a:buFont typeface="Arial"/>
              <a:buChar char="•"/>
            </a:pPr>
            <a:r>
              <a:rPr lang="en-US" sz="1600" b="1" i="1" dirty="0">
                <a:latin typeface="Calibri"/>
                <a:cs typeface="Calibri"/>
                <a:sym typeface="Wingdings" panose="05000000000000000000" pitchFamily="2" charset="2"/>
              </a:rPr>
              <a:t>February 7:</a:t>
            </a:r>
            <a:r>
              <a:rPr lang="en-US" sz="1600" i="1" dirty="0">
                <a:latin typeface="Calibri"/>
                <a:cs typeface="Calibri"/>
                <a:sym typeface="Wingdings" panose="05000000000000000000" pitchFamily="2" charset="2"/>
              </a:rPr>
              <a:t> Scholastic Book Clubs Order Due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2400" b="1" dirty="0">
              <a:latin typeface="Calibri"/>
              <a:cs typeface="Calibri"/>
            </a:endParaRPr>
          </a:p>
          <a:p>
            <a:pPr algn="ctr"/>
            <a:endParaRPr lang="en-US" sz="2400" dirty="0">
              <a:latin typeface="AR DARL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06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8A3865EE2494CB1B52755F41097F9" ma:contentTypeVersion="12" ma:contentTypeDescription="Create a new document." ma:contentTypeScope="" ma:versionID="7e21881e3a8567d06cbffed7558c01e1">
  <xsd:schema xmlns:xsd="http://www.w3.org/2001/XMLSchema" xmlns:xs="http://www.w3.org/2001/XMLSchema" xmlns:p="http://schemas.microsoft.com/office/2006/metadata/properties" xmlns:ns3="edf0d076-2bb9-4b88-96f6-bf602d095c95" xmlns:ns4="39e0da4a-82de-4426-9558-1fdbc4c26683" targetNamespace="http://schemas.microsoft.com/office/2006/metadata/properties" ma:root="true" ma:fieldsID="c1de3f32a91c6c169c9baf5b64ff22ca" ns3:_="" ns4:_="">
    <xsd:import namespace="edf0d076-2bb9-4b88-96f6-bf602d095c95"/>
    <xsd:import namespace="39e0da4a-82de-4426-9558-1fdbc4c266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f0d076-2bb9-4b88-96f6-bf602d095c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e0da4a-82de-4426-9558-1fdbc4c2668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B41A67-29F9-4134-8AAC-A10A07BD347F}">
  <ds:schemaRefs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39e0da4a-82de-4426-9558-1fdbc4c26683"/>
    <ds:schemaRef ds:uri="http://schemas.microsoft.com/office/2006/documentManagement/types"/>
    <ds:schemaRef ds:uri="edf0d076-2bb9-4b88-96f6-bf602d095c95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6CDE11C-40CF-4B6B-B4B2-399444E0735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E2C1312-B875-4B3C-9645-D31F8803B2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f0d076-2bb9-4b88-96f6-bf602d095c95"/>
    <ds:schemaRef ds:uri="39e0da4a-82de-4426-9558-1fdbc4c266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61063</TotalTime>
  <Words>307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 DARLING</vt:lpstr>
      <vt:lpstr>Arial</vt:lpstr>
      <vt:lpstr>Calibri</vt:lpstr>
      <vt:lpstr>Cambria</vt:lpstr>
      <vt:lpstr>Curlz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</dc:creator>
  <cp:lastModifiedBy>Manuel, Christy</cp:lastModifiedBy>
  <cp:revision>193</cp:revision>
  <cp:lastPrinted>2024-01-04T17:52:23Z</cp:lastPrinted>
  <dcterms:created xsi:type="dcterms:W3CDTF">2015-07-01T02:16:27Z</dcterms:created>
  <dcterms:modified xsi:type="dcterms:W3CDTF">2024-01-22T12:59:13Z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0x010100BB18A3865EE2494CB1B52755F41097F9</vt:lpwstr>
  </property>
</Properties>
</file>