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300" r:id="rId4"/>
    <p:sldId id="301" r:id="rId5"/>
    <p:sldId id="302" r:id="rId6"/>
    <p:sldId id="303" r:id="rId7"/>
    <p:sldId id="262" r:id="rId8"/>
    <p:sldId id="296" r:id="rId9"/>
    <p:sldId id="297" r:id="rId10"/>
    <p:sldId id="298" r:id="rId11"/>
    <p:sldId id="307" r:id="rId12"/>
    <p:sldId id="299" r:id="rId13"/>
    <p:sldId id="304" r:id="rId14"/>
    <p:sldId id="305" r:id="rId15"/>
    <p:sldId id="306" r:id="rId16"/>
    <p:sldId id="30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9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2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5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347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9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5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08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9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9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5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0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8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5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3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33AA85-6FA3-4BDF-83D6-B3725042C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76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e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C13D-5C8B-4A71-AABE-B62C8780CE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Puerto Rico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EAFD1-05C3-4DAA-B4AB-8798C98B6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356669" cy="861420"/>
          </a:xfrm>
        </p:spPr>
        <p:txBody>
          <a:bodyPr/>
          <a:lstStyle/>
          <a:p>
            <a:r>
              <a:rPr lang="en-US" dirty="0"/>
              <a:t>Las </a:t>
            </a:r>
            <a:r>
              <a:rPr lang="en-US" dirty="0" err="1"/>
              <a:t>tareas</a:t>
            </a:r>
            <a:r>
              <a:rPr lang="en-US" dirty="0"/>
              <a:t> </a:t>
            </a:r>
            <a:r>
              <a:rPr lang="en-US" dirty="0" err="1"/>
              <a:t>domÉsticas</a:t>
            </a:r>
            <a:r>
              <a:rPr lang="en-US" dirty="0"/>
              <a:t>, </a:t>
            </a:r>
            <a:r>
              <a:rPr lang="en-US" dirty="0" err="1"/>
              <a:t>verbos</a:t>
            </a:r>
            <a:r>
              <a:rPr lang="en-US" dirty="0"/>
              <a:t> </a:t>
            </a:r>
            <a:r>
              <a:rPr lang="en-US" dirty="0" err="1"/>
              <a:t>regulares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–</a:t>
            </a:r>
            <a:r>
              <a:rPr lang="en-US" dirty="0" err="1"/>
              <a:t>ar</a:t>
            </a:r>
            <a:r>
              <a:rPr lang="en-US" dirty="0"/>
              <a:t>, -</a:t>
            </a:r>
            <a:r>
              <a:rPr lang="en-US" dirty="0" err="1"/>
              <a:t>er</a:t>
            </a:r>
            <a:r>
              <a:rPr lang="en-US" dirty="0"/>
              <a:t>, -</a:t>
            </a:r>
            <a:r>
              <a:rPr lang="en-US" dirty="0" err="1"/>
              <a:t>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3</a:t>
            </a:r>
            <a:br>
              <a:rPr lang="en-US" dirty="0"/>
            </a:br>
            <a:r>
              <a:rPr lang="en-US" sz="2400" dirty="0"/>
              <a:t>(Las </a:t>
            </a:r>
            <a:r>
              <a:rPr lang="en-US" sz="2400" dirty="0" err="1"/>
              <a:t>tareas</a:t>
            </a:r>
            <a:r>
              <a:rPr lang="en-US" sz="2400" dirty="0"/>
              <a:t> </a:t>
            </a:r>
            <a:r>
              <a:rPr lang="en-US" sz="2400" dirty="0" err="1"/>
              <a:t>domésticas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regulares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–</a:t>
            </a:r>
            <a:r>
              <a:rPr lang="en-US" sz="2400" dirty="0" err="1"/>
              <a:t>ar</a:t>
            </a:r>
            <a:r>
              <a:rPr lang="en-US" sz="2400" dirty="0"/>
              <a:t>, -</a:t>
            </a:r>
            <a:r>
              <a:rPr lang="en-US" sz="2400" dirty="0" err="1"/>
              <a:t>er</a:t>
            </a:r>
            <a:r>
              <a:rPr lang="en-US" sz="2400" dirty="0"/>
              <a:t>, -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4" y="1547120"/>
            <a:ext cx="8946541" cy="4395151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Regular –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verbs are conjugated this way: 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7FA551-77EF-4725-8CBC-7E9CAD7DC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224941"/>
              </p:ext>
            </p:extLst>
          </p:nvPr>
        </p:nvGraphicFramePr>
        <p:xfrm>
          <a:off x="1047651" y="4426661"/>
          <a:ext cx="9696174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029">
                  <a:extLst>
                    <a:ext uri="{9D8B030D-6E8A-4147-A177-3AD203B41FA5}">
                      <a16:colId xmlns:a16="http://schemas.microsoft.com/office/drawing/2014/main" val="3069368497"/>
                    </a:ext>
                  </a:extLst>
                </a:gridCol>
                <a:gridCol w="1616029">
                  <a:extLst>
                    <a:ext uri="{9D8B030D-6E8A-4147-A177-3AD203B41FA5}">
                      <a16:colId xmlns:a16="http://schemas.microsoft.com/office/drawing/2014/main" val="134156588"/>
                    </a:ext>
                  </a:extLst>
                </a:gridCol>
                <a:gridCol w="1616029">
                  <a:extLst>
                    <a:ext uri="{9D8B030D-6E8A-4147-A177-3AD203B41FA5}">
                      <a16:colId xmlns:a16="http://schemas.microsoft.com/office/drawing/2014/main" val="81164151"/>
                    </a:ext>
                  </a:extLst>
                </a:gridCol>
                <a:gridCol w="1616029">
                  <a:extLst>
                    <a:ext uri="{9D8B030D-6E8A-4147-A177-3AD203B41FA5}">
                      <a16:colId xmlns:a16="http://schemas.microsoft.com/office/drawing/2014/main" val="467802733"/>
                    </a:ext>
                  </a:extLst>
                </a:gridCol>
                <a:gridCol w="1616029">
                  <a:extLst>
                    <a:ext uri="{9D8B030D-6E8A-4147-A177-3AD203B41FA5}">
                      <a16:colId xmlns:a16="http://schemas.microsoft.com/office/drawing/2014/main" val="3607610910"/>
                    </a:ext>
                  </a:extLst>
                </a:gridCol>
                <a:gridCol w="1616029">
                  <a:extLst>
                    <a:ext uri="{9D8B030D-6E8A-4147-A177-3AD203B41FA5}">
                      <a16:colId xmlns:a16="http://schemas.microsoft.com/office/drawing/2014/main" val="229955371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1400" dirty="0"/>
                        <a:t>VERB ABRIR (TO OPEN) in the present tense.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2924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96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Yo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/>
                        <a:t>abr</a:t>
                      </a:r>
                      <a:r>
                        <a:rPr lang="en-US" sz="1400" b="1" dirty="0" err="1"/>
                        <a:t>o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Nosotros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Nosotras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abr</a:t>
                      </a:r>
                      <a:r>
                        <a:rPr lang="en-US" sz="1400" b="1" dirty="0" err="1"/>
                        <a:t>imos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 open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669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abr</a:t>
                      </a:r>
                      <a:r>
                        <a:rPr lang="en-US" sz="1400" b="1" dirty="0" err="1"/>
                        <a:t>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624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Él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 err="1"/>
                        <a:t>abr</a:t>
                      </a:r>
                      <a:r>
                        <a:rPr lang="en-US" sz="1400" b="1" dirty="0" err="1"/>
                        <a:t>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 open</a:t>
                      </a:r>
                    </a:p>
                    <a:p>
                      <a:r>
                        <a:rPr lang="en-US" sz="1400" dirty="0"/>
                        <a:t>He opens</a:t>
                      </a:r>
                    </a:p>
                    <a:p>
                      <a:r>
                        <a:rPr lang="en-US" sz="1400" dirty="0"/>
                        <a:t>She opens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Ustedes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 err="1"/>
                        <a:t>abr</a:t>
                      </a:r>
                      <a:r>
                        <a:rPr lang="en-US" sz="1400" b="1" dirty="0" err="1"/>
                        <a:t>en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 all open</a:t>
                      </a:r>
                    </a:p>
                    <a:p>
                      <a:r>
                        <a:rPr lang="en-US" sz="1400" dirty="0"/>
                        <a:t>They open</a:t>
                      </a:r>
                    </a:p>
                    <a:p>
                      <a:r>
                        <a:rPr lang="en-US" sz="1400" dirty="0"/>
                        <a:t>They open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5085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3F3281-4042-4B98-BA12-BCD1A740A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232264"/>
              </p:ext>
            </p:extLst>
          </p:nvPr>
        </p:nvGraphicFramePr>
        <p:xfrm>
          <a:off x="1047653" y="1988414"/>
          <a:ext cx="9696172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043">
                  <a:extLst>
                    <a:ext uri="{9D8B030D-6E8A-4147-A177-3AD203B41FA5}">
                      <a16:colId xmlns:a16="http://schemas.microsoft.com/office/drawing/2014/main" val="3400387582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134321758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37430673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18781284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Regular –</a:t>
                      </a:r>
                      <a:r>
                        <a:rPr lang="en-US" sz="1400" dirty="0" err="1"/>
                        <a:t>ir</a:t>
                      </a:r>
                      <a:r>
                        <a:rPr lang="en-US" sz="1400" dirty="0"/>
                        <a:t> verbs are conjugated by finding the stem and attaching this ending to it.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4631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94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Yo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Nosotros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Nosotras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imos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215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86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Él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  <a:p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Ustedes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  <a:p>
                      <a:r>
                        <a:rPr lang="en-US" sz="1400" b="1" dirty="0" err="1"/>
                        <a:t>en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8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9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3</a:t>
            </a:r>
            <a:br>
              <a:rPr lang="en-US" dirty="0"/>
            </a:br>
            <a:r>
              <a:rPr lang="en-US" sz="2400" dirty="0"/>
              <a:t>(Las </a:t>
            </a:r>
            <a:r>
              <a:rPr lang="en-US" sz="2400" dirty="0" err="1"/>
              <a:t>tareas</a:t>
            </a:r>
            <a:r>
              <a:rPr lang="en-US" sz="2400" dirty="0"/>
              <a:t> </a:t>
            </a:r>
            <a:r>
              <a:rPr lang="en-US" sz="2400" dirty="0" err="1"/>
              <a:t>domésticas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regulares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–</a:t>
            </a:r>
            <a:r>
              <a:rPr lang="en-US" sz="2400" dirty="0" err="1"/>
              <a:t>ar</a:t>
            </a:r>
            <a:r>
              <a:rPr lang="en-US" sz="2400" dirty="0"/>
              <a:t>, -</a:t>
            </a:r>
            <a:r>
              <a:rPr lang="en-US" sz="2400" dirty="0" err="1"/>
              <a:t>er</a:t>
            </a:r>
            <a:r>
              <a:rPr lang="en-US" sz="2400" dirty="0"/>
              <a:t>, -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Conjugate the following verbs. (find the stem, look at your chart, attach the ending).</a:t>
            </a:r>
          </a:p>
          <a:p>
            <a:pPr lvl="1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Cortar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________________________________________________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________________________________________________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Ella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Ordenar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Nosotros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Pasear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</a:t>
            </a:r>
          </a:p>
          <a:p>
            <a:pPr lvl="1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Ellos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Lavar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________________________________________________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3F3281-4042-4B98-BA12-BCD1A740A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992439"/>
              </p:ext>
            </p:extLst>
          </p:nvPr>
        </p:nvGraphicFramePr>
        <p:xfrm>
          <a:off x="995101" y="4495800"/>
          <a:ext cx="9696172" cy="2290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043">
                  <a:extLst>
                    <a:ext uri="{9D8B030D-6E8A-4147-A177-3AD203B41FA5}">
                      <a16:colId xmlns:a16="http://schemas.microsoft.com/office/drawing/2014/main" val="3400387582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134321758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37430673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187812844"/>
                    </a:ext>
                  </a:extLst>
                </a:gridCol>
              </a:tblGrid>
              <a:tr h="346915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Regular –</a:t>
                      </a:r>
                      <a:r>
                        <a:rPr lang="en-US" sz="1400" dirty="0" err="1"/>
                        <a:t>ar</a:t>
                      </a:r>
                      <a:r>
                        <a:rPr lang="en-US" sz="1400" dirty="0"/>
                        <a:t> verbs are conjugated by finding the stem and attaching this ending to it.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46318"/>
                  </a:ext>
                </a:extLst>
              </a:tr>
              <a:tr h="346915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945514"/>
                  </a:ext>
                </a:extLst>
              </a:tr>
              <a:tr h="4847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Yo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Nosotros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Nosotras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amos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215658"/>
                  </a:ext>
                </a:extLst>
              </a:tr>
              <a:tr h="346915">
                <a:tc>
                  <a:txBody>
                    <a:bodyPr/>
                    <a:lstStyle/>
                    <a:p>
                      <a:r>
                        <a:rPr lang="en-US" sz="1400" dirty="0"/>
                        <a:t>Tú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86789"/>
                  </a:ext>
                </a:extLst>
              </a:tr>
              <a:tr h="684325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Él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  <a:p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Ustedes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  <a:p>
                      <a:r>
                        <a:rPr lang="en-US" sz="1400" b="1" dirty="0"/>
                        <a:t>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8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7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3</a:t>
            </a:r>
            <a:br>
              <a:rPr lang="en-US" dirty="0"/>
            </a:br>
            <a:r>
              <a:rPr lang="en-US" sz="2400" dirty="0"/>
              <a:t>(Las </a:t>
            </a:r>
            <a:r>
              <a:rPr lang="en-US" sz="2400" dirty="0" err="1"/>
              <a:t>tareas</a:t>
            </a:r>
            <a:r>
              <a:rPr lang="en-US" sz="2400" dirty="0"/>
              <a:t> </a:t>
            </a:r>
            <a:r>
              <a:rPr lang="en-US" sz="2400" dirty="0" err="1"/>
              <a:t>domésticas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regulares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–</a:t>
            </a:r>
            <a:r>
              <a:rPr lang="en-US" sz="2400" dirty="0" err="1"/>
              <a:t>ar</a:t>
            </a:r>
            <a:r>
              <a:rPr lang="en-US" sz="2400" dirty="0"/>
              <a:t>, -</a:t>
            </a:r>
            <a:r>
              <a:rPr lang="en-US" sz="2400" dirty="0" err="1"/>
              <a:t>er</a:t>
            </a:r>
            <a:r>
              <a:rPr lang="en-US" sz="2400" dirty="0"/>
              <a:t>, -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Conjugate the following verbs. (find the stem, look at your chart, attach the ending).</a:t>
            </a:r>
          </a:p>
          <a:p>
            <a:pPr lvl="1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Cortar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Lavar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Limpiar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Ordenar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3F3281-4042-4B98-BA12-BCD1A740A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301405"/>
              </p:ext>
            </p:extLst>
          </p:nvPr>
        </p:nvGraphicFramePr>
        <p:xfrm>
          <a:off x="1026632" y="4258649"/>
          <a:ext cx="9696172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043">
                  <a:extLst>
                    <a:ext uri="{9D8B030D-6E8A-4147-A177-3AD203B41FA5}">
                      <a16:colId xmlns:a16="http://schemas.microsoft.com/office/drawing/2014/main" val="3400387582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134321758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37430673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18781284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Regular –</a:t>
                      </a:r>
                      <a:r>
                        <a:rPr lang="en-US" sz="1400" dirty="0" err="1"/>
                        <a:t>ar</a:t>
                      </a:r>
                      <a:r>
                        <a:rPr lang="en-US" sz="1400" dirty="0"/>
                        <a:t> verbs are conjugated by finding the stem and attaching this ending to it.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4631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94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Yo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Nosotros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Nosotras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amos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215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86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Él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  <a:p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Ustedes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  <a:p>
                      <a:r>
                        <a:rPr lang="en-US" sz="1400" b="1" dirty="0"/>
                        <a:t>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8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8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3</a:t>
            </a:r>
            <a:br>
              <a:rPr lang="en-US" dirty="0"/>
            </a:br>
            <a:r>
              <a:rPr lang="en-US" sz="2400" dirty="0"/>
              <a:t>(Las </a:t>
            </a:r>
            <a:r>
              <a:rPr lang="en-US" sz="2400" dirty="0" err="1"/>
              <a:t>tareas</a:t>
            </a:r>
            <a:r>
              <a:rPr lang="en-US" sz="2400" dirty="0"/>
              <a:t> </a:t>
            </a:r>
            <a:r>
              <a:rPr lang="en-US" sz="2400" dirty="0" err="1"/>
              <a:t>domésticas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regulares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–</a:t>
            </a:r>
            <a:r>
              <a:rPr lang="en-US" sz="2400" dirty="0" err="1"/>
              <a:t>ar</a:t>
            </a:r>
            <a:r>
              <a:rPr lang="en-US" sz="2400" dirty="0"/>
              <a:t>, -</a:t>
            </a:r>
            <a:r>
              <a:rPr lang="en-US" sz="2400" dirty="0" err="1"/>
              <a:t>er</a:t>
            </a:r>
            <a:r>
              <a:rPr lang="en-US" sz="2400" dirty="0"/>
              <a:t>, -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Conjugate the following verbs. (find the stem, look at your chart, attach the ending).</a:t>
            </a:r>
          </a:p>
          <a:p>
            <a:pPr lvl="1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Pasear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Sacar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Apagar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3F3281-4042-4B98-BA12-BCD1A740A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994413"/>
              </p:ext>
            </p:extLst>
          </p:nvPr>
        </p:nvGraphicFramePr>
        <p:xfrm>
          <a:off x="984591" y="4227118"/>
          <a:ext cx="9696172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043">
                  <a:extLst>
                    <a:ext uri="{9D8B030D-6E8A-4147-A177-3AD203B41FA5}">
                      <a16:colId xmlns:a16="http://schemas.microsoft.com/office/drawing/2014/main" val="3400387582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134321758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37430673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18781284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Regular –</a:t>
                      </a:r>
                      <a:r>
                        <a:rPr lang="en-US" sz="1400" dirty="0" err="1"/>
                        <a:t>ar</a:t>
                      </a:r>
                      <a:r>
                        <a:rPr lang="en-US" sz="1400" dirty="0"/>
                        <a:t> verbs are conjugated by finding the stem and attaching this ending to it.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4631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94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Yo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Nosotros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Nosotras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amos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215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86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Él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  <a:p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Ustedes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  <a:p>
                      <a:r>
                        <a:rPr lang="en-US" sz="1400" b="1" dirty="0"/>
                        <a:t>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8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2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3</a:t>
            </a:r>
            <a:br>
              <a:rPr lang="en-US" dirty="0"/>
            </a:br>
            <a:r>
              <a:rPr lang="en-US" sz="2400" dirty="0"/>
              <a:t>(Las </a:t>
            </a:r>
            <a:r>
              <a:rPr lang="en-US" sz="2400" dirty="0" err="1"/>
              <a:t>tareas</a:t>
            </a:r>
            <a:r>
              <a:rPr lang="en-US" sz="2400" dirty="0"/>
              <a:t> </a:t>
            </a:r>
            <a:r>
              <a:rPr lang="en-US" sz="2400" dirty="0" err="1"/>
              <a:t>domésticas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regulares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–</a:t>
            </a:r>
            <a:r>
              <a:rPr lang="en-US" sz="2400" dirty="0" err="1"/>
              <a:t>ar</a:t>
            </a:r>
            <a:r>
              <a:rPr lang="en-US" sz="2400" dirty="0"/>
              <a:t>, -</a:t>
            </a:r>
            <a:r>
              <a:rPr lang="en-US" sz="2400" dirty="0" err="1"/>
              <a:t>er</a:t>
            </a:r>
            <a:r>
              <a:rPr lang="en-US" sz="2400" dirty="0"/>
              <a:t>, -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Conjugate the following verbs. (find the stem, look at your chart, attach the ending).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Janet y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Cortar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_______________________________________________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Ustedes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Lavar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_______________________________________________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Bobby y Linda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Limpiar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_______________________________________________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Ordenar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_______________________________________________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Janet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_______________________________________________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Pasear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_______________________________________________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Johnny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Sacar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_______________________________________________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Nosotros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Apagar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SPN I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77CCA4-FE3F-47FA-A438-7390D2ACC1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r="21660"/>
          <a:stretch/>
        </p:blipFill>
        <p:spPr>
          <a:xfrm>
            <a:off x="160070" y="4308222"/>
            <a:ext cx="1097281" cy="19058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5AED9E-D26D-4E8E-91B1-769B0DA45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9" y="1463855"/>
            <a:ext cx="1637905" cy="14886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8F8800-48DD-4FE4-9733-39BA1DB2B5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2" r="24454"/>
          <a:stretch/>
        </p:blipFill>
        <p:spPr>
          <a:xfrm>
            <a:off x="2623311" y="1453504"/>
            <a:ext cx="954776" cy="1892021"/>
          </a:xfrm>
          <a:prstGeom prst="rect">
            <a:avLst/>
          </a:prstGeom>
        </p:spPr>
      </p:pic>
      <p:pic>
        <p:nvPicPr>
          <p:cNvPr id="1028" name="Picture 4" descr="Image result for bathroom cleaner">
            <a:extLst>
              <a:ext uri="{FF2B5EF4-FFF2-40B4-BE49-F238E27FC236}">
                <a16:creationId xmlns:a16="http://schemas.microsoft.com/office/drawing/2014/main" id="{C0E56827-1901-42DE-B411-C45D45CB1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0" r="28852"/>
          <a:stretch/>
        </p:blipFill>
        <p:spPr bwMode="auto">
          <a:xfrm>
            <a:off x="3761077" y="1453504"/>
            <a:ext cx="1033121" cy="256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A02F43-4C14-4DC0-B2CD-C258FCA78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95" y="4363640"/>
            <a:ext cx="2570101" cy="19312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EFD6D7-313E-4517-AC43-DA51A7956A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2" r="35031" b="10312"/>
          <a:stretch/>
        </p:blipFill>
        <p:spPr>
          <a:xfrm>
            <a:off x="5252029" y="1453504"/>
            <a:ext cx="1097281" cy="27165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5EC7B8-61AF-4C29-9E5F-731BDFB323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/>
          <a:stretch/>
        </p:blipFill>
        <p:spPr>
          <a:xfrm>
            <a:off x="4890053" y="4363640"/>
            <a:ext cx="3228230" cy="19583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4DE3AD-22BE-4DF8-97BD-B47B2B12F5A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4" r="4112" b="7508"/>
          <a:stretch/>
        </p:blipFill>
        <p:spPr>
          <a:xfrm>
            <a:off x="6955316" y="1463855"/>
            <a:ext cx="2063678" cy="24045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020403-DA96-4A72-9C0C-0B82FC0261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164" y="1426220"/>
            <a:ext cx="2063679" cy="18383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BECE13-5A79-473F-AC5E-C8584DA49D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9" r="9569"/>
          <a:stretch/>
        </p:blipFill>
        <p:spPr>
          <a:xfrm>
            <a:off x="8757255" y="4460853"/>
            <a:ext cx="3115900" cy="19042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7B7A91C-E365-47A7-98D4-07C46108870F}"/>
              </a:ext>
            </a:extLst>
          </p:cNvPr>
          <p:cNvSpPr txBox="1"/>
          <p:nvPr/>
        </p:nvSpPr>
        <p:spPr>
          <a:xfrm>
            <a:off x="438399" y="1463855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C71B2B-52C6-430C-8A8B-D3B17C1E687D}"/>
              </a:ext>
            </a:extLst>
          </p:cNvPr>
          <p:cNvSpPr txBox="1"/>
          <p:nvPr/>
        </p:nvSpPr>
        <p:spPr>
          <a:xfrm>
            <a:off x="924917" y="4328283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010B74-53B6-4837-87DC-71DC50C6A659}"/>
              </a:ext>
            </a:extLst>
          </p:cNvPr>
          <p:cNvSpPr txBox="1"/>
          <p:nvPr/>
        </p:nvSpPr>
        <p:spPr>
          <a:xfrm>
            <a:off x="11159937" y="1410709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5035D5-59E1-4048-956E-E2B2C1FFB099}"/>
              </a:ext>
            </a:extLst>
          </p:cNvPr>
          <p:cNvSpPr txBox="1"/>
          <p:nvPr/>
        </p:nvSpPr>
        <p:spPr>
          <a:xfrm>
            <a:off x="6932769" y="1447396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1FAD30-5127-4B6C-94F4-A1C215D5EFD2}"/>
              </a:ext>
            </a:extLst>
          </p:cNvPr>
          <p:cNvSpPr txBox="1"/>
          <p:nvPr/>
        </p:nvSpPr>
        <p:spPr>
          <a:xfrm>
            <a:off x="5243751" y="1424118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23EC77-0469-47C7-A365-78713150AE38}"/>
              </a:ext>
            </a:extLst>
          </p:cNvPr>
          <p:cNvSpPr txBox="1"/>
          <p:nvPr/>
        </p:nvSpPr>
        <p:spPr>
          <a:xfrm>
            <a:off x="3702157" y="1409354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8572A-82FE-4691-BD54-A76D5B9B1758}"/>
              </a:ext>
            </a:extLst>
          </p:cNvPr>
          <p:cNvSpPr txBox="1"/>
          <p:nvPr/>
        </p:nvSpPr>
        <p:spPr>
          <a:xfrm>
            <a:off x="2560636" y="1434229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488D11-2580-4AE3-9A28-5513CFFB2BD8}"/>
              </a:ext>
            </a:extLst>
          </p:cNvPr>
          <p:cNvSpPr txBox="1"/>
          <p:nvPr/>
        </p:nvSpPr>
        <p:spPr>
          <a:xfrm>
            <a:off x="8754738" y="4460853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445BCF-9554-44C7-91C8-AF0FFBAFCBB7}"/>
              </a:ext>
            </a:extLst>
          </p:cNvPr>
          <p:cNvSpPr txBox="1"/>
          <p:nvPr/>
        </p:nvSpPr>
        <p:spPr>
          <a:xfrm>
            <a:off x="7802860" y="4374601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4FCF34-9F68-44B1-B5E0-FB95530BAA9D}"/>
              </a:ext>
            </a:extLst>
          </p:cNvPr>
          <p:cNvSpPr txBox="1"/>
          <p:nvPr/>
        </p:nvSpPr>
        <p:spPr>
          <a:xfrm>
            <a:off x="1865745" y="436364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129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SPN I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77CCA4-FE3F-47FA-A438-7390D2ACC1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r="21660"/>
          <a:stretch/>
        </p:blipFill>
        <p:spPr>
          <a:xfrm>
            <a:off x="454513" y="1463855"/>
            <a:ext cx="1097281" cy="1905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EFD6D7-313E-4517-AC43-DA51A7956A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2" r="35031" b="10312"/>
          <a:stretch/>
        </p:blipFill>
        <p:spPr>
          <a:xfrm>
            <a:off x="9318339" y="3984524"/>
            <a:ext cx="1097281" cy="27165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5EC7B8-61AF-4C29-9E5F-731BDFB323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/>
          <a:stretch/>
        </p:blipFill>
        <p:spPr>
          <a:xfrm>
            <a:off x="6403015" y="1632339"/>
            <a:ext cx="3228230" cy="19583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020403-DA96-4A72-9C0C-0B82FC026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32" y="4580866"/>
            <a:ext cx="2063679" cy="18383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7B7A91C-E365-47A7-98D4-07C46108870F}"/>
              </a:ext>
            </a:extLst>
          </p:cNvPr>
          <p:cNvSpPr txBox="1"/>
          <p:nvPr/>
        </p:nvSpPr>
        <p:spPr>
          <a:xfrm>
            <a:off x="438399" y="1463855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1FAD30-5127-4B6C-94F4-A1C215D5EFD2}"/>
              </a:ext>
            </a:extLst>
          </p:cNvPr>
          <p:cNvSpPr txBox="1"/>
          <p:nvPr/>
        </p:nvSpPr>
        <p:spPr>
          <a:xfrm>
            <a:off x="9318339" y="3984524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23EC77-0469-47C7-A365-78713150AE38}"/>
              </a:ext>
            </a:extLst>
          </p:cNvPr>
          <p:cNvSpPr txBox="1"/>
          <p:nvPr/>
        </p:nvSpPr>
        <p:spPr>
          <a:xfrm>
            <a:off x="3430005" y="4580866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8572A-82FE-4691-BD54-A76D5B9B1758}"/>
              </a:ext>
            </a:extLst>
          </p:cNvPr>
          <p:cNvSpPr txBox="1"/>
          <p:nvPr/>
        </p:nvSpPr>
        <p:spPr>
          <a:xfrm>
            <a:off x="9318339" y="1632339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900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1257-A376-4252-8AFF-6B684C06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83566" cy="1400530"/>
          </a:xfrm>
        </p:spPr>
        <p:txBody>
          <a:bodyPr/>
          <a:lstStyle/>
          <a:p>
            <a:r>
              <a:rPr lang="en-US" dirty="0"/>
              <a:t>Puerto Rico 3</a:t>
            </a:r>
            <a:br>
              <a:rPr lang="en-US" dirty="0"/>
            </a:br>
            <a:r>
              <a:rPr lang="en-US" sz="2400" dirty="0"/>
              <a:t>(Las </a:t>
            </a:r>
            <a:r>
              <a:rPr lang="en-US" sz="2400" dirty="0" err="1"/>
              <a:t>tareas</a:t>
            </a:r>
            <a:r>
              <a:rPr lang="en-US" sz="2400" dirty="0"/>
              <a:t> </a:t>
            </a:r>
            <a:r>
              <a:rPr lang="en-US" sz="2400" dirty="0" err="1"/>
              <a:t>domésticas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regulares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–</a:t>
            </a:r>
            <a:r>
              <a:rPr lang="en-US" sz="2400" dirty="0" err="1"/>
              <a:t>ar</a:t>
            </a:r>
            <a:r>
              <a:rPr lang="en-US" sz="2400" dirty="0"/>
              <a:t>, -</a:t>
            </a:r>
            <a:r>
              <a:rPr lang="en-US" sz="2400" dirty="0" err="1"/>
              <a:t>er</a:t>
            </a:r>
            <a:r>
              <a:rPr lang="en-US" sz="2400" dirty="0"/>
              <a:t>, -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ED9A5-12BD-422A-935B-715E830BB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135" y="2060575"/>
            <a:ext cx="5591686" cy="41957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LAS TAREAS DOMÉSTICAS</a:t>
            </a:r>
          </a:p>
          <a:p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Barrer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suelo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to sweep the floor</a:t>
            </a:r>
          </a:p>
          <a:p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Cortar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césped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to cut the grass</a:t>
            </a:r>
          </a:p>
          <a:p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Lavar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platos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to wash the dishes</a:t>
            </a:r>
          </a:p>
          <a:p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Limpiar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baño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to clean the bathroom</a:t>
            </a:r>
          </a:p>
          <a:p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Ordenar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la casa – to straighten the house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Pasar la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aspiradora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to vacuum</a:t>
            </a:r>
          </a:p>
          <a:p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Pasear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perro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to walk the dog</a:t>
            </a:r>
          </a:p>
          <a:p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Sacar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basura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to take out the trash</a:t>
            </a:r>
          </a:p>
          <a:p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Sacudir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muebles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to dust the furniture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60C47-CA4A-4DCE-9D36-0EFA76A32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3476" y="2056092"/>
            <a:ext cx="4888937" cy="420024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ACCIONES HABITUALES EN LA CASA</a:t>
            </a:r>
          </a:p>
          <a:p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Abrir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ventana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to open the window</a:t>
            </a:r>
          </a:p>
          <a:p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Apagar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la luz – to turn the light off</a:t>
            </a:r>
          </a:p>
          <a:p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Prender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la luz – to turn the light on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3</a:t>
            </a:r>
            <a:br>
              <a:rPr lang="en-US" dirty="0"/>
            </a:br>
            <a:r>
              <a:rPr lang="en-US" sz="2400" dirty="0"/>
              <a:t>(Las </a:t>
            </a:r>
            <a:r>
              <a:rPr lang="en-US" sz="2400" dirty="0" err="1"/>
              <a:t>tareas</a:t>
            </a:r>
            <a:r>
              <a:rPr lang="en-US" sz="2400" dirty="0"/>
              <a:t> </a:t>
            </a:r>
            <a:r>
              <a:rPr lang="en-US" sz="2400" dirty="0" err="1"/>
              <a:t>domésticas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regulares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–</a:t>
            </a:r>
            <a:r>
              <a:rPr lang="en-US" sz="2400" dirty="0" err="1"/>
              <a:t>ar</a:t>
            </a:r>
            <a:r>
              <a:rPr lang="en-US" sz="2400" dirty="0"/>
              <a:t>, -</a:t>
            </a:r>
            <a:r>
              <a:rPr lang="en-US" sz="2400" dirty="0" err="1"/>
              <a:t>er</a:t>
            </a:r>
            <a:r>
              <a:rPr lang="en-US" sz="2400" dirty="0"/>
              <a:t>, -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The infinitive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English, an infinitive is the verb form that uses the word to: to wash,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cook, to talk, to run.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Spanish, the infinitive always ends in –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or –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-ESTAR (to be)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-SER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-TENER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have)	-ABRIR (to open)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Verbs in the infinitive form are not conjugated (changed to agree with the subject).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conjugate means to change the verb to agree with the subject.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verb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its infinitive form is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(to be).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conjugated form of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is:</a:t>
            </a:r>
          </a:p>
          <a:p>
            <a:pPr lvl="3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estoy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	I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</a:p>
          <a:p>
            <a:pPr lvl="3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	you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</a:p>
          <a:p>
            <a:pPr lvl="3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		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</a:p>
          <a:p>
            <a:pPr lvl="3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Nosotros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estamos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We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</a:p>
          <a:p>
            <a:pPr lvl="3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Ellos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	They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7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3</a:t>
            </a:r>
            <a:br>
              <a:rPr lang="en-US" dirty="0"/>
            </a:br>
            <a:r>
              <a:rPr lang="en-US" sz="2400" dirty="0"/>
              <a:t>(Las </a:t>
            </a:r>
            <a:r>
              <a:rPr lang="en-US" sz="2400" dirty="0" err="1"/>
              <a:t>tareas</a:t>
            </a:r>
            <a:r>
              <a:rPr lang="en-US" sz="2400" dirty="0"/>
              <a:t> </a:t>
            </a:r>
            <a:r>
              <a:rPr lang="en-US" sz="2400" dirty="0" err="1"/>
              <a:t>domésticas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regulares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–</a:t>
            </a:r>
            <a:r>
              <a:rPr lang="en-US" sz="2400" dirty="0" err="1"/>
              <a:t>ar</a:t>
            </a:r>
            <a:r>
              <a:rPr lang="en-US" sz="2400" dirty="0"/>
              <a:t>, -</a:t>
            </a:r>
            <a:r>
              <a:rPr lang="en-US" sz="2400" dirty="0" err="1"/>
              <a:t>er</a:t>
            </a:r>
            <a:r>
              <a:rPr lang="en-US" sz="2400" dirty="0"/>
              <a:t>, -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infinitive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Verbs in the infinitive form are not conjugated (changed to agree with the subject).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verb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its infinitive form is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(to be).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conjugated form of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is:</a:t>
            </a:r>
          </a:p>
          <a:p>
            <a:pPr lvl="3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		I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</a:p>
          <a:p>
            <a:pPr lvl="3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		You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</a:p>
          <a:p>
            <a:pPr lvl="3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		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</a:p>
          <a:p>
            <a:pPr lvl="3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Nosotros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We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</a:p>
          <a:p>
            <a:pPr lvl="3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Ellos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	They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3</a:t>
            </a:r>
            <a:br>
              <a:rPr lang="en-US" dirty="0"/>
            </a:br>
            <a:r>
              <a:rPr lang="en-US" sz="2400" dirty="0"/>
              <a:t>(Las </a:t>
            </a:r>
            <a:r>
              <a:rPr lang="en-US" sz="2400" dirty="0" err="1"/>
              <a:t>tareas</a:t>
            </a:r>
            <a:r>
              <a:rPr lang="en-US" sz="2400" dirty="0"/>
              <a:t> </a:t>
            </a:r>
            <a:r>
              <a:rPr lang="en-US" sz="2400" dirty="0" err="1"/>
              <a:t>domésticas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regulares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–</a:t>
            </a:r>
            <a:r>
              <a:rPr lang="en-US" sz="2400" dirty="0" err="1"/>
              <a:t>ar</a:t>
            </a:r>
            <a:r>
              <a:rPr lang="en-US" sz="2400" dirty="0"/>
              <a:t>, -</a:t>
            </a:r>
            <a:r>
              <a:rPr lang="en-US" sz="2400" dirty="0" err="1"/>
              <a:t>er</a:t>
            </a:r>
            <a:r>
              <a:rPr lang="en-US" sz="2400" dirty="0"/>
              <a:t>, -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infinitive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Verbs in the infinitive form are not conjugated (changed to agree with the subject).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verb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its infinitive form is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(to have).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conjugated form of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is:</a:t>
            </a:r>
          </a:p>
          <a:p>
            <a:pPr lvl="3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	I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</a:p>
          <a:p>
            <a:pPr lvl="3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	You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</a:p>
          <a:p>
            <a:pPr lvl="3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		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</a:p>
          <a:p>
            <a:pPr lvl="3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Nosotros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tenemos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We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</a:p>
          <a:p>
            <a:pPr lvl="3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Ellos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	They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3</a:t>
            </a:r>
            <a:br>
              <a:rPr lang="en-US" dirty="0"/>
            </a:br>
            <a:r>
              <a:rPr lang="en-US" sz="2400" dirty="0"/>
              <a:t>(Las </a:t>
            </a:r>
            <a:r>
              <a:rPr lang="en-US" sz="2400" dirty="0" err="1"/>
              <a:t>tareas</a:t>
            </a:r>
            <a:r>
              <a:rPr lang="en-US" sz="2400" dirty="0"/>
              <a:t> </a:t>
            </a:r>
            <a:r>
              <a:rPr lang="en-US" sz="2400" dirty="0" err="1"/>
              <a:t>domésticas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regulares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–</a:t>
            </a:r>
            <a:r>
              <a:rPr lang="en-US" sz="2400" dirty="0" err="1"/>
              <a:t>ar</a:t>
            </a:r>
            <a:r>
              <a:rPr lang="en-US" sz="2400" dirty="0"/>
              <a:t>, -</a:t>
            </a:r>
            <a:r>
              <a:rPr lang="en-US" sz="2400" dirty="0" err="1"/>
              <a:t>er</a:t>
            </a:r>
            <a:r>
              <a:rPr lang="en-US" sz="2400" dirty="0"/>
              <a:t>, -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Regular verbs and irregular verbs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verbs – Regular verbs follow a typical conjugation pattern.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Irregular verbs – Irregular verbs do not follow a typical conjugation pattern. When conjugated the stem or the ending changes.</a:t>
            </a:r>
          </a:p>
        </p:txBody>
      </p:sp>
    </p:spTree>
    <p:extLst>
      <p:ext uri="{BB962C8B-B14F-4D97-AF65-F5344CB8AC3E}">
        <p14:creationId xmlns:p14="http://schemas.microsoft.com/office/powerpoint/2010/main" val="38763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3</a:t>
            </a:r>
            <a:br>
              <a:rPr lang="en-US" dirty="0"/>
            </a:br>
            <a:r>
              <a:rPr lang="en-US" sz="2400" dirty="0"/>
              <a:t>(Las </a:t>
            </a:r>
            <a:r>
              <a:rPr lang="en-US" sz="2400" dirty="0" err="1"/>
              <a:t>tareas</a:t>
            </a:r>
            <a:r>
              <a:rPr lang="en-US" sz="2400" dirty="0"/>
              <a:t> </a:t>
            </a:r>
            <a:r>
              <a:rPr lang="en-US" sz="2400" dirty="0" err="1"/>
              <a:t>domésticas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regulares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–</a:t>
            </a:r>
            <a:r>
              <a:rPr lang="en-US" sz="2400" dirty="0" err="1"/>
              <a:t>ar</a:t>
            </a:r>
            <a:r>
              <a:rPr lang="en-US" sz="2400" dirty="0"/>
              <a:t>, -</a:t>
            </a:r>
            <a:r>
              <a:rPr lang="en-US" sz="2400" dirty="0" err="1"/>
              <a:t>er</a:t>
            </a:r>
            <a:r>
              <a:rPr lang="en-US" sz="2400" dirty="0"/>
              <a:t>, -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Regular verbs. The infinitive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English, an infinitive is the verb form that uses the word to: to wash, to cook. In Spanish, the infinitive always ends in –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or –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lavar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(to wash)	-ER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prender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(to turn on)		-IR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abrir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(to open)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Regular verbs have a stem that is used with all subjects. They also have a set of endings that are added to the stem to identify the subject. To find the stem of the verb, remove the –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or –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ending.</a:t>
            </a:r>
          </a:p>
          <a:p>
            <a:pPr lvl="2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lavar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prender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prend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abrir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conjugate regular verbs, find the stem of the verb, and attach the appropriate ending based on the subject.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3</a:t>
            </a:r>
            <a:br>
              <a:rPr lang="en-US" dirty="0"/>
            </a:br>
            <a:r>
              <a:rPr lang="en-US" sz="2400" dirty="0"/>
              <a:t>(Las </a:t>
            </a:r>
            <a:r>
              <a:rPr lang="en-US" sz="2400" dirty="0" err="1"/>
              <a:t>tareas</a:t>
            </a:r>
            <a:r>
              <a:rPr lang="en-US" sz="2400" dirty="0"/>
              <a:t> </a:t>
            </a:r>
            <a:r>
              <a:rPr lang="en-US" sz="2400" dirty="0" err="1"/>
              <a:t>domésticas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regulares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–</a:t>
            </a:r>
            <a:r>
              <a:rPr lang="en-US" sz="2400" dirty="0" err="1"/>
              <a:t>ar</a:t>
            </a:r>
            <a:r>
              <a:rPr lang="en-US" sz="2400" dirty="0"/>
              <a:t>, -</a:t>
            </a:r>
            <a:r>
              <a:rPr lang="en-US" sz="2400" dirty="0" err="1"/>
              <a:t>er</a:t>
            </a:r>
            <a:r>
              <a:rPr lang="en-US" sz="2400" dirty="0"/>
              <a:t>, -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4" y="1547120"/>
            <a:ext cx="8946541" cy="4395151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Regular –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verbs are conjugated this way: 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7FA551-77EF-4725-8CBC-7E9CAD7DC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93873"/>
              </p:ext>
            </p:extLst>
          </p:nvPr>
        </p:nvGraphicFramePr>
        <p:xfrm>
          <a:off x="1047651" y="4426661"/>
          <a:ext cx="9696174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029">
                  <a:extLst>
                    <a:ext uri="{9D8B030D-6E8A-4147-A177-3AD203B41FA5}">
                      <a16:colId xmlns:a16="http://schemas.microsoft.com/office/drawing/2014/main" val="3069368497"/>
                    </a:ext>
                  </a:extLst>
                </a:gridCol>
                <a:gridCol w="1616029">
                  <a:extLst>
                    <a:ext uri="{9D8B030D-6E8A-4147-A177-3AD203B41FA5}">
                      <a16:colId xmlns:a16="http://schemas.microsoft.com/office/drawing/2014/main" val="134156588"/>
                    </a:ext>
                  </a:extLst>
                </a:gridCol>
                <a:gridCol w="1616029">
                  <a:extLst>
                    <a:ext uri="{9D8B030D-6E8A-4147-A177-3AD203B41FA5}">
                      <a16:colId xmlns:a16="http://schemas.microsoft.com/office/drawing/2014/main" val="81164151"/>
                    </a:ext>
                  </a:extLst>
                </a:gridCol>
                <a:gridCol w="1616029">
                  <a:extLst>
                    <a:ext uri="{9D8B030D-6E8A-4147-A177-3AD203B41FA5}">
                      <a16:colId xmlns:a16="http://schemas.microsoft.com/office/drawing/2014/main" val="467802733"/>
                    </a:ext>
                  </a:extLst>
                </a:gridCol>
                <a:gridCol w="1616029">
                  <a:extLst>
                    <a:ext uri="{9D8B030D-6E8A-4147-A177-3AD203B41FA5}">
                      <a16:colId xmlns:a16="http://schemas.microsoft.com/office/drawing/2014/main" val="3607610910"/>
                    </a:ext>
                  </a:extLst>
                </a:gridCol>
                <a:gridCol w="1616029">
                  <a:extLst>
                    <a:ext uri="{9D8B030D-6E8A-4147-A177-3AD203B41FA5}">
                      <a16:colId xmlns:a16="http://schemas.microsoft.com/office/drawing/2014/main" val="229955371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1400" dirty="0"/>
                        <a:t>VERB LAVAR (TO WASH) in the present tense.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2924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96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Yo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lav</a:t>
                      </a:r>
                      <a:r>
                        <a:rPr lang="en-US" sz="1400" b="1" dirty="0" err="1"/>
                        <a:t>o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 wash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Nosotros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Nosotras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lav</a:t>
                      </a:r>
                      <a:r>
                        <a:rPr lang="en-US" sz="1400" b="1" dirty="0" err="1"/>
                        <a:t>amos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 wash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669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lav</a:t>
                      </a:r>
                      <a:r>
                        <a:rPr lang="en-US" sz="1400" b="1" dirty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 wash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624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Él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lav</a:t>
                      </a:r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 wash</a:t>
                      </a:r>
                    </a:p>
                    <a:p>
                      <a:r>
                        <a:rPr lang="en-US" sz="1400" dirty="0"/>
                        <a:t>He washes</a:t>
                      </a:r>
                    </a:p>
                    <a:p>
                      <a:r>
                        <a:rPr lang="en-US" sz="1400" dirty="0"/>
                        <a:t>She washes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Ustedes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 err="1"/>
                        <a:t>lav</a:t>
                      </a:r>
                      <a:r>
                        <a:rPr lang="en-US" sz="1400" b="1" dirty="0" err="1"/>
                        <a:t>an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 all wash</a:t>
                      </a:r>
                    </a:p>
                    <a:p>
                      <a:r>
                        <a:rPr lang="en-US" sz="1400" dirty="0"/>
                        <a:t>They wash</a:t>
                      </a:r>
                    </a:p>
                    <a:p>
                      <a:r>
                        <a:rPr lang="en-US" sz="1400" dirty="0"/>
                        <a:t>They wash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5085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3F3281-4042-4B98-BA12-BCD1A740A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515511"/>
              </p:ext>
            </p:extLst>
          </p:nvPr>
        </p:nvGraphicFramePr>
        <p:xfrm>
          <a:off x="1047653" y="1988414"/>
          <a:ext cx="9696172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043">
                  <a:extLst>
                    <a:ext uri="{9D8B030D-6E8A-4147-A177-3AD203B41FA5}">
                      <a16:colId xmlns:a16="http://schemas.microsoft.com/office/drawing/2014/main" val="3400387582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134321758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37430673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18781284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Regular –</a:t>
                      </a:r>
                      <a:r>
                        <a:rPr lang="en-US" sz="1400" dirty="0" err="1"/>
                        <a:t>ar</a:t>
                      </a:r>
                      <a:r>
                        <a:rPr lang="en-US" sz="1400" dirty="0"/>
                        <a:t> verbs are conjugated by finding the stem and attaching this ending to it.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4631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94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Yo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Nosotros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Nosotras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amos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215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86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Él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  <a:p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Ustedes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  <a:p>
                      <a:r>
                        <a:rPr lang="en-US" sz="1400" b="1" dirty="0"/>
                        <a:t>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8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2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3</a:t>
            </a:r>
            <a:br>
              <a:rPr lang="en-US" dirty="0"/>
            </a:br>
            <a:r>
              <a:rPr lang="en-US" sz="2400" dirty="0"/>
              <a:t>(Las </a:t>
            </a:r>
            <a:r>
              <a:rPr lang="en-US" sz="2400" dirty="0" err="1"/>
              <a:t>tareas</a:t>
            </a:r>
            <a:r>
              <a:rPr lang="en-US" sz="2400" dirty="0"/>
              <a:t> </a:t>
            </a:r>
            <a:r>
              <a:rPr lang="en-US" sz="2400" dirty="0" err="1"/>
              <a:t>domésticas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regulares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–</a:t>
            </a:r>
            <a:r>
              <a:rPr lang="en-US" sz="2400" dirty="0" err="1"/>
              <a:t>ar</a:t>
            </a:r>
            <a:r>
              <a:rPr lang="en-US" sz="2400" dirty="0"/>
              <a:t>, -</a:t>
            </a:r>
            <a:r>
              <a:rPr lang="en-US" sz="2400" dirty="0" err="1"/>
              <a:t>er</a:t>
            </a:r>
            <a:r>
              <a:rPr lang="en-US" sz="2400" dirty="0"/>
              <a:t>, -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4" y="1547120"/>
            <a:ext cx="8946541" cy="4395151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Regular –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verbs are conjugated this way: 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7FA551-77EF-4725-8CBC-7E9CAD7DC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22139"/>
              </p:ext>
            </p:extLst>
          </p:nvPr>
        </p:nvGraphicFramePr>
        <p:xfrm>
          <a:off x="1047651" y="4426661"/>
          <a:ext cx="9696174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029">
                  <a:extLst>
                    <a:ext uri="{9D8B030D-6E8A-4147-A177-3AD203B41FA5}">
                      <a16:colId xmlns:a16="http://schemas.microsoft.com/office/drawing/2014/main" val="3069368497"/>
                    </a:ext>
                  </a:extLst>
                </a:gridCol>
                <a:gridCol w="1616029">
                  <a:extLst>
                    <a:ext uri="{9D8B030D-6E8A-4147-A177-3AD203B41FA5}">
                      <a16:colId xmlns:a16="http://schemas.microsoft.com/office/drawing/2014/main" val="134156588"/>
                    </a:ext>
                  </a:extLst>
                </a:gridCol>
                <a:gridCol w="1616029">
                  <a:extLst>
                    <a:ext uri="{9D8B030D-6E8A-4147-A177-3AD203B41FA5}">
                      <a16:colId xmlns:a16="http://schemas.microsoft.com/office/drawing/2014/main" val="81164151"/>
                    </a:ext>
                  </a:extLst>
                </a:gridCol>
                <a:gridCol w="1616029">
                  <a:extLst>
                    <a:ext uri="{9D8B030D-6E8A-4147-A177-3AD203B41FA5}">
                      <a16:colId xmlns:a16="http://schemas.microsoft.com/office/drawing/2014/main" val="467802733"/>
                    </a:ext>
                  </a:extLst>
                </a:gridCol>
                <a:gridCol w="1616029">
                  <a:extLst>
                    <a:ext uri="{9D8B030D-6E8A-4147-A177-3AD203B41FA5}">
                      <a16:colId xmlns:a16="http://schemas.microsoft.com/office/drawing/2014/main" val="3607610910"/>
                    </a:ext>
                  </a:extLst>
                </a:gridCol>
                <a:gridCol w="1616029">
                  <a:extLst>
                    <a:ext uri="{9D8B030D-6E8A-4147-A177-3AD203B41FA5}">
                      <a16:colId xmlns:a16="http://schemas.microsoft.com/office/drawing/2014/main" val="229955371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1400" dirty="0"/>
                        <a:t>VERB BARRER (TO SWEEP) in the present tense.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2924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96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Yo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barr</a:t>
                      </a:r>
                      <a:r>
                        <a:rPr lang="en-US" sz="1400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 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Nosotros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Nosotras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barr</a:t>
                      </a:r>
                      <a:r>
                        <a:rPr lang="en-US" sz="1400" b="1" dirty="0" err="1"/>
                        <a:t>emos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 sweep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669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barr</a:t>
                      </a:r>
                      <a:r>
                        <a:rPr lang="en-US" sz="1400" b="1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 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624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Él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barr</a:t>
                      </a:r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 sweep</a:t>
                      </a:r>
                    </a:p>
                    <a:p>
                      <a:r>
                        <a:rPr lang="en-US" sz="1400" dirty="0"/>
                        <a:t>He sweeps</a:t>
                      </a:r>
                    </a:p>
                    <a:p>
                      <a:r>
                        <a:rPr lang="en-US" sz="1400" dirty="0"/>
                        <a:t>She sweeps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Ustedes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barr</a:t>
                      </a:r>
                      <a:r>
                        <a:rPr lang="en-US" sz="1400" b="1" dirty="0"/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 all sweep</a:t>
                      </a:r>
                    </a:p>
                    <a:p>
                      <a:r>
                        <a:rPr lang="en-US" sz="1400" dirty="0"/>
                        <a:t>They sweep</a:t>
                      </a:r>
                    </a:p>
                    <a:p>
                      <a:r>
                        <a:rPr lang="en-US" sz="1400" dirty="0"/>
                        <a:t>They sweep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5085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3F3281-4042-4B98-BA12-BCD1A740A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72651"/>
              </p:ext>
            </p:extLst>
          </p:nvPr>
        </p:nvGraphicFramePr>
        <p:xfrm>
          <a:off x="1047653" y="1988414"/>
          <a:ext cx="9696172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043">
                  <a:extLst>
                    <a:ext uri="{9D8B030D-6E8A-4147-A177-3AD203B41FA5}">
                      <a16:colId xmlns:a16="http://schemas.microsoft.com/office/drawing/2014/main" val="3400387582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134321758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37430673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18781284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Regular –</a:t>
                      </a:r>
                      <a:r>
                        <a:rPr lang="en-US" sz="1400" dirty="0" err="1"/>
                        <a:t>er</a:t>
                      </a:r>
                      <a:r>
                        <a:rPr lang="en-US" sz="1400" dirty="0"/>
                        <a:t> verbs are conjugated by finding the stem and attaching this ending to it.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4631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94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Yo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Nosotros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Nosotras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emos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215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86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Él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  <a:p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Ustedes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  <a:p>
                      <a:r>
                        <a:rPr lang="en-US" sz="1400" b="1" dirty="0" err="1"/>
                        <a:t>en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8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6220</TotalTime>
  <Words>933</Words>
  <Application>Microsoft Office PowerPoint</Application>
  <PresentationFormat>Widescreen</PresentationFormat>
  <Paragraphs>319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Puerto Rico 3</vt:lpstr>
      <vt:lpstr>Puerto Rico 3 (Las tareas domésticas, verbos regulares en –ar, -er, -ir)</vt:lpstr>
      <vt:lpstr>Puerto Rico 3 (Las tareas domésticas, verbos regulares en –ar, -er, -ir)</vt:lpstr>
      <vt:lpstr>Puerto Rico 3 (Las tareas domésticas, verbos regulares en –ar, -er, -ir)</vt:lpstr>
      <vt:lpstr>Puerto Rico 3 (Las tareas domésticas, verbos regulares en –ar, -er, -ir)</vt:lpstr>
      <vt:lpstr>Puerto Rico 3 (Las tareas domésticas, verbos regulares en –ar, -er, -ir)</vt:lpstr>
      <vt:lpstr>Puerto Rico 3 (Las tareas domésticas, verbos regulares en –ar, -er, -ir)</vt:lpstr>
      <vt:lpstr>Puerto Rico 3 (Las tareas domésticas, verbos regulares en –ar, -er, -ir)</vt:lpstr>
      <vt:lpstr>Puerto Rico 3 (Las tareas domésticas, verbos regulares en –ar, -er, -ir)</vt:lpstr>
      <vt:lpstr>Puerto Rico 3 (Las tareas domésticas, verbos regulares en –ar, -er, -ir)</vt:lpstr>
      <vt:lpstr>Puerto Rico 3 (Las tareas domésticas, verbos regulares en –ar, -er, -ir)</vt:lpstr>
      <vt:lpstr>Puerto Rico 3 (Las tareas domésticas, verbos regulares en –ar, -er, -ir)</vt:lpstr>
      <vt:lpstr>Puerto Rico 3 (Las tareas domésticas, verbos regulares en –ar, -er, -ir)</vt:lpstr>
      <vt:lpstr>Puerto Rico 3 (Las tareas domésticas, verbos regulares en –ar, -er, -ir)</vt:lpstr>
      <vt:lpstr>SPN I </vt:lpstr>
      <vt:lpstr>SPN 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Crash Course 1</dc:title>
  <dc:creator>savery</dc:creator>
  <cp:lastModifiedBy>Savery, Derick</cp:lastModifiedBy>
  <cp:revision>86</cp:revision>
  <dcterms:created xsi:type="dcterms:W3CDTF">2019-07-27T12:02:36Z</dcterms:created>
  <dcterms:modified xsi:type="dcterms:W3CDTF">2020-01-24T14:12:12Z</dcterms:modified>
</cp:coreProperties>
</file>