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8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2" r:id="rId11"/>
    <p:sldId id="291" r:id="rId1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erlin Sans FB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7" tIns="46479" rIns="92957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795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7" tIns="46479" rIns="92957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8564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7" tIns="46479" rIns="92957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795" y="8818564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7" tIns="46479" rIns="92957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0731E5-6B92-448A-9533-DFCADC050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04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FAE2C-DDCA-468E-8942-42071BBA8C99}" type="datetimeFigureOut">
              <a:rPr lang="en-US" smtClean="0"/>
              <a:t>02/09/2018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ABED7-F8E4-40D5-841E-131D4DE63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ABED7-F8E4-40D5-841E-131D4DE63E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3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81657-BFE9-4321-9C75-41D5F786D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C8470-147A-4A13-A851-D52F6EB96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2F2FA-0130-48F3-9B96-839A268E1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C11D-A3E1-410E-B8FF-60C88178E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ABD4F7-0EDD-4A5F-BB83-DDC1E5DD47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5C4B-6BA5-46B6-B52B-73A5E9C72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C724A-2D66-4DF4-A0FD-1A30F3B54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4E4B-9751-4B94-8821-29CB42D12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33A54-3B03-479C-A87B-97E6E0952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6C9EA-3387-4541-A783-57D29E420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DFA64-438D-4669-8CC7-3BB12F31C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F45F0-E474-4CD9-AF84-E9948A2CF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62475-FD2F-4212-97B0-A73B2F535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66EA11-EB59-4BCE-8B30-748DF7686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rlin Sans FB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2743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Notes # ___</a:t>
            </a:r>
            <a:b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0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Operations on Functions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5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10.3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953000"/>
            <a:ext cx="777240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Goals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Perform arithmetic operations on functions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FF00"/>
                </a:solidFill>
              </a:rPr>
              <a:t>  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domain and range of resulting functions</a:t>
            </a:r>
          </a:p>
          <a:p>
            <a:pPr lvl="1">
              <a:buFont typeface="Arial" pitchFamily="34" charset="0"/>
              <a:buChar char="•"/>
              <a:defRPr/>
            </a:pPr>
            <a:endParaRPr lang="en-US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838200"/>
            <a:ext cx="8153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 store is offering a 15% discount on all items.  Also, employees get a 20% employee discount.  Write composition functions.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>
                <a:solidFill>
                  <a:srgbClr val="FFFF00"/>
                </a:solidFill>
              </a:rPr>
              <a:t>To model taking the 15% discount then the 20% discount</a:t>
            </a:r>
          </a:p>
          <a:p>
            <a:pPr marL="457200" indent="-457200">
              <a:buFont typeface="+mj-lt"/>
              <a:buAutoNum type="alphaLcPeriod"/>
            </a:pPr>
            <a:endParaRPr lang="en-US" sz="2400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lphaLcPeriod"/>
            </a:pPr>
            <a:endParaRPr lang="en-US" sz="2400" dirty="0" smtClean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lphaLcPeriod"/>
            </a:pPr>
            <a:endParaRPr lang="en-US" sz="2400" dirty="0" smtClean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FFFF00"/>
                </a:solidFill>
              </a:rPr>
              <a:t>To model taking the </a:t>
            </a:r>
            <a:r>
              <a:rPr lang="en-US" sz="2400" dirty="0" smtClean="0">
                <a:solidFill>
                  <a:srgbClr val="FFFF00"/>
                </a:solidFill>
              </a:rPr>
              <a:t>20% </a:t>
            </a:r>
            <a:r>
              <a:rPr lang="en-US" sz="2400" dirty="0">
                <a:solidFill>
                  <a:srgbClr val="FFFF00"/>
                </a:solidFill>
              </a:rPr>
              <a:t>discount then the </a:t>
            </a:r>
            <a:r>
              <a:rPr lang="en-US" sz="2400" dirty="0" smtClean="0">
                <a:solidFill>
                  <a:srgbClr val="FFFF00"/>
                </a:solidFill>
              </a:rPr>
              <a:t>15% discount</a:t>
            </a:r>
          </a:p>
          <a:p>
            <a:pPr marL="457200" indent="-457200">
              <a:buFont typeface="+mj-lt"/>
              <a:buAutoNum type="alphaLcPeriod"/>
            </a:pPr>
            <a:endParaRPr lang="en-US" sz="2400" dirty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lphaLcPeriod"/>
            </a:pPr>
            <a:endParaRPr lang="en-US" sz="2400" dirty="0" smtClean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lphaLcPeriod"/>
            </a:pPr>
            <a:endParaRPr lang="en-US" sz="2400" dirty="0" smtClean="0">
              <a:solidFill>
                <a:srgbClr val="FFFF00"/>
              </a:solidFill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>
                <a:solidFill>
                  <a:srgbClr val="FFFF00"/>
                </a:solidFill>
              </a:rPr>
              <a:t>If you were an employee, which discount would you take first? Why?</a:t>
            </a:r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93725" y="495300"/>
            <a:ext cx="872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US" sz="2400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en-US" sz="2400" dirty="0" smtClean="0"/>
              <a:t>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52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8382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You have a coupon good for $5 off the price of any large pizza.  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You also get a 10% discount on any pizza if you show your student ID.  How much more would pay for a large pizza if the cashier applies the coupon first?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09600" y="376535"/>
            <a:ext cx="872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US" sz="2400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  <a:r>
              <a:rPr lang="en-US" sz="2400" dirty="0" smtClean="0"/>
              <a:t>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324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Function Operations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30725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Addition:		</a:t>
            </a:r>
          </a:p>
          <a:p>
            <a:pPr eaLnBrk="1" hangingPunct="1"/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Subtraction:</a:t>
            </a:r>
          </a:p>
          <a:p>
            <a:pPr eaLnBrk="1" hangingPunct="1"/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Multiplication:</a:t>
            </a:r>
          </a:p>
          <a:p>
            <a:pPr eaLnBrk="1" hangingPunct="1"/>
            <a:endParaRPr lang="en-US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Division</a:t>
            </a:r>
            <a:r>
              <a:rPr lang="en-US" sz="2800" dirty="0" smtClean="0">
                <a:solidFill>
                  <a:schemeClr val="bg1"/>
                </a:solidFill>
              </a:rPr>
              <a:t>:</a:t>
            </a:r>
          </a:p>
          <a:p>
            <a:pPr eaLnBrk="1" hangingPunct="1"/>
            <a:endParaRPr 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Order Matters!!!</a:t>
            </a:r>
            <a:r>
              <a:rPr lang="en-US" sz="2800" dirty="0" smtClean="0">
                <a:solidFill>
                  <a:schemeClr val="bg1"/>
                </a:solidFill>
              </a:rPr>
              <a:t>		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3124200" y="1600200"/>
          <a:ext cx="34861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1638000" imgH="253800" progId="Equation.DSMT4">
                  <p:embed/>
                </p:oleObj>
              </mc:Choice>
              <mc:Fallback>
                <p:oleObj name="Equation" r:id="rId3" imgW="163800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00200"/>
                        <a:ext cx="3486150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3146425" y="3657600"/>
          <a:ext cx="32178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5" imgW="1511280" imgH="253800" progId="Equation.DSMT4">
                  <p:embed/>
                </p:oleObj>
              </mc:Choice>
              <mc:Fallback>
                <p:oleObj name="Equation" r:id="rId5" imgW="151128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3657600"/>
                        <a:ext cx="3217863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3124200" y="2667000"/>
          <a:ext cx="34591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7" imgW="1625400" imgH="253800" progId="Equation.DSMT4">
                  <p:embed/>
                </p:oleObj>
              </mc:Choice>
              <mc:Fallback>
                <p:oleObj name="Equation" r:id="rId7" imgW="162540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667000"/>
                        <a:ext cx="3459163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4"/>
          <p:cNvGraphicFramePr>
            <a:graphicFrameLocks noChangeAspect="1"/>
          </p:cNvGraphicFramePr>
          <p:nvPr/>
        </p:nvGraphicFramePr>
        <p:xfrm>
          <a:off x="3200400" y="4495800"/>
          <a:ext cx="3998913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9" imgW="1879560" imgH="469800" progId="Equation.DSMT4">
                  <p:embed/>
                </p:oleObj>
              </mc:Choice>
              <mc:Fallback>
                <p:oleObj name="Equation" r:id="rId9" imgW="1879560" imgH="469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95800"/>
                        <a:ext cx="3998913" cy="998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invGray">
          <a:xfrm>
            <a:off x="304800" y="8382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>
                <a:solidFill>
                  <a:schemeClr val="bg1"/>
                </a:solidFill>
              </a:rPr>
              <a:t>Given</a:t>
            </a:r>
            <a:r>
              <a:rPr lang="en-US" sz="2400" b="1">
                <a:solidFill>
                  <a:srgbClr val="FFEB55"/>
                </a:solidFill>
              </a:rPr>
              <a:t> 	 </a:t>
            </a:r>
            <a:br>
              <a:rPr lang="en-US" sz="2400" b="1">
                <a:solidFill>
                  <a:srgbClr val="FFEB55"/>
                </a:solidFill>
              </a:rPr>
            </a:b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28600" y="304800"/>
            <a:ext cx="800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US" sz="2400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1447800" y="990600"/>
          <a:ext cx="50974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1866600" imgH="253800" progId="Equation.DSMT4">
                  <p:embed/>
                </p:oleObj>
              </mc:Choice>
              <mc:Fallback>
                <p:oleObj name="Equation" r:id="rId3" imgW="1866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990600"/>
                        <a:ext cx="5097463" cy="533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7"/>
          <p:cNvSpPr txBox="1">
            <a:spLocks noChangeArrowheads="1"/>
          </p:cNvSpPr>
          <p:nvPr/>
        </p:nvSpPr>
        <p:spPr bwMode="invGray">
          <a:xfrm>
            <a:off x="1004888" y="152400"/>
            <a:ext cx="813911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>
                <a:solidFill>
                  <a:schemeClr val="bg1"/>
                </a:solidFill>
              </a:rPr>
              <a:t>Find</a:t>
            </a:r>
            <a:r>
              <a:rPr lang="en-US" sz="2400" b="1">
                <a:solidFill>
                  <a:srgbClr val="FFEB55"/>
                </a:solidFill>
              </a:rPr>
              <a:t>	 </a:t>
            </a:r>
            <a:br>
              <a:rPr lang="en-US" sz="2400" b="1">
                <a:solidFill>
                  <a:srgbClr val="FFEB55"/>
                </a:solidFill>
              </a:rPr>
            </a:br>
            <a:endParaRPr lang="en-US" sz="2400">
              <a:solidFill>
                <a:schemeClr val="bg1"/>
              </a:solidFill>
            </a:endParaRPr>
          </a:p>
        </p:txBody>
      </p:sp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1752600" y="152400"/>
          <a:ext cx="64309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5" imgW="3022560" imgH="457200" progId="Equation.DSMT4">
                  <p:embed/>
                </p:oleObj>
              </mc:Choice>
              <mc:Fallback>
                <p:oleObj name="Equation" r:id="rId5" imgW="30225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52400"/>
                        <a:ext cx="6430963" cy="762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76200" y="3886200"/>
            <a:ext cx="89154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43400" y="1981200"/>
            <a:ext cx="0" cy="4572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904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Composite Functions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>
                <a:solidFill>
                  <a:srgbClr val="FFFF00"/>
                </a:solidFill>
              </a:rPr>
              <a:t>In a composition, a function is performed, and then a second function is performed on the result of the first function.  The composition of </a:t>
            </a:r>
            <a:r>
              <a:rPr lang="en-US" sz="2800" i="1" dirty="0">
                <a:solidFill>
                  <a:srgbClr val="FFFF00"/>
                </a:solidFill>
              </a:rPr>
              <a:t>f</a:t>
            </a:r>
            <a:r>
              <a:rPr lang="en-US" sz="2800" dirty="0">
                <a:solidFill>
                  <a:srgbClr val="FFFF00"/>
                </a:solidFill>
              </a:rPr>
              <a:t> and </a:t>
            </a:r>
            <a:r>
              <a:rPr lang="en-US" sz="2800" i="1" dirty="0">
                <a:solidFill>
                  <a:srgbClr val="FFFF00"/>
                </a:solidFill>
              </a:rPr>
              <a:t>g</a:t>
            </a:r>
            <a:r>
              <a:rPr lang="en-US" sz="2800" dirty="0">
                <a:solidFill>
                  <a:srgbClr val="FFFF00"/>
                </a:solidFill>
              </a:rPr>
              <a:t> is denoted by                       or </a:t>
            </a:r>
            <a:r>
              <a:rPr lang="en-US" sz="2800" dirty="0" smtClean="0">
                <a:solidFill>
                  <a:srgbClr val="FFFF00"/>
                </a:solidFill>
              </a:rPr>
              <a:t>			</a:t>
            </a:r>
          </a:p>
          <a:p>
            <a:pPr>
              <a:buFontTx/>
              <a:buNone/>
            </a:pPr>
            <a:endParaRPr lang="en-US" sz="2800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Pronounced as: “f of g of x” and this symbol does not means Mul</a:t>
            </a:r>
            <a:r>
              <a:rPr lang="en-US" sz="2800" dirty="0" smtClean="0">
                <a:solidFill>
                  <a:srgbClr val="FFFF00"/>
                </a:solidFill>
              </a:rPr>
              <a:t>tiplication. </a:t>
            </a:r>
            <a:endParaRPr lang="en-US" sz="2800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Work from innermost function to outermost function.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55309" name="Object 1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5609610"/>
              </p:ext>
            </p:extLst>
          </p:nvPr>
        </p:nvGraphicFramePr>
        <p:xfrm>
          <a:off x="5257800" y="2971800"/>
          <a:ext cx="137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571320" imgH="253800" progId="Equation.DSMT4">
                  <p:embed/>
                </p:oleObj>
              </mc:Choice>
              <mc:Fallback>
                <p:oleObj name="Equation" r:id="rId3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971800"/>
                        <a:ext cx="1371600" cy="609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829194"/>
              </p:ext>
            </p:extLst>
          </p:nvPr>
        </p:nvGraphicFramePr>
        <p:xfrm>
          <a:off x="2895600" y="2971800"/>
          <a:ext cx="14589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685800" imgH="253800" progId="Equation.DSMT4">
                  <p:embed/>
                </p:oleObj>
              </mc:Choice>
              <mc:Fallback>
                <p:oleObj name="Equation" r:id="rId5" imgW="685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71800"/>
                        <a:ext cx="1458913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201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invGray">
          <a:xfrm>
            <a:off x="381000" y="11430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>
                <a:solidFill>
                  <a:srgbClr val="FFC000"/>
                </a:solidFill>
              </a:rPr>
              <a:t>Given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 dirty="0">
                <a:solidFill>
                  <a:srgbClr val="FFEB55"/>
                </a:solidFill>
              </a:rPr>
              <a:t>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93725" y="495300"/>
            <a:ext cx="862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US" sz="2400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1447800" y="1295400"/>
          <a:ext cx="61372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2247840" imgH="253800" progId="Equation.DSMT4">
                  <p:embed/>
                </p:oleObj>
              </mc:Choice>
              <mc:Fallback>
                <p:oleObj name="Equation" r:id="rId3" imgW="2247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95400"/>
                        <a:ext cx="6137275" cy="693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3" name="Text Box 7"/>
          <p:cNvSpPr txBox="1">
            <a:spLocks noChangeArrowheads="1"/>
          </p:cNvSpPr>
          <p:nvPr/>
        </p:nvSpPr>
        <p:spPr bwMode="invGray">
          <a:xfrm>
            <a:off x="1371600" y="6096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>
                <a:solidFill>
                  <a:srgbClr val="FFC000"/>
                </a:solidFill>
              </a:rPr>
              <a:t>Find</a:t>
            </a:r>
            <a:r>
              <a:rPr lang="en-US" sz="2400" b="1" dirty="0">
                <a:solidFill>
                  <a:srgbClr val="FFEB55"/>
                </a:solidFill>
              </a:rPr>
              <a:t>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2160588" y="609600"/>
          <a:ext cx="14589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685800" imgH="253800" progId="Equation.DSMT4">
                  <p:embed/>
                </p:oleObj>
              </mc:Choice>
              <mc:Fallback>
                <p:oleObj name="Equation" r:id="rId5" imgW="685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609600"/>
                        <a:ext cx="1458912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8023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invGray">
          <a:xfrm>
            <a:off x="381000" y="11430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>
                <a:solidFill>
                  <a:srgbClr val="FFC000"/>
                </a:solidFill>
              </a:rPr>
              <a:t>Given</a:t>
            </a:r>
            <a:r>
              <a:rPr lang="en-US" sz="2400" b="1" dirty="0">
                <a:solidFill>
                  <a:srgbClr val="FFEB55"/>
                </a:solidFill>
              </a:rPr>
              <a:t> 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593725" y="495300"/>
            <a:ext cx="8579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US" sz="2400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1447800" y="1295400"/>
          <a:ext cx="61372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3" imgW="2247840" imgH="253800" progId="Equation.DSMT4">
                  <p:embed/>
                </p:oleObj>
              </mc:Choice>
              <mc:Fallback>
                <p:oleObj name="Equation" r:id="rId3" imgW="2247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95400"/>
                        <a:ext cx="6137275" cy="693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7" name="Text Box 7"/>
          <p:cNvSpPr txBox="1">
            <a:spLocks noChangeArrowheads="1"/>
          </p:cNvSpPr>
          <p:nvPr/>
        </p:nvSpPr>
        <p:spPr bwMode="invGray">
          <a:xfrm>
            <a:off x="1371600" y="6096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>
                <a:solidFill>
                  <a:srgbClr val="FFC000"/>
                </a:solidFill>
              </a:rPr>
              <a:t>Find</a:t>
            </a:r>
            <a:r>
              <a:rPr lang="en-US" sz="2400" b="1" dirty="0">
                <a:solidFill>
                  <a:srgbClr val="FFEB55"/>
                </a:solidFill>
              </a:rPr>
              <a:t>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71688" name="Object 8"/>
          <p:cNvGraphicFramePr>
            <a:graphicFrameLocks noChangeAspect="1"/>
          </p:cNvGraphicFramePr>
          <p:nvPr/>
        </p:nvGraphicFramePr>
        <p:xfrm>
          <a:off x="2160588" y="609600"/>
          <a:ext cx="14589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5" imgW="685800" imgH="253800" progId="Equation.DSMT4">
                  <p:embed/>
                </p:oleObj>
              </mc:Choice>
              <mc:Fallback>
                <p:oleObj name="Equation" r:id="rId5" imgW="685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609600"/>
                        <a:ext cx="1458912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0821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invGray">
          <a:xfrm>
            <a:off x="381000" y="11430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>
                <a:solidFill>
                  <a:srgbClr val="FFC000"/>
                </a:solidFill>
              </a:rPr>
              <a:t>Given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 dirty="0">
                <a:solidFill>
                  <a:srgbClr val="FFEB55"/>
                </a:solidFill>
              </a:rPr>
              <a:t>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93725" y="495300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US" sz="2400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1447800" y="1295400"/>
          <a:ext cx="61372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3" imgW="2247840" imgH="253800" progId="Equation.DSMT4">
                  <p:embed/>
                </p:oleObj>
              </mc:Choice>
              <mc:Fallback>
                <p:oleObj name="Equation" r:id="rId3" imgW="2247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95400"/>
                        <a:ext cx="6137275" cy="693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1" name="Text Box 7"/>
          <p:cNvSpPr txBox="1">
            <a:spLocks noChangeArrowheads="1"/>
          </p:cNvSpPr>
          <p:nvPr/>
        </p:nvSpPr>
        <p:spPr bwMode="invGray">
          <a:xfrm>
            <a:off x="1371600" y="6096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 smtClean="0">
                <a:solidFill>
                  <a:srgbClr val="FFC000"/>
                </a:solidFill>
              </a:rPr>
              <a:t>Find                            and</a:t>
            </a:r>
            <a:r>
              <a:rPr lang="en-US" sz="2400" b="1" dirty="0">
                <a:solidFill>
                  <a:srgbClr val="FFEB55"/>
                </a:solidFill>
              </a:rPr>
              <a:t>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72712" name="Object 8"/>
          <p:cNvGraphicFramePr>
            <a:graphicFrameLocks noChangeAspect="1"/>
          </p:cNvGraphicFramePr>
          <p:nvPr/>
        </p:nvGraphicFramePr>
        <p:xfrm>
          <a:off x="2079625" y="609600"/>
          <a:ext cx="16208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5" imgW="761760" imgH="253800" progId="Equation.DSMT4">
                  <p:embed/>
                </p:oleObj>
              </mc:Choice>
              <mc:Fallback>
                <p:oleObj name="Equation" r:id="rId5" imgW="761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609600"/>
                        <a:ext cx="1620838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4" name="Object 10"/>
          <p:cNvGraphicFramePr>
            <a:graphicFrameLocks noChangeAspect="1"/>
          </p:cNvGraphicFramePr>
          <p:nvPr/>
        </p:nvGraphicFramePr>
        <p:xfrm>
          <a:off x="5105400" y="609600"/>
          <a:ext cx="16208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7" imgW="761760" imgH="253800" progId="Equation.DSMT4">
                  <p:embed/>
                </p:oleObj>
              </mc:Choice>
              <mc:Fallback>
                <p:oleObj name="Equation" r:id="rId7" imgW="761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609600"/>
                        <a:ext cx="1620838" cy="5397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5082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invGray">
          <a:xfrm>
            <a:off x="381000" y="11430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>
                <a:solidFill>
                  <a:srgbClr val="FFC000"/>
                </a:solidFill>
              </a:rPr>
              <a:t>Given</a:t>
            </a:r>
            <a:r>
              <a:rPr lang="en-US" sz="2400" b="1" dirty="0">
                <a:solidFill>
                  <a:srgbClr val="FFEB55"/>
                </a:solidFill>
              </a:rPr>
              <a:t> 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93725" y="495300"/>
            <a:ext cx="859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US" sz="2400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2141538" y="1295400"/>
          <a:ext cx="47498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3" imgW="1739880" imgH="253800" progId="Equation.DSMT4">
                  <p:embed/>
                </p:oleObj>
              </mc:Choice>
              <mc:Fallback>
                <p:oleObj name="Equation" r:id="rId3" imgW="1739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1295400"/>
                        <a:ext cx="4749800" cy="693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1" name="Text Box 7"/>
          <p:cNvSpPr txBox="1">
            <a:spLocks noChangeArrowheads="1"/>
          </p:cNvSpPr>
          <p:nvPr/>
        </p:nvSpPr>
        <p:spPr bwMode="invGray">
          <a:xfrm>
            <a:off x="1371600" y="6096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 smtClean="0">
                <a:solidFill>
                  <a:srgbClr val="FFC000"/>
                </a:solidFill>
              </a:rPr>
              <a:t>Find                            and</a:t>
            </a:r>
            <a:r>
              <a:rPr lang="en-US" sz="2400" b="1" dirty="0">
                <a:solidFill>
                  <a:srgbClr val="FFEB55"/>
                </a:solidFill>
              </a:rPr>
              <a:t>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72712" name="Object 8"/>
          <p:cNvGraphicFramePr>
            <a:graphicFrameLocks noChangeAspect="1"/>
          </p:cNvGraphicFramePr>
          <p:nvPr/>
        </p:nvGraphicFramePr>
        <p:xfrm>
          <a:off x="2214563" y="457200"/>
          <a:ext cx="173241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5" imgW="634680" imgH="253800" progId="Equation.DSMT4">
                  <p:embed/>
                </p:oleObj>
              </mc:Choice>
              <mc:Fallback>
                <p:oleObj name="Equation" r:id="rId5" imgW="634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457200"/>
                        <a:ext cx="1732410" cy="6921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4" name="Object 10"/>
          <p:cNvGraphicFramePr>
            <a:graphicFrameLocks noChangeAspect="1"/>
          </p:cNvGraphicFramePr>
          <p:nvPr/>
        </p:nvGraphicFramePr>
        <p:xfrm>
          <a:off x="5240338" y="457200"/>
          <a:ext cx="173241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7" imgW="634680" imgH="253800" progId="Equation.DSMT4">
                  <p:embed/>
                </p:oleObj>
              </mc:Choice>
              <mc:Fallback>
                <p:oleObj name="Equation" r:id="rId7" imgW="634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457200"/>
                        <a:ext cx="1732410" cy="6921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1526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invGray">
          <a:xfrm>
            <a:off x="381000" y="11430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>
                <a:solidFill>
                  <a:srgbClr val="FFC000"/>
                </a:solidFill>
              </a:rPr>
              <a:t>Given</a:t>
            </a:r>
            <a:r>
              <a:rPr lang="en-US" sz="2400" b="1" dirty="0">
                <a:solidFill>
                  <a:srgbClr val="FFEB55"/>
                </a:solidFill>
              </a:rPr>
              <a:t> 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93725" y="495300"/>
            <a:ext cx="872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 </a:t>
            </a:r>
            <a:r>
              <a:rPr lang="en-US" sz="2400" u="sng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1354138" y="1219200"/>
          <a:ext cx="735012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3" imgW="2692080" imgH="253800" progId="Equation.DSMT4">
                  <p:embed/>
                </p:oleObj>
              </mc:Choice>
              <mc:Fallback>
                <p:oleObj name="Equation" r:id="rId3" imgW="2692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38" y="1219200"/>
                        <a:ext cx="7350125" cy="693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1" name="Text Box 7"/>
          <p:cNvSpPr txBox="1">
            <a:spLocks noChangeArrowheads="1"/>
          </p:cNvSpPr>
          <p:nvPr/>
        </p:nvSpPr>
        <p:spPr bwMode="invGray">
          <a:xfrm>
            <a:off x="1371600" y="609600"/>
            <a:ext cx="81391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6457950" algn="l"/>
              </a:tabLst>
            </a:pPr>
            <a:r>
              <a:rPr lang="en-US" sz="2400" dirty="0" smtClean="0">
                <a:solidFill>
                  <a:srgbClr val="FFC000"/>
                </a:solidFill>
              </a:rPr>
              <a:t>Find </a:t>
            </a:r>
            <a:r>
              <a:rPr lang="en-US" sz="2400" dirty="0" smtClean="0">
                <a:solidFill>
                  <a:schemeClr val="bg1"/>
                </a:solidFill>
              </a:rPr>
              <a:t>                           </a:t>
            </a:r>
            <a:r>
              <a:rPr lang="en-US" sz="2400" b="1" dirty="0">
                <a:solidFill>
                  <a:srgbClr val="FFEB55"/>
                </a:solidFill>
              </a:rPr>
              <a:t>	 </a:t>
            </a:r>
            <a:br>
              <a:rPr lang="en-US" sz="2400" b="1" dirty="0">
                <a:solidFill>
                  <a:srgbClr val="FFEB55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72712" name="Object 8"/>
          <p:cNvGraphicFramePr>
            <a:graphicFrameLocks noChangeAspect="1"/>
          </p:cNvGraphicFramePr>
          <p:nvPr/>
        </p:nvGraphicFramePr>
        <p:xfrm>
          <a:off x="2362200" y="381000"/>
          <a:ext cx="270192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5" imgW="990360" imgH="279360" progId="Equation.DSMT4">
                  <p:embed/>
                </p:oleObj>
              </mc:Choice>
              <mc:Fallback>
                <p:oleObj name="Equation" r:id="rId5" imgW="990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81000"/>
                        <a:ext cx="2701925" cy="7604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5107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Berlin Sans FB"/>
        <a:ea typeface=""/>
        <a:cs typeface=""/>
      </a:majorFont>
      <a:minorFont>
        <a:latin typeface="Berlin Sans F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207</Words>
  <Application>Microsoft Office PowerPoint</Application>
  <PresentationFormat>On-screen Show (4:3)</PresentationFormat>
  <Paragraphs>54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Berlin Sans FB</vt:lpstr>
      <vt:lpstr>Calibri</vt:lpstr>
      <vt:lpstr>Default Design</vt:lpstr>
      <vt:lpstr>Equation</vt:lpstr>
      <vt:lpstr>Notes # ___  Operations on Functions </vt:lpstr>
      <vt:lpstr>Function Operations</vt:lpstr>
      <vt:lpstr>PowerPoint Presentation</vt:lpstr>
      <vt:lpstr>Composite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and functions</dc:title>
  <dc:creator>Leon High School</dc:creator>
  <cp:lastModifiedBy>Kothe, Cesar</cp:lastModifiedBy>
  <cp:revision>30</cp:revision>
  <cp:lastPrinted>2015-01-29T13:30:14Z</cp:lastPrinted>
  <dcterms:created xsi:type="dcterms:W3CDTF">2005-03-29T17:24:35Z</dcterms:created>
  <dcterms:modified xsi:type="dcterms:W3CDTF">2018-02-09T11:41:30Z</dcterms:modified>
</cp:coreProperties>
</file>