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76" r:id="rId7"/>
    <p:sldId id="261" r:id="rId8"/>
    <p:sldId id="262" r:id="rId9"/>
    <p:sldId id="263" r:id="rId10"/>
    <p:sldId id="264" r:id="rId11"/>
    <p:sldId id="265" r:id="rId12"/>
    <p:sldId id="266" r:id="rId13"/>
    <p:sldId id="277" r:id="rId14"/>
    <p:sldId id="278" r:id="rId15"/>
    <p:sldId id="279" r:id="rId16"/>
    <p:sldId id="268" r:id="rId17"/>
    <p:sldId id="269" r:id="rId18"/>
    <p:sldId id="270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0000"/>
    <a:srgbClr val="9900CC"/>
    <a:srgbClr val="9933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80" autoAdjust="0"/>
    <p:restoredTop sz="91002" autoAdjust="0"/>
  </p:normalViewPr>
  <p:slideViewPr>
    <p:cSldViewPr>
      <p:cViewPr varScale="1">
        <p:scale>
          <a:sx n="67" d="100"/>
          <a:sy n="67" d="100"/>
        </p:scale>
        <p:origin x="156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6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6.wmf"/><Relationship Id="rId1" Type="http://schemas.openxmlformats.org/officeDocument/2006/relationships/image" Target="../media/image27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Relationship Id="rId9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4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A3059-CF89-4621-B578-1C4D1578DB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94AEA-E8F9-4731-92B3-FDBB06A0B8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EDD7E-0F1F-4FD2-9C40-B06B047DE1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18920-5262-42A8-A135-9A5C51CD73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5C284-C430-4612-BD89-08F543A2EE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EB575-6343-42F9-B539-8B8F9DFEFB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F09A2-715A-4191-AD5C-904BB0AC64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DA2AD-0620-4987-A2D5-05B406EB93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A76CA-7970-47F9-8350-2DA70112BB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13F89-66D8-47FC-8B53-6A85BFD6B9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55E84-9BE8-44B2-95DC-8A4FB941F4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E0357644-8E62-4464-BA72-7333AD212E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24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3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6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54.bin"/><Relationship Id="rId18" Type="http://schemas.openxmlformats.org/officeDocument/2006/relationships/image" Target="../media/image39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wmf"/><Relationship Id="rId20" Type="http://schemas.openxmlformats.org/officeDocument/2006/relationships/image" Target="../media/image4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55.bin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57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37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11" Type="http://schemas.openxmlformats.org/officeDocument/2006/relationships/image" Target="../media/image4.wmf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5.wmf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2.wmf"/><Relationship Id="rId3" Type="http://schemas.openxmlformats.org/officeDocument/2006/relationships/image" Target="../media/image13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4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4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4702569" cy="46166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Chapter 10 </a:t>
            </a:r>
            <a:r>
              <a:rPr lang="en-US" dirty="0" smtClean="0"/>
              <a:t>: </a:t>
            </a:r>
            <a:r>
              <a:rPr lang="en-US" dirty="0"/>
              <a:t>Vectors in the Plane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835650" y="6613525"/>
            <a:ext cx="3308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Greg Kelly, Hanford High School, Richland, Washington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57200" y="6613525"/>
            <a:ext cx="17478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Photo by Vickie Kelly,  2003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546725" y="6064250"/>
            <a:ext cx="3490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bg1"/>
                </a:solidFill>
              </a:rPr>
              <a:t>Mesa Verde National Park, Colorado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819400" y="533400"/>
            <a:ext cx="3576638" cy="588963"/>
          </a:xfrm>
          <a:prstGeom prst="rect">
            <a:avLst/>
          </a:prstGeom>
          <a:solidFill>
            <a:srgbClr val="FFFF66"/>
          </a:solidFill>
          <a:ln w="9525">
            <a:solidFill>
              <a:srgbClr val="99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Vector Operations: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203325" y="1868488"/>
            <a:ext cx="2982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Scalar Multiplication:</a:t>
            </a:r>
          </a:p>
        </p:txBody>
      </p:sp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4529138" y="1828800"/>
          <a:ext cx="24479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3" imgW="914400" imgH="253800" progId="Equation.DSMT4">
                  <p:embed/>
                </p:oleObj>
              </mc:Choice>
              <mc:Fallback>
                <p:oleObj name="Equation" r:id="rId3" imgW="91440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9138" y="1828800"/>
                        <a:ext cx="2447925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203325" y="2859088"/>
            <a:ext cx="291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Negative (opposite):</a:t>
            </a:r>
          </a:p>
        </p:txBody>
      </p:sp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4267200" y="2743200"/>
          <a:ext cx="411480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5" imgW="1485720" imgH="253800" progId="Equation.DSMT4">
                  <p:embed/>
                </p:oleObj>
              </mc:Choice>
              <mc:Fallback>
                <p:oleObj name="Equation" r:id="rId5" imgW="1485720" imgH="253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743200"/>
                        <a:ext cx="4114800" cy="70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7" imgW="190440" imgH="139680" progId="Equation.DSMT4">
                  <p:embed/>
                </p:oleObj>
              </mc:Choice>
              <mc:Fallback>
                <p:oleObj name="Equation" r:id="rId7" imgW="190440" imgH="1396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utoUpdateAnimBg="0"/>
      <p:bldP spid="1229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/>
          <p:cNvSpPr>
            <a:spLocks noChangeShapeType="1"/>
          </p:cNvSpPr>
          <p:nvPr/>
        </p:nvSpPr>
        <p:spPr bwMode="auto">
          <a:xfrm flipH="1" flipV="1">
            <a:off x="914400" y="1828800"/>
            <a:ext cx="762000" cy="1524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 flipH="1" flipV="1">
            <a:off x="2819400" y="685800"/>
            <a:ext cx="762000" cy="1524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1676400" y="2209800"/>
            <a:ext cx="1905000" cy="1143000"/>
          </a:xfrm>
          <a:prstGeom prst="line">
            <a:avLst/>
          </a:prstGeom>
          <a:noFill/>
          <a:ln w="25400">
            <a:solidFill>
              <a:srgbClr val="99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914400" y="685800"/>
            <a:ext cx="1905000" cy="1143000"/>
          </a:xfrm>
          <a:prstGeom prst="line">
            <a:avLst/>
          </a:prstGeom>
          <a:noFill/>
          <a:ln w="25400">
            <a:solidFill>
              <a:srgbClr val="99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V="1">
            <a:off x="1676400" y="685800"/>
            <a:ext cx="1143000" cy="2667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260725" y="9540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9144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514600" y="2819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9900CC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524000" y="838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9900CC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209800" y="1828800"/>
            <a:ext cx="67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u+v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886200" y="1474788"/>
            <a:ext cx="3971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>
                <a:solidFill>
                  <a:srgbClr val="FF0000"/>
                </a:solidFill>
              </a:rPr>
              <a:t> +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v</a:t>
            </a:r>
            <a:r>
              <a:rPr lang="en-US">
                <a:solidFill>
                  <a:srgbClr val="FF0000"/>
                </a:solidFill>
              </a:rPr>
              <a:t> is the </a:t>
            </a:r>
            <a:r>
              <a:rPr lang="en-US" u="sng">
                <a:solidFill>
                  <a:srgbClr val="FF0000"/>
                </a:solidFill>
              </a:rPr>
              <a:t>resultant vector</a:t>
            </a:r>
            <a:r>
              <a:rPr lang="en-US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886200" y="2362200"/>
            <a:ext cx="430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(Parallelogram law of addition)</a:t>
            </a:r>
          </a:p>
        </p:txBody>
      </p:sp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3" imgW="190440" imgH="139680" progId="Equation.DSMT4">
                  <p:embed/>
                </p:oleObj>
              </mc:Choice>
              <mc:Fallback>
                <p:oleObj name="Equation" r:id="rId3" imgW="190440" imgH="1396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animBg="1"/>
      <p:bldP spid="13317" grpId="0" animBg="1"/>
      <p:bldP spid="13318" grpId="0" animBg="1"/>
      <p:bldP spid="13319" grpId="0" autoUpdateAnimBg="0"/>
      <p:bldP spid="13320" grpId="0" autoUpdateAnimBg="0"/>
      <p:bldP spid="13322" grpId="0" autoUpdateAnimBg="0"/>
      <p:bldP spid="13323" grpId="0" autoUpdateAnimBg="0"/>
      <p:bldP spid="13324" grpId="0" autoUpdateAnimBg="0"/>
      <p:bldP spid="1332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447800" y="762000"/>
            <a:ext cx="601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angle between two vectors is given by: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2819400" y="1447800"/>
          <a:ext cx="34290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3" imgW="1244520" imgH="444240" progId="Equation.DSMT4">
                  <p:embed/>
                </p:oleObj>
              </mc:Choice>
              <mc:Fallback>
                <p:oleObj name="Equation" r:id="rId3" imgW="1244520" imgH="44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447800"/>
                        <a:ext cx="3429000" cy="122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447800" y="3048000"/>
            <a:ext cx="6657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This comes from the law of cosines.</a:t>
            </a:r>
          </a:p>
          <a:p>
            <a:pPr algn="ctr"/>
            <a:r>
              <a:rPr lang="en-US"/>
              <a:t>See page 524 for the proof if you are interested.</a:t>
            </a:r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5" imgW="190440" imgH="139680" progId="Equation.DSMT4">
                  <p:embed/>
                </p:oleObj>
              </mc:Choice>
              <mc:Fallback>
                <p:oleObj name="Equation" r:id="rId5" imgW="190440" imgH="1396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762000" y="990600"/>
            <a:ext cx="7796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</a:t>
            </a:r>
            <a:r>
              <a:rPr lang="en-US" u="sng"/>
              <a:t>dot product</a:t>
            </a:r>
            <a:r>
              <a:rPr lang="en-US"/>
              <a:t> (also called </a:t>
            </a:r>
            <a:r>
              <a:rPr lang="en-US" u="sng"/>
              <a:t>inner product</a:t>
            </a:r>
            <a:r>
              <a:rPr lang="en-US"/>
              <a:t>) is defined as:</a:t>
            </a: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655763" y="1828800"/>
          <a:ext cx="57562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3" imgW="1803240" imgH="253800" progId="Equation.DSMT4">
                  <p:embed/>
                </p:oleObj>
              </mc:Choice>
              <mc:Fallback>
                <p:oleObj name="Equation" r:id="rId3" imgW="180324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763" y="1828800"/>
                        <a:ext cx="575627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117725" y="2935288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Read “u dot v”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85800" y="3733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Example:</a:t>
            </a: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1371600" y="4572000"/>
          <a:ext cx="2209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5" imgW="736560" imgH="253800" progId="Equation.DSMT4">
                  <p:embed/>
                </p:oleObj>
              </mc:Choice>
              <mc:Fallback>
                <p:oleObj name="Equation" r:id="rId5" imgW="73656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572000"/>
                        <a:ext cx="22098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Equation" r:id="rId7" imgW="190440" imgH="139680" progId="Equation.DSMT4">
                  <p:embed/>
                </p:oleObj>
              </mc:Choice>
              <mc:Fallback>
                <p:oleObj name="Equation" r:id="rId7" imgW="190440" imgH="1396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3581400" y="4572000"/>
          <a:ext cx="3276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Equation" r:id="rId9" imgW="1091880" imgH="253800" progId="Equation.DSMT4">
                  <p:embed/>
                </p:oleObj>
              </mc:Choice>
              <mc:Fallback>
                <p:oleObj name="Equation" r:id="rId9" imgW="109188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572000"/>
                        <a:ext cx="32766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6896100" y="4648200"/>
          <a:ext cx="952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Equation" r:id="rId11" imgW="317160" imgH="177480" progId="Equation.DSMT4">
                  <p:embed/>
                </p:oleObj>
              </mc:Choice>
              <mc:Fallback>
                <p:oleObj name="Equation" r:id="rId11" imgW="317160" imgH="177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6100" y="4648200"/>
                        <a:ext cx="952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utoUpdateAnimBg="0"/>
      <p:bldP spid="2662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62000" y="990600"/>
            <a:ext cx="7796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</a:t>
            </a:r>
            <a:r>
              <a:rPr lang="en-US" u="sng"/>
              <a:t>dot product</a:t>
            </a:r>
            <a:r>
              <a:rPr lang="en-US"/>
              <a:t> (also called </a:t>
            </a:r>
            <a:r>
              <a:rPr lang="en-US" u="sng"/>
              <a:t>inner product</a:t>
            </a:r>
            <a:r>
              <a:rPr lang="en-US"/>
              <a:t>) is defined as:</a:t>
            </a: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655763" y="1828800"/>
          <a:ext cx="57562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Equation" r:id="rId3" imgW="1803240" imgH="253800" progId="Equation.DSMT4">
                  <p:embed/>
                </p:oleObj>
              </mc:Choice>
              <mc:Fallback>
                <p:oleObj name="Equation" r:id="rId3" imgW="180324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763" y="1828800"/>
                        <a:ext cx="575627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5800" y="373380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This could be substituted in the formula for the angle between vectors (or solved for theta) to give:</a:t>
            </a:r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3028950" y="4572000"/>
          <a:ext cx="32385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Equation" r:id="rId5" imgW="1079280" imgH="507960" progId="Equation.DSMT4">
                  <p:embed/>
                </p:oleObj>
              </mc:Choice>
              <mc:Fallback>
                <p:oleObj name="Equation" r:id="rId5" imgW="1079280" imgH="5079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4572000"/>
                        <a:ext cx="32385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7" imgW="190440" imgH="139680" progId="Equation.DSMT4">
                  <p:embed/>
                </p:oleObj>
              </mc:Choice>
              <mc:Fallback>
                <p:oleObj name="Equation" r:id="rId7" imgW="190440" imgH="1396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762000" y="941388"/>
            <a:ext cx="5645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Find the angle between vectors </a:t>
            </a:r>
            <a:r>
              <a:rPr lang="en-US" sz="2800" b="1">
                <a:latin typeface="Times New Roman" pitchFamily="18" charset="0"/>
              </a:rPr>
              <a:t>u</a:t>
            </a:r>
            <a:r>
              <a:rPr lang="en-US"/>
              <a:t> and </a:t>
            </a:r>
            <a:r>
              <a:rPr lang="en-US" sz="2800" b="1">
                <a:latin typeface="Times New Roman" pitchFamily="18" charset="0"/>
              </a:rPr>
              <a:t>v</a:t>
            </a:r>
            <a:r>
              <a:rPr lang="en-US"/>
              <a:t>: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2386013" y="1828800"/>
          <a:ext cx="42957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Equation" r:id="rId3" imgW="1346040" imgH="253800" progId="Equation.DSMT4">
                  <p:embed/>
                </p:oleObj>
              </mc:Choice>
              <mc:Fallback>
                <p:oleObj name="Equation" r:id="rId3" imgW="134604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1828800"/>
                        <a:ext cx="429577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609600" y="3048000"/>
          <a:ext cx="32385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Equation" r:id="rId5" imgW="1079280" imgH="507960" progId="Equation.DSMT4">
                  <p:embed/>
                </p:oleObj>
              </mc:Choice>
              <mc:Fallback>
                <p:oleObj name="Equation" r:id="rId5" imgW="1079280" imgH="507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0"/>
                        <a:ext cx="32385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Equation" r:id="rId7" imgW="190440" imgH="139680" progId="Equation.DSMT4">
                  <p:embed/>
                </p:oleObj>
              </mc:Choice>
              <mc:Fallback>
                <p:oleObj name="Equation" r:id="rId7" imgW="190440" imgH="1396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762000" y="381000"/>
            <a:ext cx="1455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</p:txBody>
      </p:sp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3962400" y="2971800"/>
          <a:ext cx="44577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name="Equation" r:id="rId9" imgW="1485720" imgH="533160" progId="Equation.DSMT4">
                  <p:embed/>
                </p:oleObj>
              </mc:Choice>
              <mc:Fallback>
                <p:oleObj name="Equation" r:id="rId9" imgW="1485720" imgH="533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971800"/>
                        <a:ext cx="44577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1714500" y="4991100"/>
          <a:ext cx="35433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7" name="Equation" r:id="rId11" imgW="1180800" imgH="457200" progId="Equation.DSMT4">
                  <p:embed/>
                </p:oleObj>
              </mc:Choice>
              <mc:Fallback>
                <p:oleObj name="Equation" r:id="rId11" imgW="11808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4991100"/>
                        <a:ext cx="35433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5676900" y="5334000"/>
          <a:ext cx="1409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Equation" r:id="rId13" imgW="469800" imgH="203040" progId="Equation.DSMT4">
                  <p:embed/>
                </p:oleObj>
              </mc:Choice>
              <mc:Fallback>
                <p:oleObj name="Equation" r:id="rId13" imgW="46980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900" y="5334000"/>
                        <a:ext cx="1409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41325" y="192088"/>
            <a:ext cx="328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Application: Example 7</a:t>
            </a:r>
          </a:p>
        </p:txBody>
      </p:sp>
      <p:pic>
        <p:nvPicPr>
          <p:cNvPr id="16387" name="Picture 3" descr="727-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895600"/>
            <a:ext cx="4114800" cy="3292475"/>
          </a:xfrm>
          <a:prstGeom prst="rect">
            <a:avLst/>
          </a:prstGeom>
          <a:noFill/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41325" y="725488"/>
            <a:ext cx="84740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 Boeing 727 airplane, flying due east at 500mph in still air, encounters a 70-mph tail wind acting in the direction of 60</a:t>
            </a:r>
            <a:r>
              <a:rPr lang="en-US" baseline="30000"/>
              <a:t>o</a:t>
            </a:r>
            <a:r>
              <a:rPr lang="en-US"/>
              <a:t> north of east.   The airplane holds its compass heading due east but, because of the wind, acquires a new ground speed and direction.  What are they?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181600" y="2971800"/>
            <a:ext cx="3581400" cy="2971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5791200" y="3352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638800" y="2971800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N</a:t>
            </a: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5486400" y="5486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8382000" y="5334000"/>
            <a:ext cx="307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E</a:t>
            </a:r>
          </a:p>
        </p:txBody>
      </p:sp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4" imgW="190440" imgH="139680" progId="Equation.DSMT4">
                  <p:embed/>
                </p:oleObj>
              </mc:Choice>
              <mc:Fallback>
                <p:oleObj name="Equation" r:id="rId4" imgW="190440" imgH="1396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 autoUpdateAnimBg="0"/>
      <p:bldP spid="16391" grpId="0" animBg="1"/>
      <p:bldP spid="16393" grpId="0" autoUpdateAnimBg="0"/>
      <p:bldP spid="16394" grpId="0" animBg="1"/>
      <p:bldP spid="1639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41325" y="192088"/>
            <a:ext cx="328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Application: Example 7</a:t>
            </a:r>
          </a:p>
        </p:txBody>
      </p:sp>
      <p:pic>
        <p:nvPicPr>
          <p:cNvPr id="17411" name="Picture 3" descr="727-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895600"/>
            <a:ext cx="4114800" cy="3292475"/>
          </a:xfrm>
          <a:prstGeom prst="rect">
            <a:avLst/>
          </a:prstGeom>
          <a:noFill/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41325" y="725488"/>
            <a:ext cx="84740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 Boeing 727 airplane, flying due </a:t>
            </a:r>
            <a:r>
              <a:rPr lang="en-US" b="1">
                <a:solidFill>
                  <a:schemeClr val="accent2"/>
                </a:solidFill>
              </a:rPr>
              <a:t>east at 500mph</a:t>
            </a:r>
            <a:r>
              <a:rPr lang="en-US"/>
              <a:t> in still air, encounters a 70-mph tail wind acting in the direction of 60</a:t>
            </a:r>
            <a:r>
              <a:rPr lang="en-US" baseline="30000"/>
              <a:t>o</a:t>
            </a:r>
            <a:r>
              <a:rPr lang="en-US"/>
              <a:t> north of east.   The airplane holds its compass heading due east but, because of the wind, acquires a new ground speed and direction.  What are they?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181600" y="2971800"/>
            <a:ext cx="3581400" cy="2971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5791200" y="3352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638800" y="3048000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N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5486400" y="5486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8382000" y="5334000"/>
            <a:ext cx="307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E</a:t>
            </a: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5791200" y="5486400"/>
            <a:ext cx="2209800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7696200" y="5486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41325" y="192088"/>
            <a:ext cx="328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Application: Example 7</a:t>
            </a:r>
          </a:p>
        </p:txBody>
      </p:sp>
      <p:pic>
        <p:nvPicPr>
          <p:cNvPr id="18435" name="Picture 3" descr="727-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895600"/>
            <a:ext cx="4114800" cy="3292475"/>
          </a:xfrm>
          <a:prstGeom prst="rect">
            <a:avLst/>
          </a:prstGeom>
          <a:noFill/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41325" y="725488"/>
            <a:ext cx="84740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 Boeing 727 airplane, flying due east at 500mph in still air, encounters a </a:t>
            </a:r>
            <a:r>
              <a:rPr lang="en-US" b="1">
                <a:solidFill>
                  <a:schemeClr val="accent2"/>
                </a:solidFill>
              </a:rPr>
              <a:t>70-mph</a:t>
            </a:r>
            <a:r>
              <a:rPr lang="en-US"/>
              <a:t> tail wind acting in the direction of </a:t>
            </a:r>
            <a:r>
              <a:rPr lang="en-US" b="1">
                <a:solidFill>
                  <a:schemeClr val="accent2"/>
                </a:solidFill>
              </a:rPr>
              <a:t>60</a:t>
            </a:r>
            <a:r>
              <a:rPr lang="en-US" b="1" baseline="30000">
                <a:solidFill>
                  <a:schemeClr val="accent2"/>
                </a:solidFill>
              </a:rPr>
              <a:t>o</a:t>
            </a:r>
            <a:r>
              <a:rPr lang="en-US" b="1">
                <a:solidFill>
                  <a:schemeClr val="accent2"/>
                </a:solidFill>
              </a:rPr>
              <a:t> north of east</a:t>
            </a:r>
            <a:r>
              <a:rPr lang="en-US"/>
              <a:t>.   The airplane holds its compass heading due east but, because of the wind, acquires a new ground speed and direction.  What are they?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181600" y="2971800"/>
            <a:ext cx="3581400" cy="3048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5791200" y="3352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638800" y="3048000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N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5486400" y="5486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8382000" y="5334000"/>
            <a:ext cx="307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E</a:t>
            </a: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791200" y="5486400"/>
            <a:ext cx="2209800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5791200" y="4724400"/>
            <a:ext cx="304800" cy="7620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791200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7696200" y="5486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5943600" y="5105400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Times New Roman" pitchFamily="18" charset="0"/>
              </a:rPr>
              <a:t>60</a:t>
            </a:r>
            <a:r>
              <a:rPr lang="en-US" sz="1800" baseline="30000">
                <a:solidFill>
                  <a:schemeClr val="accent2"/>
                </a:solidFill>
                <a:latin typeface="Times New Roman" pitchFamily="18" charset="0"/>
              </a:rPr>
              <a:t>o</a:t>
            </a:r>
          </a:p>
        </p:txBody>
      </p:sp>
      <p:graphicFrame>
        <p:nvGraphicFramePr>
          <p:cNvPr id="18447" name="Object 15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Equation" r:id="rId4" imgW="190440" imgH="139680" progId="Equation.DSMT4">
                  <p:embed/>
                </p:oleObj>
              </mc:Choice>
              <mc:Fallback>
                <p:oleObj name="Equation" r:id="rId4" imgW="190440" imgH="1396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41325" y="192088"/>
            <a:ext cx="328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Application: Example 7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41325" y="725488"/>
            <a:ext cx="84740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 Boeing 727 airplane, flying due east at 500mph in still air, encounters a 70-mph tail wind acting in the direction of 60</a:t>
            </a:r>
            <a:r>
              <a:rPr lang="en-US" baseline="30000"/>
              <a:t>o</a:t>
            </a:r>
            <a:r>
              <a:rPr lang="en-US"/>
              <a:t> north of east.   The airplane holds its compass heading due east but, because of the wind, acquires a new ground speed and direction.  What are they?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181600" y="2971800"/>
            <a:ext cx="3581400" cy="3048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V="1">
            <a:off x="5791200" y="3352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638800" y="3048000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N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5486400" y="5486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382000" y="5334000"/>
            <a:ext cx="307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E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5791200" y="5486400"/>
            <a:ext cx="2209800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5791200" y="4724400"/>
            <a:ext cx="304800" cy="7620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791200" y="4419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7696200" y="5486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" y="3352800"/>
            <a:ext cx="4359275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We need to find the magnitude and direction of the </a:t>
            </a:r>
            <a:r>
              <a:rPr lang="en-US">
                <a:solidFill>
                  <a:srgbClr val="FF0000"/>
                </a:solidFill>
              </a:rPr>
              <a:t>resultant vector</a:t>
            </a:r>
            <a:r>
              <a:rPr lang="en-US"/>
              <a:t> </a:t>
            </a:r>
            <a:r>
              <a:rPr lang="en-US" sz="2800" b="1">
                <a:latin typeface="Times New Roman" pitchFamily="18" charset="0"/>
              </a:rPr>
              <a:t>u</a:t>
            </a:r>
            <a:r>
              <a:rPr lang="en-US"/>
              <a:t> + </a:t>
            </a:r>
            <a:r>
              <a:rPr lang="en-US" sz="2800" b="1">
                <a:latin typeface="Times New Roman" pitchFamily="18" charset="0"/>
              </a:rPr>
              <a:t>v</a:t>
            </a:r>
            <a:r>
              <a:rPr lang="en-US" b="1">
                <a:latin typeface="Times New Roman" pitchFamily="18" charset="0"/>
              </a:rPr>
              <a:t>.</a:t>
            </a: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6096000" y="4724400"/>
            <a:ext cx="2209800" cy="0"/>
          </a:xfrm>
          <a:prstGeom prst="line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V="1">
            <a:off x="8001000" y="4724400"/>
            <a:ext cx="304800" cy="762000"/>
          </a:xfrm>
          <a:prstGeom prst="line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V="1">
            <a:off x="5791200" y="4724400"/>
            <a:ext cx="2514600" cy="762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7010400" y="4953000"/>
            <a:ext cx="67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u+v</a:t>
            </a:r>
          </a:p>
        </p:txBody>
      </p:sp>
      <p:graphicFrame>
        <p:nvGraphicFramePr>
          <p:cNvPr id="20498" name="Object 18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Equation" r:id="rId3" imgW="190440" imgH="139680" progId="Equation.DSMT4">
                  <p:embed/>
                </p:oleObj>
              </mc:Choice>
              <mc:Fallback>
                <p:oleObj name="Equation" r:id="rId3" imgW="190440" imgH="1396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4" grpId="0" animBg="1"/>
      <p:bldP spid="20495" grpId="0" animBg="1"/>
      <p:bldP spid="20496" grpId="0" animBg="1"/>
      <p:bldP spid="2049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85813" y="914400"/>
            <a:ext cx="74787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b="1">
                <a:solidFill>
                  <a:srgbClr val="FFFF66"/>
                </a:solidFill>
              </a:rPr>
              <a:t>Warning:</a:t>
            </a:r>
          </a:p>
          <a:p>
            <a:pPr algn="ctr"/>
            <a:endParaRPr lang="en-US" sz="4400" b="1">
              <a:solidFill>
                <a:srgbClr val="FFFF66"/>
              </a:solidFill>
            </a:endParaRPr>
          </a:p>
          <a:p>
            <a:pPr algn="ctr"/>
            <a:r>
              <a:rPr lang="en-US" sz="4400" b="1">
                <a:solidFill>
                  <a:srgbClr val="FFFF66"/>
                </a:solidFill>
              </a:rPr>
              <a:t>Only </a:t>
            </a:r>
            <a:r>
              <a:rPr lang="en-US" sz="4400" b="1" u="sng">
                <a:solidFill>
                  <a:srgbClr val="FFFF66"/>
                </a:solidFill>
              </a:rPr>
              <a:t>some</a:t>
            </a:r>
            <a:r>
              <a:rPr lang="en-US" sz="4400" b="1">
                <a:solidFill>
                  <a:srgbClr val="FFFF66"/>
                </a:solidFill>
              </a:rPr>
              <a:t> of this is review</a:t>
            </a:r>
            <a:r>
              <a:rPr lang="en-US"/>
              <a:t>.</a:t>
            </a: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3429000" y="3810000"/>
            <a:ext cx="2133600" cy="2057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 thruBlk="1"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181600" y="228600"/>
            <a:ext cx="3581400" cy="3048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V="1">
            <a:off x="5791200" y="609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638800" y="304800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N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5486400" y="2743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8382000" y="2590800"/>
            <a:ext cx="307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E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5791200" y="2743200"/>
            <a:ext cx="2209800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5791200" y="1981200"/>
            <a:ext cx="304800" cy="7620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5791200" y="1676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7696200" y="2743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81000" y="533400"/>
            <a:ext cx="4359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 component forms of </a:t>
            </a:r>
            <a:r>
              <a:rPr lang="en-US" b="1">
                <a:latin typeface="Times New Roman" pitchFamily="18" charset="0"/>
              </a:rPr>
              <a:t>u</a:t>
            </a:r>
            <a:r>
              <a:rPr lang="en-US"/>
              <a:t> and 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/>
              <a:t> are: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6096000" y="1981200"/>
            <a:ext cx="2209800" cy="0"/>
          </a:xfrm>
          <a:prstGeom prst="line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V="1">
            <a:off x="8001000" y="1981200"/>
            <a:ext cx="304800" cy="762000"/>
          </a:xfrm>
          <a:prstGeom prst="line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V="1">
            <a:off x="5791200" y="1981200"/>
            <a:ext cx="2514600" cy="762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7010400" y="2209800"/>
            <a:ext cx="67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u+v</a:t>
            </a:r>
          </a:p>
        </p:txBody>
      </p:sp>
      <p:graphicFrame>
        <p:nvGraphicFramePr>
          <p:cNvPr id="29696" name="Object 0"/>
          <p:cNvGraphicFramePr>
            <a:graphicFrameLocks noChangeAspect="1"/>
          </p:cNvGraphicFramePr>
          <p:nvPr/>
        </p:nvGraphicFramePr>
        <p:xfrm>
          <a:off x="609600" y="1524000"/>
          <a:ext cx="2133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Equation" r:id="rId3" imgW="749160" imgH="253800" progId="Equation.DSMT4">
                  <p:embed/>
                </p:oleObj>
              </mc:Choice>
              <mc:Fallback>
                <p:oleObj name="Equation" r:id="rId3" imgW="749160" imgH="253800" progId="Equation.DSMT4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524000"/>
                        <a:ext cx="21336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593725" y="2286000"/>
          <a:ext cx="41465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Equation" r:id="rId5" imgW="1625400" imgH="279360" progId="Equation.DSMT4">
                  <p:embed/>
                </p:oleObj>
              </mc:Choice>
              <mc:Fallback>
                <p:oleObj name="Equation" r:id="rId5" imgW="1625400" imgH="2793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2286000"/>
                        <a:ext cx="414655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6553200" y="27432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500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5943600" y="2133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70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609600" y="3048000"/>
          <a:ext cx="239712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7" imgW="939600" imgH="304560" progId="Equation.DSMT4">
                  <p:embed/>
                </p:oleObj>
              </mc:Choice>
              <mc:Fallback>
                <p:oleObj name="Equation" r:id="rId7" imgW="939600" imgH="3045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0"/>
                        <a:ext cx="2397125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441325" y="3849688"/>
            <a:ext cx="159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Therefore:</a:t>
            </a: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2209800" y="3657600"/>
          <a:ext cx="327660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Equation" r:id="rId9" imgW="1231560" imgH="304560" progId="Equation.DSMT4">
                  <p:embed/>
                </p:oleObj>
              </mc:Choice>
              <mc:Fallback>
                <p:oleObj name="Equation" r:id="rId9" imgW="1231560" imgH="304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657600"/>
                        <a:ext cx="3276600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6477000" y="4724400"/>
          <a:ext cx="13509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Equation" r:id="rId11" imgW="507960" imgH="177480" progId="Equation.DSMT4">
                  <p:embed/>
                </p:oleObj>
              </mc:Choice>
              <mc:Fallback>
                <p:oleObj name="Equation" r:id="rId11" imgW="50796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724400"/>
                        <a:ext cx="135096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209800" y="4419600"/>
          <a:ext cx="4257675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" name="Equation" r:id="rId13" imgW="1600200" imgH="380880" progId="Equation.DSMT4">
                  <p:embed/>
                </p:oleObj>
              </mc:Choice>
              <mc:Fallback>
                <p:oleObj name="Equation" r:id="rId13" imgW="1600200" imgH="3808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419600"/>
                        <a:ext cx="4257675" cy="101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533400" y="5791200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and:</a:t>
            </a:r>
          </a:p>
        </p:txBody>
      </p:sp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1752600" y="5486400"/>
          <a:ext cx="23622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" name="Equation" r:id="rId15" imgW="965160" imgH="431640" progId="Equation.DSMT4">
                  <p:embed/>
                </p:oleObj>
              </mc:Choice>
              <mc:Fallback>
                <p:oleObj name="Equation" r:id="rId15" imgW="96516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486400"/>
                        <a:ext cx="23622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4191000" y="5562600"/>
          <a:ext cx="13716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Equation" r:id="rId17" imgW="393480" imgH="203040" progId="Equation.DSMT4">
                  <p:embed/>
                </p:oleObj>
              </mc:Choice>
              <mc:Fallback>
                <p:oleObj name="Equation" r:id="rId17" imgW="393480" imgH="203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562600"/>
                        <a:ext cx="137160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3" name="Equation" r:id="rId19" imgW="190440" imgH="139680" progId="Equation.DSMT4">
                  <p:embed/>
                </p:oleObj>
              </mc:Choice>
              <mc:Fallback>
                <p:oleObj name="Equation" r:id="rId19" imgW="190440" imgH="1396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7" grpId="0" autoUpdateAnimBg="0"/>
      <p:bldP spid="21524" grpId="0" autoUpdateAnimBg="0"/>
      <p:bldP spid="21525" grpId="0" autoUpdateAnimBg="0"/>
      <p:bldP spid="21527" grpId="0" autoUpdateAnimBg="0"/>
      <p:bldP spid="2153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181600" y="228600"/>
            <a:ext cx="3581400" cy="3048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 flipV="1">
            <a:off x="5791200" y="609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638800" y="304800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N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5486400" y="2743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8382000" y="2590800"/>
            <a:ext cx="307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>
                <a:latin typeface="Times New Roman" pitchFamily="18" charset="0"/>
              </a:rPr>
              <a:t>E</a:t>
            </a: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V="1">
            <a:off x="5791200" y="1981200"/>
            <a:ext cx="2514600" cy="762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533400" y="4267200"/>
            <a:ext cx="809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 new ground speed of the airplane is about 538.4 mph, and its new direction is about 6.5</a:t>
            </a:r>
            <a:r>
              <a:rPr lang="en-US" baseline="30000"/>
              <a:t>o</a:t>
            </a:r>
            <a:r>
              <a:rPr lang="en-US"/>
              <a:t> north of east.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6477000" y="19812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538.4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6858000" y="2362200"/>
            <a:ext cx="585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6.5</a:t>
            </a:r>
            <a:r>
              <a:rPr lang="en-US" sz="1800" baseline="30000">
                <a:solidFill>
                  <a:srgbClr val="FF0000"/>
                </a:solidFill>
              </a:rPr>
              <a:t>o</a:t>
            </a:r>
          </a:p>
        </p:txBody>
      </p:sp>
      <p:pic>
        <p:nvPicPr>
          <p:cNvPr id="23583" name="Picture 31" descr="727-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04800"/>
            <a:ext cx="4114800" cy="3292475"/>
          </a:xfrm>
          <a:prstGeom prst="rect">
            <a:avLst/>
          </a:prstGeom>
          <a:noFill/>
        </p:spPr>
      </p:pic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8686800" y="6270625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Symbol" pitchFamily="18" charset="2"/>
              </a:rPr>
              <a:t>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914400"/>
            <a:ext cx="7620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Quantities that we measure that have magnitude but not direction are called </a:t>
            </a:r>
            <a:r>
              <a:rPr lang="en-US" u="sng"/>
              <a:t>scalars</a:t>
            </a:r>
            <a:r>
              <a:rPr lang="en-US"/>
              <a:t>.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7239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Quantities such as force, displacement or velocity that have direction as well as magnitude are represented by </a:t>
            </a:r>
            <a:r>
              <a:rPr lang="en-US" u="sng"/>
              <a:t>directed line segments</a:t>
            </a:r>
            <a:r>
              <a:rPr lang="en-US"/>
              <a:t>.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V="1">
            <a:off x="1600200" y="3810000"/>
            <a:ext cx="182880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447800" y="51562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505200" y="36322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B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981200" y="5257800"/>
            <a:ext cx="765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/>
              <a:t>initial</a:t>
            </a:r>
          </a:p>
          <a:p>
            <a:pPr algn="ctr"/>
            <a:r>
              <a:rPr lang="en-US" sz="2000"/>
              <a:t>point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810000" y="3657600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/>
              <a:t>terminal</a:t>
            </a:r>
          </a:p>
          <a:p>
            <a:pPr algn="ctr"/>
            <a:r>
              <a:rPr lang="en-US" sz="2000"/>
              <a:t>point</a:t>
            </a:r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2895600" y="4419600"/>
          <a:ext cx="6397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3" imgW="253800" imgH="203040" progId="Equation.DSMT4">
                  <p:embed/>
                </p:oleObj>
              </mc:Choice>
              <mc:Fallback>
                <p:oleObj name="Equation" r:id="rId3" imgW="25380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19600"/>
                        <a:ext cx="639763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648200" y="4953000"/>
            <a:ext cx="2014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length is </a:t>
            </a:r>
          </a:p>
        </p:txBody>
      </p:sp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6553200" y="4800600"/>
          <a:ext cx="8382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5" imgW="304560" imgH="279360" progId="Equation.DSMT4">
                  <p:embed/>
                </p:oleObj>
              </mc:Choice>
              <mc:Fallback>
                <p:oleObj name="Equation" r:id="rId5" imgW="304560" imgH="2793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800600"/>
                        <a:ext cx="838200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7" imgW="190440" imgH="139680" progId="Equation.DSMT4">
                  <p:embed/>
                </p:oleObj>
              </mc:Choice>
              <mc:Fallback>
                <p:oleObj name="Equation" r:id="rId7" imgW="190440" imgH="1396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4" grpId="0" animBg="1"/>
      <p:bldP spid="5125" grpId="0" autoUpdateAnimBg="0"/>
      <p:bldP spid="5126" grpId="0" autoUpdateAnimBg="0"/>
      <p:bldP spid="5127" grpId="0" autoUpdateAnimBg="0"/>
      <p:bldP spid="5128" grpId="0" autoUpdateAnimBg="0"/>
      <p:bldP spid="513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 flipV="1">
            <a:off x="2590800" y="838200"/>
            <a:ext cx="182880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438400" y="21844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495800" y="6604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B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971800" y="2286000"/>
            <a:ext cx="765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/>
              <a:t>initial</a:t>
            </a:r>
          </a:p>
          <a:p>
            <a:pPr algn="ctr"/>
            <a:r>
              <a:rPr lang="en-US" sz="2000"/>
              <a:t>point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800600" y="685800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/>
              <a:t>terminal</a:t>
            </a:r>
          </a:p>
          <a:p>
            <a:pPr algn="ctr"/>
            <a:r>
              <a:rPr lang="en-US" sz="2000"/>
              <a:t>point</a:t>
            </a:r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3886200" y="1447800"/>
          <a:ext cx="6397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3" imgW="253800" imgH="203040" progId="Equation.DSMT4">
                  <p:embed/>
                </p:oleObj>
              </mc:Choice>
              <mc:Fallback>
                <p:oleObj name="Equation" r:id="rId3" imgW="253800" imgH="203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447800"/>
                        <a:ext cx="639763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066800" y="3352800"/>
            <a:ext cx="704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 </a:t>
            </a:r>
            <a:r>
              <a:rPr lang="en-US" u="sng"/>
              <a:t>vector</a:t>
            </a:r>
            <a:r>
              <a:rPr lang="en-US"/>
              <a:t> is represented by a directed line segment.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990600" y="4267200"/>
            <a:ext cx="739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Vectors are equal if they have the same length and direction (same slope).</a:t>
            </a:r>
          </a:p>
        </p:txBody>
      </p:sp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5" imgW="190440" imgH="139680" progId="Equation.DSMT4">
                  <p:embed/>
                </p:oleObj>
              </mc:Choice>
              <mc:Fallback>
                <p:oleObj name="Equation" r:id="rId5" imgW="190440" imgH="1396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0" y="685800"/>
            <a:ext cx="533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 vector is in </a:t>
            </a:r>
            <a:r>
              <a:rPr lang="en-US" u="sng">
                <a:solidFill>
                  <a:schemeClr val="accent2"/>
                </a:solidFill>
              </a:rPr>
              <a:t>standard position</a:t>
            </a:r>
            <a:r>
              <a:rPr lang="en-US"/>
              <a:t> if the initial point is at the origin.</a:t>
            </a: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 flipV="1">
            <a:off x="6400800" y="838200"/>
            <a:ext cx="0" cy="2514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5105400" y="2133600"/>
            <a:ext cx="2667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V="1">
            <a:off x="6400800" y="1447800"/>
            <a:ext cx="11430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772400" y="19558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248400" y="4572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y</a:t>
            </a:r>
          </a:p>
        </p:txBody>
      </p:sp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7543800" y="1143000"/>
          <a:ext cx="914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3" imgW="457200" imgH="253800" progId="Equation.DSMT4">
                  <p:embed/>
                </p:oleObj>
              </mc:Choice>
              <mc:Fallback>
                <p:oleObj name="Equation" r:id="rId3" imgW="45720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1143000"/>
                        <a:ext cx="9144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57200" y="3657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 </a:t>
            </a:r>
            <a:r>
              <a:rPr lang="en-US" u="sng">
                <a:solidFill>
                  <a:schemeClr val="accent2"/>
                </a:solidFill>
              </a:rPr>
              <a:t>component form</a:t>
            </a:r>
            <a:r>
              <a:rPr lang="en-US"/>
              <a:t> of this vector is:</a:t>
            </a:r>
          </a:p>
        </p:txBody>
      </p:sp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5943600" y="3505200"/>
          <a:ext cx="21336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5" imgW="685800" imgH="253800" progId="Equation.DSMT4">
                  <p:embed/>
                </p:oleObj>
              </mc:Choice>
              <mc:Fallback>
                <p:oleObj name="Equation" r:id="rId5" imgW="685800" imgH="253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505200"/>
                        <a:ext cx="2133600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762000" y="685800"/>
            <a:ext cx="533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 vector is in </a:t>
            </a:r>
            <a:r>
              <a:rPr lang="en-US" u="sng">
                <a:solidFill>
                  <a:schemeClr val="tx2"/>
                </a:solidFill>
              </a:rPr>
              <a:t>standard position</a:t>
            </a:r>
            <a:r>
              <a:rPr lang="en-US"/>
              <a:t> if the initial point is at the origin.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 flipV="1">
            <a:off x="6400800" y="838200"/>
            <a:ext cx="0" cy="2514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5105400" y="2133600"/>
            <a:ext cx="2667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V="1">
            <a:off x="6400800" y="1447800"/>
            <a:ext cx="11430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7772400" y="19558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6248400" y="4572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y</a:t>
            </a:r>
          </a:p>
        </p:txBody>
      </p:sp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7543800" y="1143000"/>
          <a:ext cx="914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Equation" r:id="rId3" imgW="457200" imgH="253800" progId="Equation.DSMT4">
                  <p:embed/>
                </p:oleObj>
              </mc:Choice>
              <mc:Fallback>
                <p:oleObj name="Equation" r:id="rId3" imgW="45720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1143000"/>
                        <a:ext cx="9144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57200" y="3657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 </a:t>
            </a:r>
            <a:r>
              <a:rPr lang="en-US" u="sng"/>
              <a:t>component form</a:t>
            </a:r>
            <a:r>
              <a:rPr lang="en-US"/>
              <a:t> of this vector is:</a:t>
            </a:r>
          </a:p>
        </p:txBody>
      </p:sp>
      <p:graphicFrame>
        <p:nvGraphicFramePr>
          <p:cNvPr id="25610" name="Object 10"/>
          <p:cNvGraphicFramePr>
            <a:graphicFrameLocks noChangeAspect="1"/>
          </p:cNvGraphicFramePr>
          <p:nvPr/>
        </p:nvGraphicFramePr>
        <p:xfrm>
          <a:off x="5943600" y="3505200"/>
          <a:ext cx="21336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Equation" r:id="rId5" imgW="685800" imgH="253800" progId="Equation.DSMT4">
                  <p:embed/>
                </p:oleObj>
              </mc:Choice>
              <mc:Fallback>
                <p:oleObj name="Equation" r:id="rId5" imgW="685800" imgH="253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505200"/>
                        <a:ext cx="2133600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304800" y="4572000"/>
            <a:ext cx="3676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</a:t>
            </a:r>
            <a:r>
              <a:rPr lang="en-US" u="sng">
                <a:solidFill>
                  <a:schemeClr val="accent2"/>
                </a:solidFill>
              </a:rPr>
              <a:t>magnitude</a:t>
            </a:r>
            <a:r>
              <a:rPr lang="en-US"/>
              <a:t> (length) of</a:t>
            </a:r>
          </a:p>
        </p:txBody>
      </p:sp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3962400" y="4495800"/>
          <a:ext cx="182880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Equation" r:id="rId7" imgW="685800" imgH="253800" progId="Equation.DSMT4">
                  <p:embed/>
                </p:oleObj>
              </mc:Choice>
              <mc:Fallback>
                <p:oleObj name="Equation" r:id="rId7" imgW="685800" imgH="2538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495800"/>
                        <a:ext cx="1828800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5715000" y="4572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is:</a:t>
            </a:r>
          </a:p>
        </p:txBody>
      </p:sp>
      <p:graphicFrame>
        <p:nvGraphicFramePr>
          <p:cNvPr id="25614" name="Object 14"/>
          <p:cNvGraphicFramePr>
            <a:graphicFrameLocks noChangeAspect="1"/>
          </p:cNvGraphicFramePr>
          <p:nvPr/>
        </p:nvGraphicFramePr>
        <p:xfrm>
          <a:off x="6096000" y="4343400"/>
          <a:ext cx="25908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Equation" r:id="rId8" imgW="914400" imgH="291960" progId="Equation.DSMT4">
                  <p:embed/>
                </p:oleObj>
              </mc:Choice>
              <mc:Fallback>
                <p:oleObj name="Equation" r:id="rId8" imgW="914400" imgH="2919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343400"/>
                        <a:ext cx="2590800" cy="82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5" name="Object 15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Equation" r:id="rId10" imgW="190440" imgH="139680" progId="Equation.DSMT4">
                  <p:embed/>
                </p:oleObj>
              </mc:Choice>
              <mc:Fallback>
                <p:oleObj name="Equation" r:id="rId10" imgW="190440" imgH="1396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TB9IH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381000"/>
            <a:ext cx="6248400" cy="4746625"/>
          </a:xfrm>
          <a:prstGeom prst="rect">
            <a:avLst/>
          </a:prstGeom>
          <a:noFill/>
        </p:spPr>
      </p:pic>
      <p:sp>
        <p:nvSpPr>
          <p:cNvPr id="8195" name="Line 3"/>
          <p:cNvSpPr>
            <a:spLocks noChangeShapeType="1"/>
          </p:cNvSpPr>
          <p:nvPr/>
        </p:nvSpPr>
        <p:spPr bwMode="auto">
          <a:xfrm flipH="1">
            <a:off x="1066800" y="1524000"/>
            <a:ext cx="609600" cy="6096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736725" y="1335088"/>
            <a:ext cx="39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P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143000" y="2057400"/>
            <a:ext cx="39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Q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219200" y="990600"/>
            <a:ext cx="788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(-3,4)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04800" y="1905000"/>
            <a:ext cx="788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(-5,2)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708525" y="801688"/>
            <a:ext cx="333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component form of</a:t>
            </a:r>
          </a:p>
        </p:txBody>
      </p:sp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4800600" y="1295400"/>
          <a:ext cx="6096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4" imgW="253800" imgH="241200" progId="Equation.DSMT4">
                  <p:embed/>
                </p:oleObj>
              </mc:Choice>
              <mc:Fallback>
                <p:oleObj name="Equation" r:id="rId4" imgW="253800" imgH="241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295400"/>
                        <a:ext cx="609600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486400" y="1371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is:</a:t>
            </a:r>
          </a:p>
        </p:txBody>
      </p:sp>
      <p:graphicFrame>
        <p:nvGraphicFramePr>
          <p:cNvPr id="8206" name="Object 14"/>
          <p:cNvGraphicFramePr>
            <a:graphicFrameLocks noChangeAspect="1"/>
          </p:cNvGraphicFramePr>
          <p:nvPr/>
        </p:nvGraphicFramePr>
        <p:xfrm>
          <a:off x="5924550" y="1219200"/>
          <a:ext cx="240188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6" imgW="774360" imgH="253800" progId="Equation.DSMT4">
                  <p:embed/>
                </p:oleObj>
              </mc:Choice>
              <mc:Fallback>
                <p:oleObj name="Equation" r:id="rId6" imgW="774360" imgH="2538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4550" y="1219200"/>
                        <a:ext cx="2401888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2057400" y="2743200"/>
            <a:ext cx="609600" cy="6096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2209800" y="2971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1219200" y="3429000"/>
            <a:ext cx="87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(-2,-2)</a:t>
            </a:r>
          </a:p>
        </p:txBody>
      </p:sp>
      <p:graphicFrame>
        <p:nvGraphicFramePr>
          <p:cNvPr id="8210" name="Object 18"/>
          <p:cNvGraphicFramePr>
            <a:graphicFrameLocks noChangeAspect="1"/>
          </p:cNvGraphicFramePr>
          <p:nvPr/>
        </p:nvGraphicFramePr>
        <p:xfrm>
          <a:off x="4708525" y="3352800"/>
          <a:ext cx="3386138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8" imgW="1269720" imgH="330120" progId="Equation.DSMT4">
                  <p:embed/>
                </p:oleObj>
              </mc:Choice>
              <mc:Fallback>
                <p:oleObj name="Equation" r:id="rId8" imgW="1269720" imgH="33012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8525" y="3352800"/>
                        <a:ext cx="3386138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1" name="Object 19"/>
          <p:cNvGraphicFramePr>
            <a:graphicFrameLocks noChangeAspect="1"/>
          </p:cNvGraphicFramePr>
          <p:nvPr/>
        </p:nvGraphicFramePr>
        <p:xfrm>
          <a:off x="5181600" y="4495800"/>
          <a:ext cx="914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Equation" r:id="rId10" imgW="342720" imgH="228600" progId="Equation.DSMT4">
                  <p:embed/>
                </p:oleObj>
              </mc:Choice>
              <mc:Fallback>
                <p:oleObj name="Equation" r:id="rId10" imgW="342720" imgH="2286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495800"/>
                        <a:ext cx="914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2" name="Object 20"/>
          <p:cNvGraphicFramePr>
            <a:graphicFrameLocks noChangeAspect="1"/>
          </p:cNvGraphicFramePr>
          <p:nvPr/>
        </p:nvGraphicFramePr>
        <p:xfrm>
          <a:off x="5181600" y="5257800"/>
          <a:ext cx="11525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12" imgW="431640" imgH="215640" progId="Equation.DSMT4">
                  <p:embed/>
                </p:oleObj>
              </mc:Choice>
              <mc:Fallback>
                <p:oleObj name="Equation" r:id="rId12" imgW="431640" imgH="21564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257800"/>
                        <a:ext cx="1152525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3" name="Object 21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14" imgW="190440" imgH="139680" progId="Equation.DSMT4">
                  <p:embed/>
                </p:oleObj>
              </mc:Choice>
              <mc:Fallback>
                <p:oleObj name="Equation" r:id="rId14" imgW="190440" imgH="1396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6" grpId="0" autoUpdateAnimBg="0"/>
      <p:bldP spid="8198" grpId="0" autoUpdateAnimBg="0"/>
      <p:bldP spid="8199" grpId="0" autoUpdateAnimBg="0"/>
      <p:bldP spid="8200" grpId="0" autoUpdateAnimBg="0"/>
      <p:bldP spid="8201" grpId="0" autoUpdateAnimBg="0"/>
      <p:bldP spid="8205" grpId="0" autoUpdateAnimBg="0"/>
      <p:bldP spid="8207" grpId="0" animBg="1"/>
      <p:bldP spid="8208" grpId="0" autoUpdateAnimBg="0"/>
      <p:bldP spid="820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209800" y="16002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If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606675" y="1484313"/>
          <a:ext cx="990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380880" imgH="253800" progId="Equation.DSMT4">
                  <p:embed/>
                </p:oleObj>
              </mc:Choice>
              <mc:Fallback>
                <p:oleObj name="Equation" r:id="rId3" imgW="38088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1484313"/>
                        <a:ext cx="9906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733800" y="1549400"/>
            <a:ext cx="3275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Then </a:t>
            </a:r>
            <a:r>
              <a:rPr lang="en-US" sz="2800" b="1">
                <a:latin typeface="Times New Roman" pitchFamily="18" charset="0"/>
              </a:rPr>
              <a:t>v</a:t>
            </a:r>
            <a:r>
              <a:rPr lang="en-US"/>
              <a:t> is a </a:t>
            </a:r>
            <a:r>
              <a:rPr lang="en-US" u="sng"/>
              <a:t>unit vector</a:t>
            </a:r>
            <a:r>
              <a:rPr lang="en-US"/>
              <a:t>.</a:t>
            </a:r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1295400" y="3276600"/>
          <a:ext cx="99060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5" imgW="355320" imgH="253800" progId="Equation.DSMT4">
                  <p:embed/>
                </p:oleObj>
              </mc:Choice>
              <mc:Fallback>
                <p:oleObj name="Equation" r:id="rId5" imgW="355320" imgH="253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76600"/>
                        <a:ext cx="990600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438400" y="3429000"/>
            <a:ext cx="542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is the </a:t>
            </a:r>
            <a:r>
              <a:rPr lang="en-US" u="sng"/>
              <a:t>zero vector</a:t>
            </a:r>
            <a:r>
              <a:rPr lang="en-US"/>
              <a:t> and has no direction.</a:t>
            </a: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7" imgW="190440" imgH="139680" progId="Equation.DSMT4">
                  <p:embed/>
                </p:oleObj>
              </mc:Choice>
              <mc:Fallback>
                <p:oleObj name="Equation" r:id="rId7" imgW="190440" imgH="1396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819400" y="533400"/>
            <a:ext cx="3576638" cy="588963"/>
          </a:xfrm>
          <a:prstGeom prst="rect">
            <a:avLst/>
          </a:prstGeom>
          <a:solidFill>
            <a:srgbClr val="FFFF66"/>
          </a:solidFill>
          <a:ln w="9525">
            <a:solidFill>
              <a:srgbClr val="99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Vector Operations: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441325" y="1295400"/>
          <a:ext cx="82613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3" imgW="3301920" imgH="253800" progId="Equation.DSMT4">
                  <p:embed/>
                </p:oleObj>
              </mc:Choice>
              <mc:Fallback>
                <p:oleObj name="Equation" r:id="rId3" imgW="330192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295400"/>
                        <a:ext cx="82613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914400" y="2133600"/>
          <a:ext cx="66294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5" imgW="2527200" imgH="253800" progId="Equation.DSMT4">
                  <p:embed/>
                </p:oleObj>
              </mc:Choice>
              <mc:Fallback>
                <p:oleObj name="Equation" r:id="rId5" imgW="2527200" imgH="253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133600"/>
                        <a:ext cx="662940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895600" y="2819400"/>
            <a:ext cx="3268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(Add the components.)</a:t>
            </a:r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990600" y="3352800"/>
          <a:ext cx="66294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7" imgW="2527200" imgH="253800" progId="Equation.DSMT4">
                  <p:embed/>
                </p:oleObj>
              </mc:Choice>
              <mc:Fallback>
                <p:oleObj name="Equation" r:id="rId7" imgW="252720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352800"/>
                        <a:ext cx="662940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590800" y="4191000"/>
            <a:ext cx="3944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(Subtract  the components.)</a:t>
            </a:r>
          </a:p>
        </p:txBody>
      </p:sp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9" imgW="190440" imgH="139680" progId="Equation.DSMT4">
                  <p:embed/>
                </p:oleObj>
              </mc:Choice>
              <mc:Fallback>
                <p:oleObj name="Equation" r:id="rId9" imgW="190440" imgH="1396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  <p:bldP spid="10249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664</Words>
  <Application>Microsoft Office PowerPoint</Application>
  <PresentationFormat>On-screen Show (4:3)</PresentationFormat>
  <Paragraphs>108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Symbol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Hanford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Calculus 10.2</dc:title>
  <dc:subject>Vectors in the Plane</dc:subject>
  <dc:creator>Gregory Kelly</dc:creator>
  <cp:lastModifiedBy>Kothe, Cesar</cp:lastModifiedBy>
  <cp:revision>27</cp:revision>
  <dcterms:created xsi:type="dcterms:W3CDTF">2002-03-20T19:03:20Z</dcterms:created>
  <dcterms:modified xsi:type="dcterms:W3CDTF">2018-02-20T14:36:55Z</dcterms:modified>
</cp:coreProperties>
</file>