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1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3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04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0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9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2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3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41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dirty="0" smtClean="0">
                <a:solidFill>
                  <a:srgbClr val="FF0000"/>
                </a:solidFill>
              </a:rPr>
              <a:t>Algebra 1-A</a:t>
            </a:r>
            <a:endParaRPr lang="en-US" sz="115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CC"/>
                </a:solidFill>
              </a:rPr>
              <a:t>A Journey through time</a:t>
            </a:r>
            <a:endParaRPr lang="en-US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861"/>
            <a:ext cx="10515600" cy="1325563"/>
          </a:xfrm>
        </p:spPr>
        <p:txBody>
          <a:bodyPr/>
          <a:lstStyle/>
          <a:p>
            <a:r>
              <a:rPr lang="en-US" sz="6600" dirty="0">
                <a:solidFill>
                  <a:srgbClr val="FF0000"/>
                </a:solidFill>
              </a:rPr>
              <a:t>T</a:t>
            </a:r>
            <a:r>
              <a:rPr lang="en-US" sz="6600" dirty="0" smtClean="0">
                <a:solidFill>
                  <a:srgbClr val="FF0000"/>
                </a:solidFill>
              </a:rPr>
              <a:t>imeline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4793"/>
            <a:ext cx="10515600" cy="4351338"/>
          </a:xfrm>
        </p:spPr>
        <p:txBody>
          <a:bodyPr>
            <a:noAutofit/>
          </a:bodyPr>
          <a:lstStyle/>
          <a:p>
            <a:r>
              <a:rPr lang="en-US" sz="4800" cap="none" dirty="0" smtClean="0">
                <a:solidFill>
                  <a:srgbClr val="0000CC"/>
                </a:solidFill>
              </a:rPr>
              <a:t>2700 BC</a:t>
            </a:r>
            <a:r>
              <a:rPr lang="en-US" sz="4800" cap="none" baseline="30000" dirty="0" smtClean="0">
                <a:solidFill>
                  <a:srgbClr val="0000CC"/>
                </a:solidFill>
              </a:rPr>
              <a:t>1</a:t>
            </a:r>
            <a:r>
              <a:rPr lang="en-US" sz="4800" cap="none" dirty="0" smtClean="0">
                <a:solidFill>
                  <a:srgbClr val="0000CC"/>
                </a:solidFill>
              </a:rPr>
              <a:t> </a:t>
            </a:r>
            <a:r>
              <a:rPr lang="en-US" sz="4800" cap="none" dirty="0" smtClean="0"/>
              <a:t>– </a:t>
            </a:r>
            <a:r>
              <a:rPr lang="en-US" sz="4800" cap="none" dirty="0">
                <a:latin typeface="+mj-lt"/>
                <a:cs typeface="Aharoni" panose="02010803020104030203" pitchFamily="2" charset="-79"/>
              </a:rPr>
              <a:t>E</a:t>
            </a:r>
            <a:r>
              <a:rPr lang="en-US" sz="4800" cap="none" dirty="0" smtClean="0">
                <a:latin typeface="+mj-lt"/>
                <a:cs typeface="Aharoni" panose="02010803020104030203" pitchFamily="2" charset="-79"/>
              </a:rPr>
              <a:t>gyptians recorded numbers in first instance of the decimal system</a:t>
            </a:r>
          </a:p>
          <a:p>
            <a:r>
              <a:rPr lang="en-US" sz="4800" cap="none" dirty="0" smtClean="0">
                <a:solidFill>
                  <a:srgbClr val="0000CC"/>
                </a:solidFill>
                <a:latin typeface="+mj-lt"/>
              </a:rPr>
              <a:t>2000 BC </a:t>
            </a:r>
            <a:r>
              <a:rPr lang="en-US" sz="4800" cap="none" dirty="0" smtClean="0">
                <a:latin typeface="+mj-lt"/>
              </a:rPr>
              <a:t>–</a:t>
            </a:r>
            <a:r>
              <a:rPr lang="en-US" sz="4800" cap="none" dirty="0" smtClean="0">
                <a:latin typeface="+mj-lt"/>
                <a:cs typeface="Aharoni" panose="02010803020104030203" pitchFamily="2" charset="-79"/>
              </a:rPr>
              <a:t>Babylonians develop </a:t>
            </a:r>
            <a:r>
              <a:rPr lang="en-US" sz="4800" dirty="0" err="1">
                <a:latin typeface="+mj-lt"/>
                <a:cs typeface="Aharoni" panose="02010803020104030203" pitchFamily="2" charset="-79"/>
              </a:rPr>
              <a:t>sexagesimal</a:t>
            </a:r>
            <a:r>
              <a:rPr lang="en-US" sz="4800" cap="none" dirty="0" smtClean="0">
                <a:latin typeface="+mj-lt"/>
                <a:cs typeface="Aharoni" panose="02010803020104030203" pitchFamily="2" charset="-79"/>
              </a:rPr>
              <a:t> system</a:t>
            </a:r>
          </a:p>
          <a:p>
            <a:r>
              <a:rPr lang="en-US" sz="4800" cap="none" dirty="0" smtClean="0">
                <a:solidFill>
                  <a:srgbClr val="0000CC"/>
                </a:solidFill>
                <a:latin typeface="+mj-lt"/>
              </a:rPr>
              <a:t>1850 BC</a:t>
            </a:r>
            <a:r>
              <a:rPr lang="en-US" sz="4800" cap="none" baseline="30000" dirty="0" smtClean="0">
                <a:solidFill>
                  <a:srgbClr val="0000CC"/>
                </a:solidFill>
                <a:latin typeface="+mj-lt"/>
              </a:rPr>
              <a:t>2</a:t>
            </a:r>
            <a:r>
              <a:rPr lang="en-US" sz="4800" cap="none" dirty="0" smtClean="0">
                <a:solidFill>
                  <a:srgbClr val="0000CC"/>
                </a:solidFill>
                <a:latin typeface="+mj-lt"/>
              </a:rPr>
              <a:t> </a:t>
            </a:r>
            <a:r>
              <a:rPr lang="en-US" sz="4800" cap="none" dirty="0" smtClean="0">
                <a:latin typeface="+mj-lt"/>
              </a:rPr>
              <a:t>– </a:t>
            </a:r>
            <a:r>
              <a:rPr lang="en-US" sz="4800" cap="none" dirty="0" smtClean="0">
                <a:latin typeface="+mj-lt"/>
                <a:cs typeface="Aharoni" panose="02010803020104030203" pitchFamily="2" charset="-79"/>
              </a:rPr>
              <a:t>papyrus found showing </a:t>
            </a:r>
            <a:r>
              <a:rPr lang="en-US" sz="4800" cap="none" dirty="0">
                <a:latin typeface="+mj-lt"/>
                <a:cs typeface="Aharoni" panose="02010803020104030203" pitchFamily="2" charset="-79"/>
              </a:rPr>
              <a:t>E</a:t>
            </a:r>
            <a:r>
              <a:rPr lang="en-US" sz="4800" cap="none" dirty="0" smtClean="0">
                <a:latin typeface="+mj-lt"/>
                <a:cs typeface="Aharoni" panose="02010803020104030203" pitchFamily="2" charset="-79"/>
              </a:rPr>
              <a:t>gyptian knowledge of arithmetic and how to find the volume of a truncated pyramid</a:t>
            </a:r>
            <a:endParaRPr lang="en-US" sz="4800" cap="none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700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Decimal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cap="none" dirty="0" smtClean="0"/>
              <a:t>Numerical system that is based on the number ten (</a:t>
            </a:r>
            <a:r>
              <a:rPr lang="en-US" sz="3600" cap="none" dirty="0" err="1" smtClean="0"/>
              <a:t>deci</a:t>
            </a:r>
            <a:r>
              <a:rPr lang="en-US" sz="3600" cap="none" dirty="0" smtClean="0"/>
              <a:t>)</a:t>
            </a:r>
          </a:p>
          <a:p>
            <a:pPr marL="0" indent="0">
              <a:buNone/>
            </a:pPr>
            <a:endParaRPr lang="en-US" sz="3600" cap="none" dirty="0" smtClean="0"/>
          </a:p>
          <a:p>
            <a:pPr marL="0" indent="0">
              <a:buNone/>
            </a:pPr>
            <a:r>
              <a:rPr lang="en-US" sz="3600" cap="none" dirty="0" smtClean="0"/>
              <a:t>Compared to </a:t>
            </a:r>
            <a:r>
              <a:rPr lang="en-US" sz="3600" cap="none" dirty="0" err="1" smtClean="0"/>
              <a:t>Sexigesimal</a:t>
            </a:r>
            <a:r>
              <a:rPr lang="en-US" sz="3600" cap="none" dirty="0" smtClean="0"/>
              <a:t> system- based on the number sixty</a:t>
            </a:r>
            <a:endParaRPr lang="en-US" sz="3600" cap="none" dirty="0"/>
          </a:p>
        </p:txBody>
      </p:sp>
    </p:spTree>
    <p:extLst>
      <p:ext uri="{BB962C8B-B14F-4D97-AF65-F5344CB8AC3E}">
        <p14:creationId xmlns:p14="http://schemas.microsoft.com/office/powerpoint/2010/main" val="18303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A</a:t>
            </a:r>
            <a:r>
              <a:rPr lang="en-US" sz="6600" dirty="0" smtClean="0"/>
              <a:t>rithmetic</a:t>
            </a:r>
            <a:endParaRPr lang="en-US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837765"/>
                <a:ext cx="10394707" cy="3311189"/>
              </a:xfrm>
            </p:spPr>
            <p:txBody>
              <a:bodyPr>
                <a:noAutofit/>
              </a:bodyPr>
              <a:lstStyle/>
              <a:p>
                <a:r>
                  <a:rPr lang="en-US" sz="3600" cap="none" dirty="0" smtClean="0"/>
                  <a:t>Branch of mathematics that deals with manipulation of numbers</a:t>
                </a:r>
              </a:p>
              <a:p>
                <a:pPr lvl="1"/>
                <a:r>
                  <a:rPr lang="en-US" sz="3200" cap="none" dirty="0" smtClean="0"/>
                  <a:t>+  Addition </a:t>
                </a:r>
              </a:p>
              <a:p>
                <a:pPr lvl="1"/>
                <a:r>
                  <a:rPr lang="en-US" sz="3200" cap="none" dirty="0" smtClean="0"/>
                  <a:t>-   Subtraction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32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200" cap="none" dirty="0" smtClean="0"/>
                  <a:t> Multiplication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32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32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cap="none" dirty="0" smtClean="0"/>
                  <a:t>Division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837765"/>
                <a:ext cx="10394707" cy="3311189"/>
              </a:xfrm>
              <a:blipFill rotWithShape="0">
                <a:blip r:embed="rId2"/>
                <a:stretch>
                  <a:fillRect l="-1642" t="-4412" r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02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Practice</a:t>
            </a:r>
            <a:endParaRPr lang="en-US" sz="7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1417" y="2209700"/>
                <a:ext cx="2803730" cy="3311189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4+6= ?</m:t>
                    </m:r>
                  </m:oMath>
                </a14:m>
                <a:endParaRPr lang="en-US" sz="320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9−3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10−5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417" y="2209700"/>
                <a:ext cx="2803730" cy="331118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3208429" y="2209700"/>
                <a:ext cx="280373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4+6= ?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13−7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2+11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60−6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17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29" y="2209700"/>
                <a:ext cx="2803730" cy="3311189"/>
              </a:xfrm>
              <a:prstGeom prst="rect">
                <a:avLst/>
              </a:prstGeom>
              <a:blipFill rotWithShape="0">
                <a:blip r:embed="rId3"/>
                <a:stretch>
                  <a:fillRect l="-6957" t="-7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755441" y="2209700"/>
                <a:ext cx="280373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6= ?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8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6=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÷10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441" y="2209700"/>
                <a:ext cx="2803730" cy="3311189"/>
              </a:xfrm>
              <a:prstGeom prst="rect">
                <a:avLst/>
              </a:prstGeom>
              <a:blipFill rotWithShape="0">
                <a:blip r:embed="rId4"/>
                <a:stretch>
                  <a:fillRect l="-6957" t="-7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8559171" y="2209700"/>
                <a:ext cx="280373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4= ?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9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36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171" y="2209700"/>
                <a:ext cx="2803730" cy="3311189"/>
              </a:xfrm>
              <a:prstGeom prst="rect">
                <a:avLst/>
              </a:prstGeom>
              <a:blipFill rotWithShape="0">
                <a:blip r:embed="rId5"/>
                <a:stretch>
                  <a:fillRect l="-6957" t="-7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84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Practice   Answers</a:t>
            </a:r>
            <a:endParaRPr lang="en-US" sz="6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8056" y="2039011"/>
                <a:ext cx="2984680" cy="3311189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4+6=10</m:t>
                    </m:r>
                  </m:oMath>
                </a14:m>
                <a:endParaRPr lang="en-US" sz="320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9−3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10−5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8056" y="2039011"/>
                <a:ext cx="2984680" cy="331118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3310943" y="2041958"/>
                <a:ext cx="298468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4+6=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13−7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2+11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53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60−6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54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17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101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943" y="2041958"/>
                <a:ext cx="2984680" cy="3311189"/>
              </a:xfrm>
              <a:prstGeom prst="rect">
                <a:avLst/>
              </a:prstGeom>
              <a:blipFill rotWithShape="0">
                <a:blip r:embed="rId3"/>
                <a:stretch>
                  <a:fillRect l="-6531" t="-7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6088486" y="2039011"/>
                <a:ext cx="298468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6=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8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6=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1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÷10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486" y="2039011"/>
                <a:ext cx="2984680" cy="3311189"/>
              </a:xfrm>
              <a:prstGeom prst="rect">
                <a:avLst/>
              </a:prstGeom>
              <a:blipFill rotWithShape="0">
                <a:blip r:embed="rId4"/>
                <a:stretch>
                  <a:fillRect l="-6748" t="-7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9073166" y="2039011"/>
                <a:ext cx="2984680" cy="331118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60000"/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4=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9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81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 startAt="16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36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66" y="2039011"/>
                <a:ext cx="2984680" cy="3311189"/>
              </a:xfrm>
              <a:prstGeom prst="rect">
                <a:avLst/>
              </a:prstGeom>
              <a:blipFill rotWithShape="0">
                <a:blip r:embed="rId5"/>
                <a:stretch>
                  <a:fillRect l="-6531" t="-7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15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How did you do?</a:t>
            </a:r>
            <a:endParaRPr lang="en-US" sz="8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783824"/>
              </p:ext>
            </p:extLst>
          </p:nvPr>
        </p:nvGraphicFramePr>
        <p:xfrm>
          <a:off x="838200" y="1825625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tx1"/>
                          </a:solidFill>
                        </a:rPr>
                        <a:t>Number Correct</a:t>
                      </a: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What it means</a:t>
                      </a:r>
                      <a:endParaRPr lang="en-US" sz="5400" dirty="0"/>
                    </a:p>
                  </a:txBody>
                  <a:tcPr marL="92501" marR="925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18-20</a:t>
                      </a:r>
                      <a:endParaRPr lang="en-US" sz="3600" dirty="0"/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You’re </a:t>
                      </a:r>
                      <a:r>
                        <a:rPr lang="en-US" sz="3600" dirty="0" err="1" smtClean="0"/>
                        <a:t>Grrrrreat</a:t>
                      </a:r>
                      <a:r>
                        <a:rPr lang="en-US" sz="3600" dirty="0" smtClean="0"/>
                        <a:t>!</a:t>
                      </a:r>
                      <a:endParaRPr lang="en-US" sz="3600" dirty="0"/>
                    </a:p>
                  </a:txBody>
                  <a:tcPr marL="92501" marR="925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16-17</a:t>
                      </a:r>
                      <a:endParaRPr lang="en-US" sz="3600" dirty="0"/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You’re Good</a:t>
                      </a:r>
                      <a:endParaRPr lang="en-US" sz="3600" dirty="0"/>
                    </a:p>
                  </a:txBody>
                  <a:tcPr marL="92501" marR="925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14-15</a:t>
                      </a:r>
                      <a:endParaRPr lang="en-US" sz="3600" dirty="0"/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Not too shabby</a:t>
                      </a:r>
                      <a:endParaRPr lang="en-US" sz="3600" dirty="0"/>
                    </a:p>
                  </a:txBody>
                  <a:tcPr marL="92501" marR="925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12-13</a:t>
                      </a:r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Almost there</a:t>
                      </a:r>
                      <a:endParaRPr lang="en-US" sz="3600" dirty="0"/>
                    </a:p>
                  </a:txBody>
                  <a:tcPr marL="92501" marR="925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Less </a:t>
                      </a:r>
                      <a:r>
                        <a:rPr lang="en-US" sz="3600" smtClean="0"/>
                        <a:t>than 12</a:t>
                      </a:r>
                      <a:endParaRPr lang="en-US" sz="3600" dirty="0" smtClean="0"/>
                    </a:p>
                  </a:txBody>
                  <a:tcPr marL="92501" marR="92501"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Gotta</a:t>
                      </a:r>
                      <a:r>
                        <a:rPr lang="en-US" sz="3600" dirty="0" smtClean="0"/>
                        <a:t> work on it</a:t>
                      </a:r>
                      <a:endParaRPr lang="en-US" sz="3600" dirty="0"/>
                    </a:p>
                  </a:txBody>
                  <a:tcPr marL="92501" marR="925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1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" b="91935" l="369" r="9520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726" y="0"/>
            <a:ext cx="10691641" cy="733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Time line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753"/>
            <a:ext cx="10515600" cy="4351338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00CC"/>
                </a:solidFill>
              </a:rPr>
              <a:t>50,000 BC </a:t>
            </a:r>
            <a:r>
              <a:rPr lang="en-US" sz="4000" dirty="0"/>
              <a:t>–</a:t>
            </a:r>
            <a:r>
              <a:rPr lang="en-US" sz="4000" dirty="0">
                <a:cs typeface="Aharoni" panose="02010803020104030203" pitchFamily="2" charset="-79"/>
              </a:rPr>
              <a:t>Bone discovered that had notches to count something, looked like grouping by </a:t>
            </a:r>
            <a:r>
              <a:rPr lang="en-US" sz="4000" dirty="0" smtClean="0">
                <a:cs typeface="Aharoni" panose="02010803020104030203" pitchFamily="2" charset="-79"/>
              </a:rPr>
              <a:t>fives</a:t>
            </a:r>
            <a:endParaRPr lang="en-US" sz="4000" dirty="0">
              <a:cs typeface="Aharoni" panose="02010803020104030203" pitchFamily="2" charset="-79"/>
            </a:endParaRPr>
          </a:p>
          <a:p>
            <a:r>
              <a:rPr lang="en-US" sz="4400" dirty="0">
                <a:solidFill>
                  <a:srgbClr val="0000CC"/>
                </a:solidFill>
              </a:rPr>
              <a:t>18,000 BC </a:t>
            </a:r>
            <a:r>
              <a:rPr lang="en-US" sz="4000" dirty="0"/>
              <a:t>–</a:t>
            </a:r>
            <a:r>
              <a:rPr lang="en-US" sz="4000" dirty="0">
                <a:latin typeface="+mj-lt"/>
                <a:cs typeface="Aharoni" panose="02010803020104030203" pitchFamily="2" charset="-79"/>
              </a:rPr>
              <a:t>Man shows understanding of halving and doubling (found on a baboon bone in Africa) </a:t>
            </a:r>
            <a:endParaRPr lang="en-US" sz="4000" dirty="0" smtClean="0">
              <a:latin typeface="+mj-lt"/>
              <a:cs typeface="Aharoni" panose="02010803020104030203" pitchFamily="2" charset="-79"/>
            </a:endParaRPr>
          </a:p>
          <a:p>
            <a:r>
              <a:rPr lang="en-US" sz="4400" dirty="0" smtClean="0">
                <a:solidFill>
                  <a:srgbClr val="0000CC"/>
                </a:solidFill>
              </a:rPr>
              <a:t>4242 </a:t>
            </a:r>
            <a:r>
              <a:rPr lang="en-US" sz="4400" dirty="0">
                <a:solidFill>
                  <a:srgbClr val="0000CC"/>
                </a:solidFill>
              </a:rPr>
              <a:t>BC </a:t>
            </a:r>
            <a:r>
              <a:rPr lang="en-US" sz="4000" dirty="0"/>
              <a:t>–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smtClean="0">
                <a:latin typeface="+mj-lt"/>
                <a:cs typeface="Aharoni" panose="02010803020104030203" pitchFamily="2" charset="-79"/>
              </a:rPr>
              <a:t>Egyptians </a:t>
            </a:r>
            <a:r>
              <a:rPr lang="en-US" sz="4000" dirty="0">
                <a:latin typeface="+mj-lt"/>
                <a:cs typeface="Aharoni" panose="02010803020104030203" pitchFamily="2" charset="-79"/>
              </a:rPr>
              <a:t>created first ancestor to our calendar today (12 -30 month days with an extra five at the end of the 12</a:t>
            </a:r>
            <a:r>
              <a:rPr lang="en-US" sz="4000" baseline="30000" dirty="0">
                <a:latin typeface="+mj-lt"/>
                <a:cs typeface="Aharoni" panose="02010803020104030203" pitchFamily="2" charset="-79"/>
              </a:rPr>
              <a:t>th</a:t>
            </a:r>
            <a:r>
              <a:rPr lang="en-US" sz="4000" dirty="0">
                <a:latin typeface="+mj-lt"/>
                <a:cs typeface="Aharoni" panose="02010803020104030203" pitchFamily="2" charset="-79"/>
              </a:rPr>
              <a:t> month for 365 total days</a:t>
            </a:r>
            <a:r>
              <a:rPr lang="en-US" sz="4000" dirty="0" smtClean="0">
                <a:latin typeface="+mj-lt"/>
                <a:cs typeface="Aharoni" panose="02010803020104030203" pitchFamily="2" charset="-79"/>
              </a:rPr>
              <a:t>)</a:t>
            </a:r>
            <a:endParaRPr lang="en-US" sz="4000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75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Why use math?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8213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How much wheat?</a:t>
            </a:r>
            <a:endParaRPr lang="en-US" sz="6000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714375" y="1920521"/>
            <a:ext cx="10394707" cy="1761629"/>
          </a:xfrm>
        </p:spPr>
        <p:txBody>
          <a:bodyPr>
            <a:normAutofit/>
          </a:bodyPr>
          <a:lstStyle/>
          <a:p>
            <a:r>
              <a:rPr lang="en-US" sz="4000" cap="none" dirty="0" smtClean="0"/>
              <a:t>Using only words, write down how many bushels of wheat you see</a:t>
            </a:r>
            <a:endParaRPr lang="en-US" sz="4000" cap="none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69" y="3349769"/>
            <a:ext cx="1469571" cy="20574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105" y="3349769"/>
            <a:ext cx="1469571" cy="2057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582" y="3349769"/>
            <a:ext cx="1469571" cy="2057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59" y="3349769"/>
            <a:ext cx="1469571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How much wheat?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69" y="3349769"/>
            <a:ext cx="1469571" cy="20574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105" y="3349769"/>
            <a:ext cx="1469571" cy="2057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582" y="3349769"/>
            <a:ext cx="1469571" cy="2057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59" y="3349769"/>
            <a:ext cx="1469571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628" y="3349769"/>
            <a:ext cx="1469571" cy="205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567" y="3349769"/>
            <a:ext cx="1469571" cy="2057400"/>
          </a:xfrm>
          <a:prstGeom prst="rect">
            <a:avLst/>
          </a:prstGeom>
        </p:spPr>
      </p:pic>
      <p:sp>
        <p:nvSpPr>
          <p:cNvPr id="11" name="Content Placeholder 21"/>
          <p:cNvSpPr txBox="1">
            <a:spLocks/>
          </p:cNvSpPr>
          <p:nvPr/>
        </p:nvSpPr>
        <p:spPr>
          <a:xfrm>
            <a:off x="685799" y="1690688"/>
            <a:ext cx="10394707" cy="1761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only words, write down how many bushels of wheat you see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6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How much wheat?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69" y="3349769"/>
            <a:ext cx="1469571" cy="2057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582" y="3349769"/>
            <a:ext cx="1469571" cy="2057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59" y="3349769"/>
            <a:ext cx="1469571" cy="2057400"/>
          </a:xfrm>
          <a:prstGeom prst="rect">
            <a:avLst/>
          </a:prstGeom>
        </p:spPr>
      </p:pic>
      <p:sp>
        <p:nvSpPr>
          <p:cNvPr id="9" name="Content Placeholder 21"/>
          <p:cNvSpPr txBox="1">
            <a:spLocks/>
          </p:cNvSpPr>
          <p:nvPr/>
        </p:nvSpPr>
        <p:spPr>
          <a:xfrm>
            <a:off x="685799" y="1690688"/>
            <a:ext cx="10394707" cy="1761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only words, write down how many bushels of wheat you see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How much wheat?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69" y="3349769"/>
            <a:ext cx="1469571" cy="2057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59" y="3349769"/>
            <a:ext cx="1469571" cy="2057400"/>
          </a:xfrm>
          <a:prstGeom prst="rect">
            <a:avLst/>
          </a:prstGeom>
        </p:spPr>
      </p:pic>
      <p:sp>
        <p:nvSpPr>
          <p:cNvPr id="7" name="Content Placeholder 21"/>
          <p:cNvSpPr txBox="1">
            <a:spLocks/>
          </p:cNvSpPr>
          <p:nvPr/>
        </p:nvSpPr>
        <p:spPr>
          <a:xfrm>
            <a:off x="729123" y="1690688"/>
            <a:ext cx="10394707" cy="1761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only words, write down how many bushels of wheat you see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4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Find the sum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cap="none" dirty="0" smtClean="0"/>
              <a:t>Using only words, determine the total amount of wheat.</a:t>
            </a:r>
            <a:endParaRPr lang="en-US" sz="3600" cap="none" dirty="0"/>
          </a:p>
        </p:txBody>
      </p:sp>
    </p:spTree>
    <p:extLst>
      <p:ext uri="{BB962C8B-B14F-4D97-AF65-F5344CB8AC3E}">
        <p14:creationId xmlns:p14="http://schemas.microsoft.com/office/powerpoint/2010/main" val="10594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Easy?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/>
              <a:t>What could have made that easier?</a:t>
            </a:r>
          </a:p>
          <a:p>
            <a:r>
              <a:rPr lang="en-US" sz="4000" i="1" cap="none" dirty="0" smtClean="0">
                <a:solidFill>
                  <a:srgbClr val="0000CC"/>
                </a:solidFill>
              </a:rPr>
              <a:t>How?</a:t>
            </a:r>
            <a:endParaRPr lang="en-US" sz="4000" i="1" cap="none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412</Words>
  <Application>Microsoft Office PowerPoint</Application>
  <PresentationFormat>Widescreen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Cambria Math</vt:lpstr>
      <vt:lpstr>Office Theme</vt:lpstr>
      <vt:lpstr>Algebra 1-A</vt:lpstr>
      <vt:lpstr>Time line</vt:lpstr>
      <vt:lpstr>Why use math?</vt:lpstr>
      <vt:lpstr>How much wheat?</vt:lpstr>
      <vt:lpstr>How much wheat?</vt:lpstr>
      <vt:lpstr>How much wheat?</vt:lpstr>
      <vt:lpstr>How much wheat?</vt:lpstr>
      <vt:lpstr>Find the sum</vt:lpstr>
      <vt:lpstr>Easy?</vt:lpstr>
      <vt:lpstr>Timeline</vt:lpstr>
      <vt:lpstr>Decimal System</vt:lpstr>
      <vt:lpstr>Arithmetic</vt:lpstr>
      <vt:lpstr>Practice</vt:lpstr>
      <vt:lpstr>Practice   Answers</vt:lpstr>
      <vt:lpstr>How did you do?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1-A</dc:title>
  <dc:creator>Samantha Schindler</dc:creator>
  <cp:lastModifiedBy>Reaves, Nathan</cp:lastModifiedBy>
  <cp:revision>38</cp:revision>
  <dcterms:created xsi:type="dcterms:W3CDTF">2013-08-18T17:57:24Z</dcterms:created>
  <dcterms:modified xsi:type="dcterms:W3CDTF">2015-08-18T17:41:04Z</dcterms:modified>
</cp:coreProperties>
</file>