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71"/>
  </p:notesMasterIdLst>
  <p:handoutMasterIdLst>
    <p:handoutMasterId r:id="rId72"/>
  </p:handoutMasterIdLst>
  <p:sldIdLst>
    <p:sldId id="256" r:id="rId2"/>
    <p:sldId id="257" r:id="rId3"/>
    <p:sldId id="258" r:id="rId4"/>
    <p:sldId id="260" r:id="rId5"/>
    <p:sldId id="261" r:id="rId6"/>
    <p:sldId id="259" r:id="rId7"/>
    <p:sldId id="262" r:id="rId8"/>
    <p:sldId id="263" r:id="rId9"/>
    <p:sldId id="264" r:id="rId10"/>
    <p:sldId id="265" r:id="rId11"/>
    <p:sldId id="267" r:id="rId12"/>
    <p:sldId id="268" r:id="rId13"/>
    <p:sldId id="269" r:id="rId14"/>
    <p:sldId id="270" r:id="rId15"/>
    <p:sldId id="272" r:id="rId16"/>
    <p:sldId id="271" r:id="rId17"/>
    <p:sldId id="273" r:id="rId18"/>
    <p:sldId id="274" r:id="rId19"/>
    <p:sldId id="275" r:id="rId20"/>
    <p:sldId id="276" r:id="rId21"/>
    <p:sldId id="277" r:id="rId22"/>
    <p:sldId id="279" r:id="rId23"/>
    <p:sldId id="280" r:id="rId24"/>
    <p:sldId id="282" r:id="rId25"/>
    <p:sldId id="283" r:id="rId26"/>
    <p:sldId id="284" r:id="rId27"/>
    <p:sldId id="285" r:id="rId28"/>
    <p:sldId id="286" r:id="rId29"/>
    <p:sldId id="287" r:id="rId30"/>
    <p:sldId id="288" r:id="rId31"/>
    <p:sldId id="289" r:id="rId32"/>
    <p:sldId id="291" r:id="rId33"/>
    <p:sldId id="293" r:id="rId34"/>
    <p:sldId id="294" r:id="rId35"/>
    <p:sldId id="295" r:id="rId36"/>
    <p:sldId id="296" r:id="rId37"/>
    <p:sldId id="297" r:id="rId38"/>
    <p:sldId id="298" r:id="rId39"/>
    <p:sldId id="299"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4" r:id="rId53"/>
    <p:sldId id="313" r:id="rId54"/>
    <p:sldId id="315" r:id="rId55"/>
    <p:sldId id="316" r:id="rId56"/>
    <p:sldId id="317" r:id="rId57"/>
    <p:sldId id="318" r:id="rId58"/>
    <p:sldId id="320" r:id="rId59"/>
    <p:sldId id="321" r:id="rId60"/>
    <p:sldId id="322" r:id="rId61"/>
    <p:sldId id="323" r:id="rId62"/>
    <p:sldId id="325" r:id="rId63"/>
    <p:sldId id="326" r:id="rId64"/>
    <p:sldId id="327" r:id="rId65"/>
    <p:sldId id="328" r:id="rId66"/>
    <p:sldId id="329" r:id="rId67"/>
    <p:sldId id="330" r:id="rId68"/>
    <p:sldId id="331" r:id="rId69"/>
    <p:sldId id="333" r:id="rId7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hoolwires Introduction" id="{886D384A-2F3C-45B3-A663-7F7A8F8F1403}">
          <p14:sldIdLst>
            <p14:sldId id="256"/>
            <p14:sldId id="257"/>
            <p14:sldId id="258"/>
            <p14:sldId id="260"/>
            <p14:sldId id="261"/>
            <p14:sldId id="259"/>
          </p14:sldIdLst>
        </p14:section>
        <p14:section name="Signing In" id="{B7D1466D-7999-4C8F-91F3-A31281A63160}">
          <p14:sldIdLst>
            <p14:sldId id="262"/>
            <p14:sldId id="263"/>
            <p14:sldId id="264"/>
            <p14:sldId id="265"/>
          </p14:sldIdLst>
        </p14:section>
        <p14:section name="TNL Homepage" id="{528F87AA-CD61-408D-A9DC-B31D93E2D24C}">
          <p14:sldIdLst>
            <p14:sldId id="267"/>
            <p14:sldId id="268"/>
            <p14:sldId id="269"/>
            <p14:sldId id="270"/>
            <p14:sldId id="272"/>
            <p14:sldId id="271"/>
            <p14:sldId id="273"/>
            <p14:sldId id="274"/>
            <p14:sldId id="275"/>
            <p14:sldId id="276"/>
            <p14:sldId id="277"/>
            <p14:sldId id="279"/>
            <p14:sldId id="280"/>
            <p14:sldId id="282"/>
            <p14:sldId id="283"/>
            <p14:sldId id="284"/>
            <p14:sldId id="285"/>
            <p14:sldId id="286"/>
            <p14:sldId id="287"/>
            <p14:sldId id="288"/>
            <p14:sldId id="289"/>
            <p14:sldId id="291"/>
            <p14:sldId id="293"/>
            <p14:sldId id="294"/>
            <p14:sldId id="295"/>
            <p14:sldId id="296"/>
            <p14:sldId id="297"/>
            <p14:sldId id="298"/>
            <p14:sldId id="299"/>
            <p14:sldId id="301"/>
            <p14:sldId id="302"/>
            <p14:sldId id="303"/>
            <p14:sldId id="304"/>
            <p14:sldId id="305"/>
            <p14:sldId id="306"/>
            <p14:sldId id="307"/>
            <p14:sldId id="308"/>
            <p14:sldId id="309"/>
            <p14:sldId id="310"/>
            <p14:sldId id="311"/>
            <p14:sldId id="312"/>
            <p14:sldId id="314"/>
            <p14:sldId id="313"/>
            <p14:sldId id="315"/>
            <p14:sldId id="316"/>
            <p14:sldId id="317"/>
            <p14:sldId id="318"/>
            <p14:sldId id="320"/>
            <p14:sldId id="321"/>
            <p14:sldId id="322"/>
            <p14:sldId id="323"/>
            <p14:sldId id="325"/>
            <p14:sldId id="326"/>
            <p14:sldId id="327"/>
            <p14:sldId id="328"/>
            <p14:sldId id="329"/>
            <p14:sldId id="330"/>
            <p14:sldId id="331"/>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AE"/>
    <a:srgbClr val="002334"/>
    <a:srgbClr val="99C4F9"/>
    <a:srgbClr val="BBD8FB"/>
    <a:srgbClr val="84B8F8"/>
    <a:srgbClr val="6AA9F6"/>
    <a:srgbClr val="FF1515"/>
    <a:srgbClr val="FFA7A7"/>
    <a:srgbClr val="027405"/>
    <a:srgbClr val="4E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72" autoAdjust="0"/>
    <p:restoredTop sz="94660"/>
  </p:normalViewPr>
  <p:slideViewPr>
    <p:cSldViewPr snapToGrid="0">
      <p:cViewPr varScale="1">
        <p:scale>
          <a:sx n="95" d="100"/>
          <a:sy n="95" d="100"/>
        </p:scale>
        <p:origin x="280" y="100"/>
      </p:cViewPr>
      <p:guideLst>
        <p:guide orient="horz" pos="2160"/>
        <p:guide pos="2880"/>
      </p:guideLst>
    </p:cSldViewPr>
  </p:slideViewPr>
  <p:notesTextViewPr>
    <p:cViewPr>
      <p:scale>
        <a:sx n="1" d="1"/>
        <a:sy n="1" d="1"/>
      </p:scale>
      <p:origin x="0" y="0"/>
    </p:cViewPr>
  </p:notesTextViewPr>
  <p:notesViewPr>
    <p:cSldViewPr snapToGrid="0">
      <p:cViewPr>
        <p:scale>
          <a:sx n="117" d="100"/>
          <a:sy n="117"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60FE8A3-49B8-464C-B779-3FAFB2026ACA}" type="slidenum">
              <a:rPr lang="en-US" smtClean="0"/>
              <a:t>‹#›</a:t>
            </a:fld>
            <a:endParaRPr lang="en-US"/>
          </a:p>
        </p:txBody>
      </p:sp>
    </p:spTree>
    <p:extLst>
      <p:ext uri="{BB962C8B-B14F-4D97-AF65-F5344CB8AC3E}">
        <p14:creationId xmlns:p14="http://schemas.microsoft.com/office/powerpoint/2010/main" val="4171432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09836074-3A40-4B36-B08C-BABAF8F1D4D3}" type="datetimeFigureOut">
              <a:rPr lang="en-US" smtClean="0"/>
              <a:t>6/3/2015</a:t>
            </a:fld>
            <a:endParaRPr lang="en-US"/>
          </a:p>
        </p:txBody>
      </p:sp>
      <p:sp>
        <p:nvSpPr>
          <p:cNvPr id="4" name="Slide Image Placeholder 3"/>
          <p:cNvSpPr>
            <a:spLocks noGrp="1" noRot="1" noChangeAspect="1"/>
          </p:cNvSpPr>
          <p:nvPr>
            <p:ph type="sldImg" idx="2"/>
          </p:nvPr>
        </p:nvSpPr>
        <p:spPr>
          <a:xfrm>
            <a:off x="198438" y="641350"/>
            <a:ext cx="4179887"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C218CF1E-8146-4162-B747-ECD155B42F43}" type="slidenum">
              <a:rPr lang="en-US" smtClean="0"/>
              <a:t>‹#›</a:t>
            </a:fld>
            <a:endParaRPr lang="en-US"/>
          </a:p>
        </p:txBody>
      </p:sp>
    </p:spTree>
    <p:extLst>
      <p:ext uri="{BB962C8B-B14F-4D97-AF65-F5344CB8AC3E}">
        <p14:creationId xmlns:p14="http://schemas.microsoft.com/office/powerpoint/2010/main" val="374034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3"/>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a:prstGeom prst="rect">
            <a:avLst/>
          </a:prstGeo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4990" y="1828771"/>
            <a:ext cx="990599" cy="228659"/>
          </a:xfrm>
          <a:prstGeom prst="rect">
            <a:avLst/>
          </a:prstGeom>
        </p:spPr>
        <p:txBody>
          <a:bodyPr/>
          <a:lstStyle/>
          <a:p>
            <a:fld id="{4AAD347D-5ACD-4C99-B74B-A9C85AD731AF}" type="datetimeFigureOut">
              <a:rPr lang="en-US" smtClean="0"/>
              <a:t>6/3/2015</a:t>
            </a:fld>
            <a:endParaRPr lang="en-US" dirty="0"/>
          </a:p>
        </p:txBody>
      </p:sp>
      <p:sp>
        <p:nvSpPr>
          <p:cNvPr id="5" name="Footer Placeholder 4"/>
          <p:cNvSpPr>
            <a:spLocks noGrp="1"/>
          </p:cNvSpPr>
          <p:nvPr>
            <p:ph type="ftr" sz="quarter" idx="11"/>
          </p:nvPr>
        </p:nvSpPr>
        <p:spPr>
          <a:xfrm rot="5400000">
            <a:off x="6233336" y="3263371"/>
            <a:ext cx="3859795" cy="228660"/>
          </a:xfrm>
          <a:prstGeom prst="rect">
            <a:avLst/>
          </a:prstGeom>
        </p:spPr>
        <p:txBody>
          <a:bodyPr/>
          <a:lstStyle/>
          <a:p>
            <a:endParaRPr lang="en-US" dirty="0"/>
          </a:p>
        </p:txBody>
      </p:sp>
    </p:spTree>
    <p:extLst>
      <p:ext uri="{BB962C8B-B14F-4D97-AF65-F5344CB8AC3E}">
        <p14:creationId xmlns:p14="http://schemas.microsoft.com/office/powerpoint/2010/main" val="2445764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46" y="800100"/>
            <a:ext cx="8789110" cy="3909060"/>
          </a:xfrm>
          <a:prstGeom prst="rect">
            <a:avLst/>
          </a:prstGeom>
          <a:ln w="12700">
            <a:solidFill>
              <a:schemeClr val="bg1"/>
            </a:solidFill>
          </a:ln>
          <a:effectLst>
            <a:outerShdw blurRad="50800" dist="38100" dir="5400000" algn="t" rotWithShape="0">
              <a:prstClr val="black">
                <a:alpha val="40000"/>
              </a:prstClr>
            </a:outerShd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Rectangle 8"/>
          <p:cNvSpPr/>
          <p:nvPr userDrawn="1"/>
        </p:nvSpPr>
        <p:spPr>
          <a:xfrm>
            <a:off x="-11429" y="4869180"/>
            <a:ext cx="9178584" cy="1988820"/>
          </a:xfrm>
          <a:prstGeom prst="rect">
            <a:avLst/>
          </a:prstGeom>
          <a:gradFill>
            <a:gsLst>
              <a:gs pos="0">
                <a:srgbClr val="105C8A"/>
              </a:gs>
              <a:gs pos="100000">
                <a:schemeClr val="tx2">
                  <a:lumMod val="50000"/>
                </a:schemeClr>
              </a:gs>
            </a:gsLst>
            <a:path path="circle">
              <a:fillToRect l="45000" t="65000" r="125000" b="100000"/>
            </a:path>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p:nvPr>
        </p:nvSpPr>
        <p:spPr>
          <a:xfrm>
            <a:off x="177801" y="4880295"/>
            <a:ext cx="8788400" cy="1817687"/>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3734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100000">
              <a:srgbClr val="002334"/>
            </a:gs>
            <a:gs pos="0">
              <a:srgbClr val="0A54AE"/>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46" y="784087"/>
            <a:ext cx="8789110" cy="5902465"/>
          </a:xfrm>
          <a:prstGeom prst="rect">
            <a:avLst/>
          </a:prstGeom>
          <a:ln w="12700">
            <a:noFill/>
          </a:ln>
          <a:effectLst>
            <a:outerShdw blurRad="50800" dist="38100" dir="5400000" algn="t" rotWithShape="0">
              <a:prstClr val="black">
                <a:alpha val="40000"/>
              </a:prstClr>
            </a:outerShdw>
          </a:effectLst>
        </p:spPr>
        <p:txBody>
          <a:bodyPr/>
          <a:lstStyle>
            <a:lvl1pPr>
              <a:spcBef>
                <a:spcPts val="0"/>
              </a:spcBef>
              <a:buClr>
                <a:schemeClr val="bg1"/>
              </a:buClr>
              <a:buSzPct val="100000"/>
              <a:defRPr>
                <a:solidFill>
                  <a:schemeClr val="bg1"/>
                </a:solidFill>
              </a:defRPr>
            </a:lvl1pPr>
            <a:lvl2pPr>
              <a:spcBef>
                <a:spcPts val="0"/>
              </a:spcBef>
              <a:buClr>
                <a:schemeClr val="bg1"/>
              </a:buClr>
              <a:buSzPct val="100000"/>
              <a:defRPr>
                <a:solidFill>
                  <a:schemeClr val="bg1"/>
                </a:solidFill>
              </a:defRPr>
            </a:lvl2pPr>
            <a:lvl3pPr>
              <a:spcBef>
                <a:spcPts val="0"/>
              </a:spcBef>
              <a:buClr>
                <a:schemeClr val="bg1"/>
              </a:buClr>
              <a:buSzPct val="100000"/>
              <a:defRPr>
                <a:solidFill>
                  <a:schemeClr val="bg1"/>
                </a:solidFill>
              </a:defRPr>
            </a:lvl3pPr>
            <a:lvl4pPr>
              <a:spcBef>
                <a:spcPts val="0"/>
              </a:spcBef>
              <a:buClr>
                <a:schemeClr val="bg1"/>
              </a:buClr>
              <a:buSzPct val="100000"/>
              <a:defRPr>
                <a:solidFill>
                  <a:schemeClr val="bg1"/>
                </a:solidFill>
              </a:defRPr>
            </a:lvl4pPr>
            <a:lvl5pPr>
              <a:spcBef>
                <a:spcPts val="0"/>
              </a:spcBef>
              <a:buClr>
                <a:schemeClr val="bg1"/>
              </a:buClr>
              <a:buSzPct val="100000"/>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560070" y="0"/>
            <a:ext cx="5455327" cy="619480"/>
          </a:xfrm>
        </p:spPr>
        <p:txBody>
          <a:bodyPr/>
          <a:lstStyle>
            <a:lvl1pPr>
              <a:defRPr/>
            </a:lvl1pPr>
          </a:lstStyle>
          <a:p>
            <a:r>
              <a:rPr lang="en-US" dirty="0" smtClean="0"/>
              <a:t>Check for Understanding</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 y="-75425"/>
            <a:ext cx="784085" cy="784085"/>
          </a:xfrm>
          <a:prstGeom prst="rect">
            <a:avLst/>
          </a:prstGeom>
        </p:spPr>
      </p:pic>
    </p:spTree>
    <p:extLst>
      <p:ext uri="{BB962C8B-B14F-4D97-AF65-F5344CB8AC3E}">
        <p14:creationId xmlns:p14="http://schemas.microsoft.com/office/powerpoint/2010/main" val="287151034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28650"/>
          </a:xfrm>
          <a:prstGeom prst="rect">
            <a:avLst/>
          </a:prstGeom>
          <a:gradFill>
            <a:gsLst>
              <a:gs pos="0">
                <a:schemeClr val="bg1">
                  <a:lumMod val="65000"/>
                </a:schemeClr>
              </a:gs>
              <a:gs pos="100000">
                <a:schemeClr val="tx1">
                  <a:lumMod val="75000"/>
                  <a:lumOff val="25000"/>
                </a:schemeClr>
              </a:gs>
            </a:gsLst>
            <a:path path="circle">
              <a:fillToRect l="45000" t="65000" r="125000" b="100000"/>
            </a:path>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1577" y="9170"/>
            <a:ext cx="7055380" cy="619480"/>
          </a:xfrm>
          <a:prstGeom prst="rect">
            <a:avLst/>
          </a:prstGeom>
        </p:spPr>
        <p:txBody>
          <a:bodyPr vert="horz" lIns="91440" tIns="0" rIns="91440" bIns="0" rtlCol="0" anchor="ctr">
            <a:noAutofit/>
          </a:bodyPr>
          <a:lstStyle/>
          <a:p>
            <a:r>
              <a:rPr lang="en-US" dirty="0" smtClean="0"/>
              <a:t>Click to edit Master title style</a:t>
            </a:r>
            <a:endParaRPr lang="en-US" dirty="0"/>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30063" y="76201"/>
            <a:ext cx="877340" cy="449580"/>
          </a:xfrm>
          <a:prstGeom prst="rect">
            <a:avLst/>
          </a:prstGeom>
        </p:spPr>
      </p:pic>
    </p:spTree>
    <p:extLst>
      <p:ext uri="{BB962C8B-B14F-4D97-AF65-F5344CB8AC3E}">
        <p14:creationId xmlns:p14="http://schemas.microsoft.com/office/powerpoint/2010/main" val="276387130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iming>
    <p:tnLst>
      <p:par>
        <p:cTn id="1" dur="indefinite" restart="never" nodeType="tmRoot"/>
      </p:par>
    </p:tnLst>
  </p:timing>
  <p:hf sldNum="0" hdr="0" ftr="0" dt="0"/>
  <p:txStyles>
    <p:titleStyle>
      <a:lvl1pPr algn="l" defTabSz="457200" rtl="0" eaLnBrk="1" latinLnBrk="0" hangingPunct="1">
        <a:spcBef>
          <a:spcPct val="0"/>
        </a:spcBef>
        <a:buNone/>
        <a:defRPr sz="3600" b="0" i="0" kern="1200">
          <a:solidFill>
            <a:schemeClr val="bg1"/>
          </a:solidFill>
          <a:effectLst>
            <a:outerShdw blurRad="38100" dist="38100" dir="2700000" algn="tl">
              <a:srgbClr val="000000">
                <a:alpha val="43137"/>
              </a:srgbClr>
            </a:outerShdw>
          </a:effectLst>
          <a:latin typeface="Calibri Light" panose="020F03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4550"/>
            <a:ext cx="9143999" cy="1828800"/>
          </a:xfrm>
          <a:noFill/>
        </p:spPr>
        <p:txBody>
          <a:bodyPr/>
          <a:lstStyle/>
          <a:p>
            <a:pPr algn="ctr"/>
            <a:r>
              <a:rPr lang="en-US" sz="5400" b="1" dirty="0" smtClean="0">
                <a:solidFill>
                  <a:schemeClr val="tx1"/>
                </a:solidFill>
                <a:latin typeface="Calibri" panose="020F0502020204030204" pitchFamily="34" charset="0"/>
              </a:rPr>
              <a:t>Professional Learning Management System</a:t>
            </a:r>
            <a:r>
              <a:rPr lang="en-US" sz="8800" b="1" dirty="0">
                <a:solidFill>
                  <a:schemeClr val="tx1"/>
                </a:solidFill>
                <a:latin typeface="Calibri" panose="020F0502020204030204" pitchFamily="34" charset="0"/>
              </a:rPr>
              <a:t/>
            </a:r>
            <a:br>
              <a:rPr lang="en-US" sz="8800" b="1" dirty="0">
                <a:solidFill>
                  <a:schemeClr val="tx1"/>
                </a:solidFill>
                <a:latin typeface="Calibri" panose="020F0502020204030204" pitchFamily="34" charset="0"/>
              </a:rPr>
            </a:br>
            <a:r>
              <a:rPr lang="en-US" sz="8800" b="1" dirty="0" smtClean="0">
                <a:solidFill>
                  <a:srgbClr val="92D050"/>
                </a:solidFill>
                <a:latin typeface="Calibri" panose="020F0502020204030204" pitchFamily="34" charset="0"/>
              </a:rPr>
              <a:t>True North Logic</a:t>
            </a:r>
            <a:endParaRPr lang="en-US" sz="8800" dirty="0">
              <a:solidFill>
                <a:srgbClr val="92D050"/>
              </a:solidFill>
              <a:latin typeface="Calibri" panose="020F0502020204030204" pitchFamily="34" charset="0"/>
            </a:endParaRPr>
          </a:p>
        </p:txBody>
      </p:sp>
      <p:sp>
        <p:nvSpPr>
          <p:cNvPr id="3" name="Subtitle 2"/>
          <p:cNvSpPr>
            <a:spLocks noGrp="1"/>
          </p:cNvSpPr>
          <p:nvPr>
            <p:ph type="subTitle" idx="1"/>
          </p:nvPr>
        </p:nvSpPr>
        <p:spPr>
          <a:xfrm>
            <a:off x="209956" y="5497470"/>
            <a:ext cx="6620968" cy="861420"/>
          </a:xfrm>
        </p:spPr>
        <p:txBody>
          <a:bodyPr>
            <a:normAutofit/>
          </a:bodyPr>
          <a:lstStyle/>
          <a:p>
            <a:r>
              <a:rPr lang="en-US" b="1" cap="none" dirty="0"/>
              <a:t>Presented By</a:t>
            </a:r>
            <a:r>
              <a:rPr lang="en-US" b="1" cap="none" dirty="0" smtClean="0"/>
              <a:t>:</a:t>
            </a:r>
            <a:endParaRPr lang="en-US" b="1" cap="none" dirty="0"/>
          </a:p>
        </p:txBody>
      </p:sp>
    </p:spTree>
    <p:extLst>
      <p:ext uri="{BB962C8B-B14F-4D97-AF65-F5344CB8AC3E}">
        <p14:creationId xmlns:p14="http://schemas.microsoft.com/office/powerpoint/2010/main" val="2181780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True North Logic</a:t>
            </a:r>
            <a:endParaRPr lang="en-US" dirty="0"/>
          </a:p>
        </p:txBody>
      </p:sp>
      <p:sp>
        <p:nvSpPr>
          <p:cNvPr id="4" name="Text Placeholder 3"/>
          <p:cNvSpPr>
            <a:spLocks noGrp="1"/>
          </p:cNvSpPr>
          <p:nvPr>
            <p:ph type="body" sz="quarter" idx="10"/>
          </p:nvPr>
        </p:nvSpPr>
        <p:spPr/>
        <p:txBody>
          <a:bodyPr/>
          <a:lstStyle/>
          <a:p>
            <a:r>
              <a:rPr lang="en-US" dirty="0" smtClean="0"/>
              <a:t>Enter your User Name and Password in the fields. Your username must begin with schools\. Your password is the same as your computer sign in password. Click Login when you have entered your credentials.</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2194728" y="2445024"/>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2185320" y="2821553"/>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ight Arrow 7"/>
          <p:cNvSpPr/>
          <p:nvPr/>
        </p:nvSpPr>
        <p:spPr>
          <a:xfrm rot="5400000" flipH="1">
            <a:off x="2714238" y="3398016"/>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8791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Dashboard</a:t>
            </a:r>
            <a:endParaRPr lang="en-US" dirty="0"/>
          </a:p>
        </p:txBody>
      </p:sp>
      <p:sp>
        <p:nvSpPr>
          <p:cNvPr id="4" name="Text Placeholder 3"/>
          <p:cNvSpPr>
            <a:spLocks noGrp="1"/>
          </p:cNvSpPr>
          <p:nvPr>
            <p:ph type="body" sz="quarter" idx="10"/>
          </p:nvPr>
        </p:nvSpPr>
        <p:spPr/>
        <p:txBody>
          <a:bodyPr/>
          <a:lstStyle/>
          <a:p>
            <a:r>
              <a:rPr lang="en-US" dirty="0" smtClean="0"/>
              <a:t>The True North Logic dashboard provides you an overview of your professional development activities.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13702195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Dashboard</a:t>
            </a:r>
            <a:endParaRPr lang="en-US" dirty="0"/>
          </a:p>
        </p:txBody>
      </p:sp>
      <p:sp>
        <p:nvSpPr>
          <p:cNvPr id="4" name="Text Placeholder 3"/>
          <p:cNvSpPr>
            <a:spLocks noGrp="1"/>
          </p:cNvSpPr>
          <p:nvPr>
            <p:ph type="body" sz="quarter" idx="10"/>
          </p:nvPr>
        </p:nvSpPr>
        <p:spPr/>
        <p:txBody>
          <a:bodyPr/>
          <a:lstStyle/>
          <a:p>
            <a:r>
              <a:rPr lang="en-US" dirty="0" smtClean="0"/>
              <a:t>The My Courses section lists all of your active courses. A green check before a course name indicates that the course was recently completed. The blue triangles indicate that you are registered for the course, but it is not complete.</a:t>
            </a:r>
            <a:endParaRPr lang="en-US" dirty="0"/>
          </a:p>
        </p:txBody>
      </p:sp>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8" name="Rounded Rectangular Callout 7"/>
          <p:cNvSpPr/>
          <p:nvPr/>
        </p:nvSpPr>
        <p:spPr>
          <a:xfrm>
            <a:off x="5429250" y="1988820"/>
            <a:ext cx="3536951" cy="2297430"/>
          </a:xfrm>
          <a:prstGeom prst="wedgeRoundRectCallout">
            <a:avLst>
              <a:gd name="adj1" fmla="val 39823"/>
              <a:gd name="adj2" fmla="val 72108"/>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You will not receive a green check until the instructor marks a course complete. If there are multiple groups taking the same course, this may not happen until all sections are finished.</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6155284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3" name="Title 2"/>
          <p:cNvSpPr>
            <a:spLocks noGrp="1"/>
          </p:cNvSpPr>
          <p:nvPr>
            <p:ph type="title"/>
          </p:nvPr>
        </p:nvSpPr>
        <p:spPr/>
        <p:txBody>
          <a:bodyPr/>
          <a:lstStyle/>
          <a:p>
            <a:r>
              <a:rPr lang="en-US" dirty="0" smtClean="0"/>
              <a:t>True North Logic Dashboard</a:t>
            </a:r>
            <a:endParaRPr lang="en-US" dirty="0"/>
          </a:p>
        </p:txBody>
      </p:sp>
      <p:sp>
        <p:nvSpPr>
          <p:cNvPr id="4" name="Text Placeholder 3"/>
          <p:cNvSpPr>
            <a:spLocks noGrp="1"/>
          </p:cNvSpPr>
          <p:nvPr>
            <p:ph type="body" sz="quarter" idx="10"/>
          </p:nvPr>
        </p:nvSpPr>
        <p:spPr/>
        <p:txBody>
          <a:bodyPr/>
          <a:lstStyle/>
          <a:p>
            <a:r>
              <a:rPr lang="en-US" dirty="0" smtClean="0"/>
              <a:t>Click the My Transcripts link to see your course transcript. This listing will show all of the courses that you have completed. </a:t>
            </a:r>
            <a:endParaRPr lang="en-US" dirty="0"/>
          </a:p>
        </p:txBody>
      </p:sp>
      <p:sp>
        <p:nvSpPr>
          <p:cNvPr id="6" name="Rounded Rectangular Callout 5"/>
          <p:cNvSpPr/>
          <p:nvPr/>
        </p:nvSpPr>
        <p:spPr>
          <a:xfrm>
            <a:off x="6515099" y="996672"/>
            <a:ext cx="2451101" cy="1952268"/>
          </a:xfrm>
          <a:prstGeom prst="wedgeRoundRectCallout">
            <a:avLst>
              <a:gd name="adj1" fmla="val 45232"/>
              <a:gd name="adj2" fmla="val -65478"/>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The Certification and Transcript tab will also display your transcript information and your certification details.</a:t>
            </a:r>
            <a:endParaRPr lang="en-US" dirty="0">
              <a:latin typeface="Calibri" panose="020F0502020204030204" pitchFamily="34" charset="0"/>
            </a:endParaRPr>
          </a:p>
          <a:p>
            <a:endParaRPr lang="en-US" dirty="0"/>
          </a:p>
        </p:txBody>
      </p:sp>
      <p:sp>
        <p:nvSpPr>
          <p:cNvPr id="8" name="Right Arrow 7"/>
          <p:cNvSpPr/>
          <p:nvPr/>
        </p:nvSpPr>
        <p:spPr>
          <a:xfrm rot="10800000" flipH="1">
            <a:off x="739761" y="389731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4428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Scroll down until you see the date filters. You can search for a course on your transcript by entering a date.</a:t>
            </a:r>
            <a:endParaRPr lang="en-US" dirty="0"/>
          </a:p>
        </p:txBody>
      </p:sp>
      <p:pic>
        <p:nvPicPr>
          <p:cNvPr id="9" name="Content Placeholder 8"/>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ectangle 4"/>
          <p:cNvSpPr/>
          <p:nvPr/>
        </p:nvSpPr>
        <p:spPr>
          <a:xfrm>
            <a:off x="2091017" y="1196791"/>
            <a:ext cx="1848971" cy="833716"/>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0996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The Section End Date allows you to search for a course based on when the classes were held. The Section Completed Date allows you to search for a course based on when you finished it. </a:t>
            </a:r>
            <a:endParaRPr lang="en-US" dirty="0"/>
          </a:p>
        </p:txBody>
      </p:sp>
      <p:pic>
        <p:nvPicPr>
          <p:cNvPr id="8" name="Content Placeholder 7"/>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35512474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Click the calendar icon to select a date on the calendar. </a:t>
            </a:r>
            <a:endParaRPr lang="en-US" dirty="0"/>
          </a:p>
        </p:txBody>
      </p:sp>
      <p:pic>
        <p:nvPicPr>
          <p:cNvPr id="8" name="Content Placeholder 7"/>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2272726" y="972583"/>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3830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Click the Search button to filter the transcript. </a:t>
            </a:r>
            <a:endParaRPr lang="en-US" dirty="0"/>
          </a:p>
        </p:txBody>
      </p:sp>
      <p:pic>
        <p:nvPicPr>
          <p:cNvPr id="8" name="Content Placeholder 7"/>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a:off x="7765849" y="191387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8395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Each line in your transcripts represents a course that you completed. The second column contains the course number. Click that number to show the course description and other details. </a:t>
            </a:r>
            <a:endParaRPr lang="en-US" dirty="0"/>
          </a:p>
        </p:txBody>
      </p:sp>
      <p:pic>
        <p:nvPicPr>
          <p:cNvPr id="6" name="Content Placeholder 7"/>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7" name="Rectangle 6"/>
          <p:cNvSpPr/>
          <p:nvPr/>
        </p:nvSpPr>
        <p:spPr>
          <a:xfrm>
            <a:off x="1445558" y="3226130"/>
            <a:ext cx="463925" cy="199376"/>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flipH="1">
            <a:off x="833891" y="309721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1909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The course details will open in a popup window. Close the window to return to the transcript list.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32521696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849312"/>
            <a:ext cx="3810000" cy="3810000"/>
          </a:xfrm>
        </p:spPr>
      </p:pic>
      <p:sp>
        <p:nvSpPr>
          <p:cNvPr id="3" name="Title 2"/>
          <p:cNvSpPr>
            <a:spLocks noGrp="1"/>
          </p:cNvSpPr>
          <p:nvPr>
            <p:ph type="title"/>
          </p:nvPr>
        </p:nvSpPr>
        <p:spPr/>
        <p:txBody>
          <a:bodyPr/>
          <a:lstStyle/>
          <a:p>
            <a:r>
              <a:rPr lang="en-US" dirty="0" smtClean="0"/>
              <a:t>True North Logic Overview</a:t>
            </a:r>
            <a:endParaRPr lang="en-US" dirty="0"/>
          </a:p>
        </p:txBody>
      </p:sp>
      <p:sp>
        <p:nvSpPr>
          <p:cNvPr id="4" name="Text Placeholder 3"/>
          <p:cNvSpPr>
            <a:spLocks noGrp="1"/>
          </p:cNvSpPr>
          <p:nvPr>
            <p:ph type="body" sz="quarter" idx="10"/>
          </p:nvPr>
        </p:nvSpPr>
        <p:spPr/>
        <p:txBody>
          <a:bodyPr/>
          <a:lstStyle/>
          <a:p>
            <a:r>
              <a:rPr lang="en-US" dirty="0" smtClean="0"/>
              <a:t>True North Logic is the LCS professional learning management system. It is currently used to manage professional development transcripts, and courses. It also provides information regarding teacher certifications. </a:t>
            </a:r>
            <a:endParaRPr lang="en-US" dirty="0"/>
          </a:p>
        </p:txBody>
      </p:sp>
    </p:spTree>
    <p:extLst>
      <p:ext uri="{BB962C8B-B14F-4D97-AF65-F5344CB8AC3E}">
        <p14:creationId xmlns:p14="http://schemas.microsoft.com/office/powerpoint/2010/main" val="26929206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The third column contains the section number.</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159635791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Click the section number to see details regarding the location and meeting times for a course.</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ectangle 4"/>
          <p:cNvSpPr/>
          <p:nvPr/>
        </p:nvSpPr>
        <p:spPr>
          <a:xfrm>
            <a:off x="1902769" y="3326989"/>
            <a:ext cx="463925" cy="199376"/>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1291102" y="319807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69871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The section details open in a new window. Close the window to return to the transcript list.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28856993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You receive a certificate of completion for every course that you finish. The 8</a:t>
            </a:r>
            <a:r>
              <a:rPr lang="en-US" baseline="30000" dirty="0" smtClean="0"/>
              <a:t>th</a:t>
            </a:r>
            <a:r>
              <a:rPr lang="en-US" dirty="0" smtClean="0"/>
              <a:t> column displays the certificate number. Click the certificate number to display and print your certificate of competition.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7" name="Rounded Rectangular Callout 6"/>
          <p:cNvSpPr/>
          <p:nvPr/>
        </p:nvSpPr>
        <p:spPr>
          <a:xfrm>
            <a:off x="5989320" y="996672"/>
            <a:ext cx="2976881" cy="2180868"/>
          </a:xfrm>
          <a:prstGeom prst="wedgeRoundRectCallout">
            <a:avLst>
              <a:gd name="adj1" fmla="val 45232"/>
              <a:gd name="adj2" fmla="val -65478"/>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The certificate is for your records and display purposes. The Professional Learning office does not need these certificates during recertification.</a:t>
            </a:r>
            <a:endParaRPr lang="en-US" dirty="0">
              <a:latin typeface="Calibri" panose="020F0502020204030204" pitchFamily="34" charset="0"/>
            </a:endParaRPr>
          </a:p>
          <a:p>
            <a:endParaRPr lang="en-US" dirty="0"/>
          </a:p>
        </p:txBody>
      </p:sp>
      <p:sp>
        <p:nvSpPr>
          <p:cNvPr id="8" name="Rectangle 7"/>
          <p:cNvSpPr/>
          <p:nvPr/>
        </p:nvSpPr>
        <p:spPr>
          <a:xfrm>
            <a:off x="6078068" y="3326624"/>
            <a:ext cx="463925" cy="199376"/>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flipH="1">
            <a:off x="5466401" y="3197712"/>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3742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Certificates open in the same window as your transcript. You can print the certificate by clicking the print button in your browser. Click the browser back button to return to your transcript.</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7" name="Right Arrow 6"/>
          <p:cNvSpPr/>
          <p:nvPr/>
        </p:nvSpPr>
        <p:spPr>
          <a:xfrm rot="10800000" flipH="1">
            <a:off x="565784" y="737259"/>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2278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Your transcript may contain more than 20 items. If your transcript contains more than 20 items, you will have links at the bottom of the transcript that will allow you to navigate to additional pages.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ectangle 4"/>
          <p:cNvSpPr/>
          <p:nvPr/>
        </p:nvSpPr>
        <p:spPr>
          <a:xfrm>
            <a:off x="4161864" y="2635624"/>
            <a:ext cx="759760" cy="191490"/>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3550197" y="2498826"/>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22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Transcripts</a:t>
            </a:r>
            <a:endParaRPr lang="en-US" dirty="0"/>
          </a:p>
        </p:txBody>
      </p:sp>
      <p:sp>
        <p:nvSpPr>
          <p:cNvPr id="4" name="Text Placeholder 3"/>
          <p:cNvSpPr>
            <a:spLocks noGrp="1"/>
          </p:cNvSpPr>
          <p:nvPr>
            <p:ph type="body" sz="quarter" idx="10"/>
          </p:nvPr>
        </p:nvSpPr>
        <p:spPr/>
        <p:txBody>
          <a:bodyPr/>
          <a:lstStyle/>
          <a:p>
            <a:r>
              <a:rPr lang="en-US" dirty="0" smtClean="0"/>
              <a:t>You will also have a lifetime total of in-service points showing at the bottom of your transcript.</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ounded Rectangular Callout 4"/>
          <p:cNvSpPr/>
          <p:nvPr/>
        </p:nvSpPr>
        <p:spPr>
          <a:xfrm>
            <a:off x="5886450" y="2413992"/>
            <a:ext cx="2976881" cy="2180868"/>
          </a:xfrm>
          <a:prstGeom prst="wedgeRoundRectCallout">
            <a:avLst>
              <a:gd name="adj1" fmla="val 51759"/>
              <a:gd name="adj2" fmla="val 61355"/>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The Certificate and Transcript page will show you how many points you have earned towards recertification during your current validity period. </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113610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True North Logic Certification &amp; Transcripts</a:t>
            </a:r>
            <a:endParaRPr lang="en-US" dirty="0"/>
          </a:p>
        </p:txBody>
      </p:sp>
      <p:sp>
        <p:nvSpPr>
          <p:cNvPr id="4" name="Text Placeholder 3"/>
          <p:cNvSpPr>
            <a:spLocks noGrp="1"/>
          </p:cNvSpPr>
          <p:nvPr>
            <p:ph type="body" sz="quarter" idx="10"/>
          </p:nvPr>
        </p:nvSpPr>
        <p:spPr/>
        <p:txBody>
          <a:bodyPr/>
          <a:lstStyle/>
          <a:p>
            <a:r>
              <a:rPr lang="en-US" dirty="0" smtClean="0"/>
              <a:t>Scroll to the top of the page and click on Certification and Transcripts to see information regarding your current teaching certification.</a:t>
            </a:r>
            <a:endParaRPr lang="en-US" dirty="0"/>
          </a:p>
        </p:txBody>
      </p:sp>
      <p:pic>
        <p:nvPicPr>
          <p:cNvPr id="9" name="Content Placeholder 8"/>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5400000" flipH="1">
            <a:off x="2091191" y="188025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458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3" name="Title 2"/>
          <p:cNvSpPr>
            <a:spLocks noGrp="1"/>
          </p:cNvSpPr>
          <p:nvPr>
            <p:ph type="title"/>
          </p:nvPr>
        </p:nvSpPr>
        <p:spPr>
          <a:xfrm>
            <a:off x="11576" y="9170"/>
            <a:ext cx="8954625" cy="619480"/>
          </a:xfrm>
        </p:spPr>
        <p:txBody>
          <a:bodyPr/>
          <a:lstStyle/>
          <a:p>
            <a:r>
              <a:rPr lang="en-US" dirty="0" smtClean="0"/>
              <a:t>True North Logic Certification &amp; Transcripts</a:t>
            </a:r>
            <a:endParaRPr lang="en-US" dirty="0"/>
          </a:p>
        </p:txBody>
      </p:sp>
      <p:sp>
        <p:nvSpPr>
          <p:cNvPr id="4" name="Text Placeholder 3"/>
          <p:cNvSpPr>
            <a:spLocks noGrp="1"/>
          </p:cNvSpPr>
          <p:nvPr>
            <p:ph type="body" sz="quarter" idx="10"/>
          </p:nvPr>
        </p:nvSpPr>
        <p:spPr/>
        <p:txBody>
          <a:bodyPr/>
          <a:lstStyle/>
          <a:p>
            <a:r>
              <a:rPr lang="en-US" dirty="0" smtClean="0"/>
              <a:t>The Credit Earned During Validity Period section shows how many points you currently have earned for renewal.</a:t>
            </a:r>
            <a:endParaRPr lang="en-US" dirty="0"/>
          </a:p>
        </p:txBody>
      </p:sp>
      <p:sp>
        <p:nvSpPr>
          <p:cNvPr id="6" name="Rectangle 5"/>
          <p:cNvSpPr/>
          <p:nvPr/>
        </p:nvSpPr>
        <p:spPr>
          <a:xfrm>
            <a:off x="1351427" y="2032345"/>
            <a:ext cx="6326843" cy="804983"/>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5886450" y="2091690"/>
            <a:ext cx="2976881" cy="2503170"/>
          </a:xfrm>
          <a:prstGeom prst="wedgeRoundRectCallout">
            <a:avLst>
              <a:gd name="adj1" fmla="val 51759"/>
              <a:gd name="adj2" fmla="val 61355"/>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If you renewed your certificate early during the 2013-2014 school year, your points shown will not be correct until you enter the current validity period on July 1, 2015.</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32321722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True North Logic Certification &amp; Transcripts</a:t>
            </a:r>
            <a:endParaRPr lang="en-US" dirty="0"/>
          </a:p>
        </p:txBody>
      </p:sp>
      <p:sp>
        <p:nvSpPr>
          <p:cNvPr id="4" name="Text Placeholder 3"/>
          <p:cNvSpPr>
            <a:spLocks noGrp="1"/>
          </p:cNvSpPr>
          <p:nvPr>
            <p:ph type="body" sz="quarter" idx="10"/>
          </p:nvPr>
        </p:nvSpPr>
        <p:spPr/>
        <p:txBody>
          <a:bodyPr/>
          <a:lstStyle/>
          <a:p>
            <a:r>
              <a:rPr lang="en-US" dirty="0" smtClean="0"/>
              <a:t>The My Certification Status section displays information about your certificate. Click the +, or the View button by your certificate to see all of your subject areas and endorsements. </a:t>
            </a:r>
            <a:endParaRPr lang="en-US" dirty="0"/>
          </a:p>
        </p:txBody>
      </p:sp>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ectangle 5"/>
          <p:cNvSpPr/>
          <p:nvPr/>
        </p:nvSpPr>
        <p:spPr>
          <a:xfrm>
            <a:off x="1408577" y="3276198"/>
            <a:ext cx="6326843" cy="804983"/>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3958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Overview</a:t>
            </a:r>
            <a:endParaRPr lang="en-US" dirty="0"/>
          </a:p>
        </p:txBody>
      </p:sp>
      <p:sp>
        <p:nvSpPr>
          <p:cNvPr id="4" name="Text Placeholder 3"/>
          <p:cNvSpPr>
            <a:spLocks noGrp="1"/>
          </p:cNvSpPr>
          <p:nvPr>
            <p:ph type="body" sz="quarter" idx="10"/>
          </p:nvPr>
        </p:nvSpPr>
        <p:spPr/>
        <p:txBody>
          <a:bodyPr/>
          <a:lstStyle/>
          <a:p>
            <a:r>
              <a:rPr lang="en-US" dirty="0" smtClean="0"/>
              <a:t>Beginning with the 2015-2016 school year, True North Logic will also manage employee evaluations, observations, student learning objectives, and deliberate practice plans.</a:t>
            </a:r>
            <a:endParaRPr lang="en-US" dirty="0"/>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849312"/>
            <a:ext cx="3810000" cy="3810000"/>
          </a:xfrm>
        </p:spPr>
      </p:pic>
    </p:spTree>
    <p:extLst>
      <p:ext uri="{BB962C8B-B14F-4D97-AF65-F5344CB8AC3E}">
        <p14:creationId xmlns:p14="http://schemas.microsoft.com/office/powerpoint/2010/main" val="28060583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True North Logic Certification &amp; Transcripts</a:t>
            </a:r>
            <a:endParaRPr lang="en-US" dirty="0"/>
          </a:p>
        </p:txBody>
      </p:sp>
      <p:sp>
        <p:nvSpPr>
          <p:cNvPr id="4" name="Text Placeholder 3"/>
          <p:cNvSpPr>
            <a:spLocks noGrp="1"/>
          </p:cNvSpPr>
          <p:nvPr>
            <p:ph type="body" sz="quarter" idx="10"/>
          </p:nvPr>
        </p:nvSpPr>
        <p:spPr/>
        <p:txBody>
          <a:bodyPr/>
          <a:lstStyle/>
          <a:p>
            <a:r>
              <a:rPr lang="en-US" dirty="0" smtClean="0"/>
              <a:t>You will receive an email from True North Logic approximately 5 months before your certificate expires reminding you to renew. </a:t>
            </a:r>
            <a:endParaRPr lang="en-US" dirty="0"/>
          </a:p>
        </p:txBody>
      </p:sp>
      <p:pic>
        <p:nvPicPr>
          <p:cNvPr id="10"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290786389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True North Logic Certification &amp; Transcripts</a:t>
            </a:r>
            <a:endParaRPr lang="en-US" dirty="0"/>
          </a:p>
        </p:txBody>
      </p:sp>
      <p:sp>
        <p:nvSpPr>
          <p:cNvPr id="4" name="Text Placeholder 3"/>
          <p:cNvSpPr>
            <a:spLocks noGrp="1"/>
          </p:cNvSpPr>
          <p:nvPr>
            <p:ph type="body" sz="quarter" idx="10"/>
          </p:nvPr>
        </p:nvSpPr>
        <p:spPr/>
        <p:txBody>
          <a:bodyPr/>
          <a:lstStyle/>
          <a:p>
            <a:r>
              <a:rPr lang="en-US" dirty="0" smtClean="0"/>
              <a:t>The third section is the transcript section. It is the same section that you used earlier. It has been placed in a second location for convenience. </a:t>
            </a:r>
            <a:endParaRPr lang="en-US" dirty="0"/>
          </a:p>
        </p:txBody>
      </p:sp>
      <p:pic>
        <p:nvPicPr>
          <p:cNvPr id="10"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34915978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 the Professional Learning Opportunities tab to register for an available course. </a:t>
            </a:r>
            <a:endParaRPr lang="en-US" dirty="0"/>
          </a:p>
        </p:txBody>
      </p:sp>
      <p:pic>
        <p:nvPicPr>
          <p:cNvPr id="10"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5400000" flipH="1">
            <a:off x="1573479" y="188025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6601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professional learning opportunities dashboard helps you to locate a course.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31384745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Course Search box allows you to enter a title, subject, description, etc. It will search the catalog of all available courses.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ounded Rectangular Callout 5"/>
          <p:cNvSpPr/>
          <p:nvPr/>
        </p:nvSpPr>
        <p:spPr>
          <a:xfrm>
            <a:off x="5886450" y="2423160"/>
            <a:ext cx="2976881" cy="2171700"/>
          </a:xfrm>
          <a:prstGeom prst="wedgeRoundRectCallout">
            <a:avLst>
              <a:gd name="adj1" fmla="val 51759"/>
              <a:gd name="adj2" fmla="val 61355"/>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If you cannot find the course you are searching for contact the course facilitator to ensure you meet the criteria for registration.</a:t>
            </a:r>
            <a:endParaRPr lang="en-US" dirty="0">
              <a:latin typeface="Calibri" panose="020F0502020204030204" pitchFamily="34" charset="0"/>
            </a:endParaRPr>
          </a:p>
          <a:p>
            <a:endParaRPr lang="en-US" dirty="0"/>
          </a:p>
        </p:txBody>
      </p:sp>
      <p:sp>
        <p:nvSpPr>
          <p:cNvPr id="7" name="Rectangle 6"/>
          <p:cNvSpPr/>
          <p:nvPr/>
        </p:nvSpPr>
        <p:spPr>
          <a:xfrm>
            <a:off x="1401856" y="1992005"/>
            <a:ext cx="2491070" cy="502424"/>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5923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Search by Content Area allows you to search based on content.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ectangle 5"/>
          <p:cNvSpPr/>
          <p:nvPr/>
        </p:nvSpPr>
        <p:spPr>
          <a:xfrm>
            <a:off x="1338914" y="2740864"/>
            <a:ext cx="2614521" cy="1320148"/>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5919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Required Training section displays courses that you are required to attend.</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ounded Rectangular Callout 5"/>
          <p:cNvSpPr/>
          <p:nvPr/>
        </p:nvSpPr>
        <p:spPr>
          <a:xfrm>
            <a:off x="6297930" y="2754312"/>
            <a:ext cx="2668271" cy="1691640"/>
          </a:xfrm>
          <a:prstGeom prst="wedgeRoundRectCallout">
            <a:avLst>
              <a:gd name="adj1" fmla="val 42763"/>
              <a:gd name="adj2" fmla="val 78923"/>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If you believe an error has been made, contact the course facilitator for clarification.</a:t>
            </a:r>
            <a:endParaRPr lang="en-US" dirty="0">
              <a:latin typeface="Calibri" panose="020F0502020204030204" pitchFamily="34" charset="0"/>
            </a:endParaRPr>
          </a:p>
          <a:p>
            <a:endParaRPr lang="en-US" dirty="0"/>
          </a:p>
        </p:txBody>
      </p:sp>
      <p:sp>
        <p:nvSpPr>
          <p:cNvPr id="7" name="Rectangle 6"/>
          <p:cNvSpPr/>
          <p:nvPr/>
        </p:nvSpPr>
        <p:spPr>
          <a:xfrm>
            <a:off x="4118156" y="1973534"/>
            <a:ext cx="3600456" cy="346436"/>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36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Recommended Training section displays courses that you have been invited to attend.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ectangle 5"/>
          <p:cNvSpPr/>
          <p:nvPr/>
        </p:nvSpPr>
        <p:spPr>
          <a:xfrm>
            <a:off x="4101353" y="2583673"/>
            <a:ext cx="3634067" cy="804983"/>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5811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You must complete the enrollment process to attend a course listed under Required Training, or Recommended Training.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15461349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Type True North in the search field to locate the True North Logic Training Course. Click Search to see a list of all courses that match. </a:t>
            </a:r>
            <a:endParaRPr lang="en-US" dirty="0"/>
          </a:p>
        </p:txBody>
      </p:sp>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652346" y="194749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ight Arrow 5"/>
          <p:cNvSpPr/>
          <p:nvPr/>
        </p:nvSpPr>
        <p:spPr>
          <a:xfrm rot="10800000">
            <a:off x="3754842" y="1927326"/>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0224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849312"/>
            <a:ext cx="3810000" cy="3810000"/>
          </a:xfrm>
        </p:spPr>
      </p:pic>
      <p:sp>
        <p:nvSpPr>
          <p:cNvPr id="3" name="Title 2"/>
          <p:cNvSpPr>
            <a:spLocks noGrp="1"/>
          </p:cNvSpPr>
          <p:nvPr>
            <p:ph type="title"/>
          </p:nvPr>
        </p:nvSpPr>
        <p:spPr/>
        <p:txBody>
          <a:bodyPr/>
          <a:lstStyle/>
          <a:p>
            <a:r>
              <a:rPr lang="en-US" dirty="0" smtClean="0"/>
              <a:t>True North Logic Overview</a:t>
            </a:r>
            <a:endParaRPr lang="en-US" dirty="0"/>
          </a:p>
        </p:txBody>
      </p:sp>
      <p:sp>
        <p:nvSpPr>
          <p:cNvPr id="4" name="Text Placeholder 3"/>
          <p:cNvSpPr>
            <a:spLocks noGrp="1"/>
          </p:cNvSpPr>
          <p:nvPr>
            <p:ph type="body" sz="quarter" idx="10"/>
          </p:nvPr>
        </p:nvSpPr>
        <p:spPr/>
        <p:txBody>
          <a:bodyPr/>
          <a:lstStyle/>
          <a:p>
            <a:r>
              <a:rPr lang="en-US" dirty="0" smtClean="0"/>
              <a:t>Teachers will only use </a:t>
            </a:r>
            <a:r>
              <a:rPr lang="en-US" dirty="0" err="1" smtClean="0"/>
              <a:t>iObservation</a:t>
            </a:r>
            <a:r>
              <a:rPr lang="en-US" dirty="0"/>
              <a:t> </a:t>
            </a:r>
            <a:r>
              <a:rPr lang="en-US" dirty="0" smtClean="0"/>
              <a:t>one time next year to acknowledge receipt of their final evaluation. This will take place in the fall after student growth scores are imported into the system. </a:t>
            </a:r>
            <a:endParaRPr lang="en-US" dirty="0"/>
          </a:p>
        </p:txBody>
      </p:sp>
    </p:spTree>
    <p:extLst>
      <p:ext uri="{BB962C8B-B14F-4D97-AF65-F5344CB8AC3E}">
        <p14:creationId xmlns:p14="http://schemas.microsoft.com/office/powerpoint/2010/main" val="26259129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Our search returned multiple courses. The course we want is #21253, True North Logic Training Course.</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712857" y="3191351"/>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5721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Clicking on the Course Title shows a detailed description of the course.</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1237293" y="316445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35129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course description opens in the same window as the search results. To go back to the previous page click the back arrow in your browser.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565784" y="753032"/>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8034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The registration window is located to the right of the course listing.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ectangle 5"/>
          <p:cNvSpPr/>
          <p:nvPr/>
        </p:nvSpPr>
        <p:spPr>
          <a:xfrm>
            <a:off x="6172200" y="3254187"/>
            <a:ext cx="1398494" cy="618565"/>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34660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 the left and right arrows to see other times and locations that the course is offered.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5231913" y="3328143"/>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ight Arrow 6"/>
          <p:cNvSpPr/>
          <p:nvPr/>
        </p:nvSpPr>
        <p:spPr>
          <a:xfrm rot="10800000">
            <a:off x="7750033" y="3328144"/>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46453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Clicking the </a:t>
            </a:r>
            <a:r>
              <a:rPr lang="en-US" dirty="0" err="1" smtClean="0"/>
              <a:t>i</a:t>
            </a:r>
            <a:r>
              <a:rPr lang="en-US" dirty="0" smtClean="0"/>
              <a:t> shows additional information about a section before you register.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a:off x="7110123" y="322056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3382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Clicking View All Sections lists all the sections, dates, times, and locations on one screen.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a:off x="7625487" y="1048863"/>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49120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 the Back button to return to the course listing. </a:t>
            </a:r>
            <a:endParaRPr lang="en-US" dirty="0"/>
          </a:p>
        </p:txBody>
      </p:sp>
      <p:pic>
        <p:nvPicPr>
          <p:cNvPr id="9" name="Content Placeholder 8"/>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720425" y="1754839"/>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4236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Register for Section A by clicking the blue register button.</a:t>
            </a:r>
            <a:endParaRPr lang="en-US" dirty="0"/>
          </a:p>
        </p:txBody>
      </p:sp>
      <p:pic>
        <p:nvPicPr>
          <p:cNvPr id="6"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5870649" y="3550021"/>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0585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You will see a registration confirmation screen. Click next to confirm this is the course you want to attend.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6549725" y="4182032"/>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085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849312"/>
            <a:ext cx="3810000" cy="3810000"/>
          </a:xfrm>
        </p:spPr>
      </p:pic>
      <p:sp>
        <p:nvSpPr>
          <p:cNvPr id="3" name="Title 2"/>
          <p:cNvSpPr>
            <a:spLocks noGrp="1"/>
          </p:cNvSpPr>
          <p:nvPr>
            <p:ph type="title"/>
          </p:nvPr>
        </p:nvSpPr>
        <p:spPr/>
        <p:txBody>
          <a:bodyPr/>
          <a:lstStyle/>
          <a:p>
            <a:r>
              <a:rPr lang="en-US" dirty="0" smtClean="0"/>
              <a:t>True North Logic Overview</a:t>
            </a:r>
            <a:endParaRPr lang="en-US" dirty="0"/>
          </a:p>
        </p:txBody>
      </p:sp>
      <p:sp>
        <p:nvSpPr>
          <p:cNvPr id="4" name="Text Placeholder 3"/>
          <p:cNvSpPr>
            <a:spLocks noGrp="1"/>
          </p:cNvSpPr>
          <p:nvPr>
            <p:ph type="body" sz="quarter" idx="10"/>
          </p:nvPr>
        </p:nvSpPr>
        <p:spPr/>
        <p:txBody>
          <a:bodyPr/>
          <a:lstStyle/>
          <a:p>
            <a:r>
              <a:rPr lang="en-US" dirty="0" smtClean="0"/>
              <a:t>Following acknowledgement of final evaluations, </a:t>
            </a:r>
            <a:r>
              <a:rPr lang="en-US" dirty="0" err="1" smtClean="0"/>
              <a:t>iObservation</a:t>
            </a:r>
            <a:r>
              <a:rPr lang="en-US" dirty="0" smtClean="0"/>
              <a:t> will be retired from LCS. </a:t>
            </a:r>
            <a:endParaRPr lang="en-US" dirty="0"/>
          </a:p>
        </p:txBody>
      </p:sp>
    </p:spTree>
    <p:extLst>
      <p:ext uri="{BB962C8B-B14F-4D97-AF65-F5344CB8AC3E}">
        <p14:creationId xmlns:p14="http://schemas.microsoft.com/office/powerpoint/2010/main" val="32777698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Click the My Course List button, to see a list of your registered courses. </a:t>
            </a:r>
            <a:endParaRPr lang="en-US" dirty="0"/>
          </a:p>
        </p:txBody>
      </p:sp>
      <p:pic>
        <p:nvPicPr>
          <p:cNvPr id="12" name="Content Placeholder 11"/>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2327349" y="3307973"/>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52735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My Course List shows all of your courses, and any survey associated with a course.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87009702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To access this page at a later date and time, click the Home button.</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5400000" flipH="1" flipV="1">
            <a:off x="1161407" y="1660709"/>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35387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a:t>Registering for a Course</a:t>
            </a:r>
            <a:endParaRPr lang="en-US" dirty="0"/>
          </a:p>
        </p:txBody>
      </p:sp>
      <p:sp>
        <p:nvSpPr>
          <p:cNvPr id="4" name="Text Placeholder 3"/>
          <p:cNvSpPr>
            <a:spLocks noGrp="1"/>
          </p:cNvSpPr>
          <p:nvPr>
            <p:ph type="body" sz="quarter" idx="10"/>
          </p:nvPr>
        </p:nvSpPr>
        <p:spPr/>
        <p:txBody>
          <a:bodyPr/>
          <a:lstStyle/>
          <a:p>
            <a:r>
              <a:rPr lang="en-US" dirty="0" smtClean="0"/>
              <a:t>Under the My Courses section, click Learning Opportunity.</a:t>
            </a:r>
            <a:endParaRPr lang="en-US" dirty="0"/>
          </a:p>
        </p:txBody>
      </p:sp>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686816" y="4074990"/>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02562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Withdraw from a Course</a:t>
            </a:r>
            <a:endParaRPr lang="en-US" dirty="0"/>
          </a:p>
        </p:txBody>
      </p:sp>
      <p:sp>
        <p:nvSpPr>
          <p:cNvPr id="4" name="Text Placeholder 3"/>
          <p:cNvSpPr>
            <a:spLocks noGrp="1"/>
          </p:cNvSpPr>
          <p:nvPr>
            <p:ph type="body" sz="quarter" idx="10"/>
          </p:nvPr>
        </p:nvSpPr>
        <p:spPr/>
        <p:txBody>
          <a:bodyPr/>
          <a:lstStyle/>
          <a:p>
            <a:r>
              <a:rPr lang="en-US" dirty="0" smtClean="0"/>
              <a:t>You cannot register for another section in a course, if you are already registered for a section. If we want to change our registration from Section A to Section B, we must first withdraw from Section A.</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424151648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Withdraw from a Course</a:t>
            </a:r>
            <a:endParaRPr lang="en-US" dirty="0"/>
          </a:p>
        </p:txBody>
      </p:sp>
      <p:sp>
        <p:nvSpPr>
          <p:cNvPr id="4" name="Text Placeholder 3"/>
          <p:cNvSpPr>
            <a:spLocks noGrp="1"/>
          </p:cNvSpPr>
          <p:nvPr>
            <p:ph type="body" sz="quarter" idx="10"/>
          </p:nvPr>
        </p:nvSpPr>
        <p:spPr/>
        <p:txBody>
          <a:bodyPr/>
          <a:lstStyle/>
          <a:p>
            <a:r>
              <a:rPr lang="en-US" dirty="0" smtClean="0"/>
              <a:t>Click the Actions button next to True North Logic Training Course. Click on Withdraw. </a:t>
            </a:r>
            <a:endParaRPr lang="en-US" dirty="0"/>
          </a:p>
        </p:txBody>
      </p:sp>
      <p:pic>
        <p:nvPicPr>
          <p:cNvPr id="10" name="Content Placeholder 9"/>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1500357" y="223220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49309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Withdraw from a Course</a:t>
            </a:r>
            <a:endParaRPr lang="en-US" dirty="0"/>
          </a:p>
        </p:txBody>
      </p:sp>
      <p:sp>
        <p:nvSpPr>
          <p:cNvPr id="4" name="Text Placeholder 3"/>
          <p:cNvSpPr>
            <a:spLocks noGrp="1"/>
          </p:cNvSpPr>
          <p:nvPr>
            <p:ph type="body" sz="quarter" idx="10"/>
          </p:nvPr>
        </p:nvSpPr>
        <p:spPr/>
        <p:txBody>
          <a:bodyPr/>
          <a:lstStyle/>
          <a:p>
            <a:r>
              <a:rPr lang="en-US" dirty="0" smtClean="0"/>
              <a:t>Confirm that you want to withdraw from the course by clicking Withdraw.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5400000" flipH="1">
            <a:off x="3779631" y="356346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32389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Withdraw from a Course</a:t>
            </a:r>
            <a:endParaRPr lang="en-US" dirty="0"/>
          </a:p>
        </p:txBody>
      </p:sp>
      <p:sp>
        <p:nvSpPr>
          <p:cNvPr id="4" name="Text Placeholder 3"/>
          <p:cNvSpPr>
            <a:spLocks noGrp="1"/>
          </p:cNvSpPr>
          <p:nvPr>
            <p:ph type="body" sz="quarter" idx="10"/>
          </p:nvPr>
        </p:nvSpPr>
        <p:spPr/>
        <p:txBody>
          <a:bodyPr/>
          <a:lstStyle/>
          <a:p>
            <a:r>
              <a:rPr lang="en-US" dirty="0" smtClean="0"/>
              <a:t>You will receive a confirmation that you have been withdrawn from the course.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286692969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Register for a Course</a:t>
            </a:r>
            <a:endParaRPr lang="en-US" dirty="0"/>
          </a:p>
        </p:txBody>
      </p:sp>
      <p:sp>
        <p:nvSpPr>
          <p:cNvPr id="4" name="Text Placeholder 3"/>
          <p:cNvSpPr>
            <a:spLocks noGrp="1"/>
          </p:cNvSpPr>
          <p:nvPr>
            <p:ph type="body" sz="quarter" idx="10"/>
          </p:nvPr>
        </p:nvSpPr>
        <p:spPr/>
        <p:txBody>
          <a:bodyPr/>
          <a:lstStyle/>
          <a:p>
            <a:r>
              <a:rPr lang="en-US" dirty="0" smtClean="0"/>
              <a:t>Click Professional Learning Opportunities. Type True North in the search field to locate the True North Logic Training Course. Click Search to see a list of all courses that match. </a:t>
            </a:r>
            <a:endParaRPr lang="en-US" dirty="0"/>
          </a:p>
        </p:txBody>
      </p:sp>
      <p:pic>
        <p:nvPicPr>
          <p:cNvPr id="7" name="Content Placeholder 6"/>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680084" y="1949820"/>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ight Arrow 5"/>
          <p:cNvSpPr/>
          <p:nvPr/>
        </p:nvSpPr>
        <p:spPr>
          <a:xfrm rot="10800000">
            <a:off x="3754842" y="1949820"/>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69942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Register for a Course</a:t>
            </a:r>
            <a:endParaRPr lang="en-US" dirty="0"/>
          </a:p>
        </p:txBody>
      </p:sp>
      <p:sp>
        <p:nvSpPr>
          <p:cNvPr id="4" name="Text Placeholder 3"/>
          <p:cNvSpPr>
            <a:spLocks noGrp="1"/>
          </p:cNvSpPr>
          <p:nvPr>
            <p:ph type="body" sz="quarter" idx="10"/>
          </p:nvPr>
        </p:nvSpPr>
        <p:spPr/>
        <p:txBody>
          <a:bodyPr/>
          <a:lstStyle/>
          <a:p>
            <a:r>
              <a:rPr lang="en-US" dirty="0" smtClean="0"/>
              <a:t>Register for Section B by clicking the blue register button. Confirm your registration, and then click the Home tab to return to the home screen.</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5890819" y="3543297"/>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155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True North Logic Overview</a:t>
            </a:r>
            <a:endParaRPr lang="en-US" dirty="0"/>
          </a:p>
        </p:txBody>
      </p:sp>
      <p:sp>
        <p:nvSpPr>
          <p:cNvPr id="4" name="Text Placeholder 3"/>
          <p:cNvSpPr>
            <a:spLocks noGrp="1"/>
          </p:cNvSpPr>
          <p:nvPr>
            <p:ph type="body" sz="quarter" idx="10"/>
          </p:nvPr>
        </p:nvSpPr>
        <p:spPr/>
        <p:txBody>
          <a:bodyPr/>
          <a:lstStyle/>
          <a:p>
            <a:r>
              <a:rPr lang="en-US" dirty="0" smtClean="0"/>
              <a:t>School sites will offer professional development opportunities on the evaluation system at the beginning of the 2015-2016 school year.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244" y="800100"/>
            <a:ext cx="7593511" cy="3908425"/>
          </a:xfrm>
        </p:spPr>
      </p:pic>
    </p:spTree>
    <p:extLst>
      <p:ext uri="{BB962C8B-B14F-4D97-AF65-F5344CB8AC3E}">
        <p14:creationId xmlns:p14="http://schemas.microsoft.com/office/powerpoint/2010/main" val="12244421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sz="2500" dirty="0" smtClean="0"/>
              <a:t>Some courses require a survey to be completed before in-service points can be awarded. If you have any surveys to complete, you will find them in the My Survey section under the home tab. You will also find them listed under the Learning Opportunity link.</a:t>
            </a:r>
            <a:endParaRPr lang="en-US" sz="2500"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232675534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Click the Learning Opportunity link to view your courses.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740596" y="3234015"/>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46421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Next to the True North Logic Training Course there is a blue Take Survey button. Click the button to start the survey.</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a:off x="7376286" y="2041776"/>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2191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IMPORTANT: You can only take a survey one time for a course. You must complete the survey in one sitting. There is no save and return option for a survey.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311948625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To view the survey questions before you begin, click on Click here to view your full completion status.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700255" y="3045755"/>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11967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When you have finished reviewing the questions, click the back button in your browser to return to the previous screen.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7" name="Rounded Rectangular Callout 6"/>
          <p:cNvSpPr/>
          <p:nvPr/>
        </p:nvSpPr>
        <p:spPr>
          <a:xfrm>
            <a:off x="4972050" y="2594610"/>
            <a:ext cx="3994151" cy="1851342"/>
          </a:xfrm>
          <a:prstGeom prst="wedgeRoundRectCallout">
            <a:avLst>
              <a:gd name="adj1" fmla="val 42763"/>
              <a:gd name="adj2" fmla="val 78923"/>
              <a:gd name="adj3" fmla="val 16667"/>
            </a:avLst>
          </a:prstGeom>
          <a:gradFill>
            <a:gsLst>
              <a:gs pos="0">
                <a:srgbClr val="4EC000"/>
              </a:gs>
              <a:gs pos="100000">
                <a:srgbClr val="027405"/>
              </a:gs>
            </a:gsLst>
          </a:gradFill>
          <a:ln w="44450">
            <a:solidFill>
              <a:schemeClr val="bg1"/>
            </a:solidFill>
          </a:ln>
          <a:effectLst>
            <a:outerShdw blurRad="50800" dist="635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t"/>
          <a:lstStyle/>
          <a:p>
            <a:r>
              <a:rPr lang="en-US" sz="2000" b="1" i="1" dirty="0" smtClean="0">
                <a:effectLst>
                  <a:outerShdw blurRad="38100" dist="38100" dir="2700000" algn="tl">
                    <a:srgbClr val="000000">
                      <a:alpha val="43137"/>
                    </a:srgbClr>
                  </a:outerShdw>
                </a:effectLst>
                <a:latin typeface="Calibri" panose="020F0502020204030204" pitchFamily="34" charset="0"/>
              </a:rPr>
              <a:t>TNL Tip</a:t>
            </a:r>
            <a:endParaRPr lang="en-US" sz="2000" b="1" i="1"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Consider copying and pasting the questions on this page into Word. You can type your answers in Word and then copy and paste your responses into TNL when you have finished. </a:t>
            </a:r>
            <a:endParaRPr lang="en-US" dirty="0">
              <a:latin typeface="Calibri" panose="020F0502020204030204" pitchFamily="34" charset="0"/>
            </a:endParaRPr>
          </a:p>
          <a:p>
            <a:endParaRPr lang="en-US" dirty="0"/>
          </a:p>
        </p:txBody>
      </p:sp>
      <p:sp>
        <p:nvSpPr>
          <p:cNvPr id="6" name="Right Arrow 5"/>
          <p:cNvSpPr/>
          <p:nvPr/>
        </p:nvSpPr>
        <p:spPr>
          <a:xfrm rot="10800000" flipH="1">
            <a:off x="565784" y="753032"/>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95304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Click on Take the Survey to start the survey.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10800000" flipH="1">
            <a:off x="3517414" y="2353232"/>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7191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Answer the questions on the survey. For training purposes you can enter fake information, and even leave some boxes blank. Click the record results button at the bottom of the survey to finish.</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Tree>
    <p:extLst>
      <p:ext uri="{BB962C8B-B14F-4D97-AF65-F5344CB8AC3E}">
        <p14:creationId xmlns:p14="http://schemas.microsoft.com/office/powerpoint/2010/main" val="42225382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 y="9170"/>
            <a:ext cx="8954625" cy="619480"/>
          </a:xfrm>
        </p:spPr>
        <p:txBody>
          <a:bodyPr/>
          <a:lstStyle/>
          <a:p>
            <a:r>
              <a:rPr lang="en-US" dirty="0" smtClean="0"/>
              <a:t>Completing a Survey</a:t>
            </a:r>
            <a:endParaRPr lang="en-US" dirty="0"/>
          </a:p>
        </p:txBody>
      </p:sp>
      <p:sp>
        <p:nvSpPr>
          <p:cNvPr id="4" name="Text Placeholder 3"/>
          <p:cNvSpPr>
            <a:spLocks noGrp="1"/>
          </p:cNvSpPr>
          <p:nvPr>
            <p:ph type="body" sz="quarter" idx="10"/>
          </p:nvPr>
        </p:nvSpPr>
        <p:spPr/>
        <p:txBody>
          <a:bodyPr/>
          <a:lstStyle/>
          <a:p>
            <a:r>
              <a:rPr lang="en-US" dirty="0" smtClean="0"/>
              <a:t>Your Learning Opportunity catalog now shows that the survey is complete. </a:t>
            </a:r>
            <a:endParaRPr lang="en-US" dirty="0"/>
          </a:p>
        </p:txBody>
      </p:sp>
      <p:pic>
        <p:nvPicPr>
          <p:cNvPr id="8" name="Content Placeholder 7"/>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ectangle 4"/>
          <p:cNvSpPr/>
          <p:nvPr/>
        </p:nvSpPr>
        <p:spPr>
          <a:xfrm>
            <a:off x="6548717" y="2595276"/>
            <a:ext cx="1136277" cy="336184"/>
          </a:xfrm>
          <a:prstGeom prst="rect">
            <a:avLst/>
          </a:prstGeom>
          <a:solidFill>
            <a:srgbClr val="FF151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29017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smtClean="0"/>
              <a:t>If you have issues with True North Logic, or if any of the information in the system is incorrect, please contact:</a:t>
            </a:r>
          </a:p>
          <a:p>
            <a:pPr marL="0" indent="0">
              <a:buNone/>
            </a:pPr>
            <a:endParaRPr lang="en-US" sz="3600" dirty="0" smtClean="0"/>
          </a:p>
          <a:p>
            <a:pPr marL="0" indent="0" algn="ctr">
              <a:buNone/>
            </a:pPr>
            <a:r>
              <a:rPr lang="en-US" sz="3600" dirty="0" smtClean="0"/>
              <a:t>Daisy Armistead</a:t>
            </a:r>
          </a:p>
          <a:p>
            <a:pPr marL="0" indent="0" algn="ctr">
              <a:buNone/>
            </a:pPr>
            <a:r>
              <a:rPr lang="en-US" sz="3600" dirty="0" smtClean="0"/>
              <a:t>487-7356</a:t>
            </a:r>
          </a:p>
          <a:p>
            <a:pPr marL="0" indent="0" algn="ctr">
              <a:buNone/>
            </a:pPr>
            <a:r>
              <a:rPr lang="en-US" sz="3600" dirty="0" smtClean="0"/>
              <a:t>armisteadd@leonschools.net</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18022007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3" name="Title 2"/>
          <p:cNvSpPr>
            <a:spLocks noGrp="1"/>
          </p:cNvSpPr>
          <p:nvPr>
            <p:ph type="title"/>
          </p:nvPr>
        </p:nvSpPr>
        <p:spPr/>
        <p:txBody>
          <a:bodyPr/>
          <a:lstStyle/>
          <a:p>
            <a:r>
              <a:rPr lang="en-US" dirty="0" smtClean="0"/>
              <a:t>Accessing True North Logic</a:t>
            </a:r>
            <a:endParaRPr lang="en-US" dirty="0"/>
          </a:p>
        </p:txBody>
      </p:sp>
      <p:sp>
        <p:nvSpPr>
          <p:cNvPr id="4" name="Text Placeholder 3"/>
          <p:cNvSpPr>
            <a:spLocks noGrp="1"/>
          </p:cNvSpPr>
          <p:nvPr>
            <p:ph type="body" sz="quarter" idx="10"/>
          </p:nvPr>
        </p:nvSpPr>
        <p:spPr/>
        <p:txBody>
          <a:bodyPr/>
          <a:lstStyle/>
          <a:p>
            <a:r>
              <a:rPr lang="en-US" dirty="0" smtClean="0"/>
              <a:t>Visit the LCS website to access True North Logic. Click the popular links button at the top of any page. </a:t>
            </a:r>
            <a:endParaRPr lang="en-US" dirty="0"/>
          </a:p>
        </p:txBody>
      </p:sp>
      <p:sp>
        <p:nvSpPr>
          <p:cNvPr id="6" name="Right Arrow 5"/>
          <p:cNvSpPr/>
          <p:nvPr/>
        </p:nvSpPr>
        <p:spPr>
          <a:xfrm rot="10800000" flipH="1">
            <a:off x="883635" y="1065006"/>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8527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True North Logic</a:t>
            </a:r>
            <a:endParaRPr lang="en-US" dirty="0"/>
          </a:p>
        </p:txBody>
      </p:sp>
      <p:sp>
        <p:nvSpPr>
          <p:cNvPr id="4" name="Text Placeholder 3"/>
          <p:cNvSpPr>
            <a:spLocks noGrp="1"/>
          </p:cNvSpPr>
          <p:nvPr>
            <p:ph type="body" sz="quarter" idx="10"/>
          </p:nvPr>
        </p:nvSpPr>
        <p:spPr/>
        <p:txBody>
          <a:bodyPr/>
          <a:lstStyle/>
          <a:p>
            <a:r>
              <a:rPr lang="en-US" dirty="0" smtClean="0"/>
              <a:t>Click on Professional Learning to access the Professional Learning webpage. </a:t>
            </a:r>
            <a:endParaRPr lang="en-US" dirty="0"/>
          </a:p>
        </p:txBody>
      </p:sp>
      <p:pic>
        <p:nvPicPr>
          <p:cNvPr id="6" name="Content Placeholder 5"/>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5" name="Right Arrow 4"/>
          <p:cNvSpPr/>
          <p:nvPr/>
        </p:nvSpPr>
        <p:spPr>
          <a:xfrm rot="5400000" flipH="1">
            <a:off x="2611582" y="1690295"/>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6388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True North Logic</a:t>
            </a:r>
            <a:endParaRPr lang="en-US" dirty="0"/>
          </a:p>
        </p:txBody>
      </p:sp>
      <p:sp>
        <p:nvSpPr>
          <p:cNvPr id="4" name="Text Placeholder 3"/>
          <p:cNvSpPr>
            <a:spLocks noGrp="1"/>
          </p:cNvSpPr>
          <p:nvPr>
            <p:ph type="body" sz="quarter" idx="10"/>
          </p:nvPr>
        </p:nvSpPr>
        <p:spPr/>
        <p:txBody>
          <a:bodyPr/>
          <a:lstStyle/>
          <a:p>
            <a:r>
              <a:rPr lang="en-US" dirty="0" smtClean="0"/>
              <a:t>Click PLMS – True North Logic to access the True North Logic sign-in page. </a:t>
            </a:r>
            <a:endParaRPr lang="en-US" dirty="0"/>
          </a:p>
        </p:txBody>
      </p:sp>
      <p:pic>
        <p:nvPicPr>
          <p:cNvPr id="5" name="Content Placeholder 4"/>
          <p:cNvPicPr>
            <a:picLocks noGrp="1" noChangeAspect="1"/>
          </p:cNvPicPr>
          <p:nvPr>
            <p:ph idx="1"/>
          </p:nvPr>
        </p:nvPicPr>
        <p:blipFill>
          <a:blip r:embed="rId2"/>
          <a:stretch>
            <a:fillRect/>
          </a:stretch>
        </p:blipFill>
        <p:spPr>
          <a:xfrm>
            <a:off x="1299830" y="800100"/>
            <a:ext cx="6544339" cy="3908425"/>
          </a:xfrm>
          <a:prstGeom prst="rect">
            <a:avLst/>
          </a:prstGeom>
        </p:spPr>
      </p:pic>
      <p:sp>
        <p:nvSpPr>
          <p:cNvPr id="6" name="Right Arrow 5"/>
          <p:cNvSpPr/>
          <p:nvPr/>
        </p:nvSpPr>
        <p:spPr>
          <a:xfrm rot="10800000" flipH="1">
            <a:off x="2577969" y="2261798"/>
            <a:ext cx="734046" cy="457200"/>
          </a:xfrm>
          <a:prstGeom prst="rightArrow">
            <a:avLst/>
          </a:prstGeom>
          <a:gradFill>
            <a:gsLst>
              <a:gs pos="0">
                <a:srgbClr val="FFA7A7"/>
              </a:gs>
              <a:gs pos="100000">
                <a:srgbClr val="FF1515"/>
              </a:gs>
            </a:gsLst>
          </a:gradFill>
          <a:ln w="190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93191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6141</TotalTime>
  <Words>1966</Words>
  <Application>Microsoft Office PowerPoint</Application>
  <PresentationFormat>On-screen Show (4:3)</PresentationFormat>
  <Paragraphs>158</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Calibri Light</vt:lpstr>
      <vt:lpstr>Century Gothic</vt:lpstr>
      <vt:lpstr>Wingdings 3</vt:lpstr>
      <vt:lpstr>Ion</vt:lpstr>
      <vt:lpstr>Professional Learning Management System True North Logic</vt:lpstr>
      <vt:lpstr>True North Logic Overview</vt:lpstr>
      <vt:lpstr>True North Logic Overview</vt:lpstr>
      <vt:lpstr>True North Logic Overview</vt:lpstr>
      <vt:lpstr>True North Logic Overview</vt:lpstr>
      <vt:lpstr>True North Logic Overview</vt:lpstr>
      <vt:lpstr>Accessing True North Logic</vt:lpstr>
      <vt:lpstr>Accessing True North Logic</vt:lpstr>
      <vt:lpstr>Accessing True North Logic</vt:lpstr>
      <vt:lpstr>Accessing True North Logic</vt:lpstr>
      <vt:lpstr>True North Logic Dashboard</vt:lpstr>
      <vt:lpstr>True North Logic Dashboard</vt:lpstr>
      <vt:lpstr>True North Logic Dashboard</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Transcripts</vt:lpstr>
      <vt:lpstr>True North Logic Certification &amp; Transcripts</vt:lpstr>
      <vt:lpstr>True North Logic Certification &amp; Transcripts</vt:lpstr>
      <vt:lpstr>True North Logic Certification &amp; Transcripts</vt:lpstr>
      <vt:lpstr>True North Logic Certification &amp; Transcripts</vt:lpstr>
      <vt:lpstr>True North Logic Certification &amp; Transcripts</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Registering for a Course</vt:lpstr>
      <vt:lpstr>Withdraw from a Course</vt:lpstr>
      <vt:lpstr>Withdraw from a Course</vt:lpstr>
      <vt:lpstr>Withdraw from a Course</vt:lpstr>
      <vt:lpstr>Withdraw from a Course</vt:lpstr>
      <vt:lpstr>Register for a Course</vt:lpstr>
      <vt:lpstr>Register for a Course</vt:lpstr>
      <vt:lpstr>Completing a Survey</vt:lpstr>
      <vt:lpstr>Completing a Survey</vt:lpstr>
      <vt:lpstr>Completing a Survey</vt:lpstr>
      <vt:lpstr>Completing a Survey</vt:lpstr>
      <vt:lpstr>Completing a Survey</vt:lpstr>
      <vt:lpstr>Completing a Survey</vt:lpstr>
      <vt:lpstr>Completing a Survey</vt:lpstr>
      <vt:lpstr>Completing a Survey</vt:lpstr>
      <vt:lpstr>Completing a Survey</vt:lpstr>
      <vt:lpstr> </vt:lpstr>
    </vt:vector>
  </TitlesOfParts>
  <Company>Leon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Justin</dc:creator>
  <cp:lastModifiedBy>Williamson, Justin</cp:lastModifiedBy>
  <cp:revision>179</cp:revision>
  <cp:lastPrinted>2015-06-03T20:45:09Z</cp:lastPrinted>
  <dcterms:created xsi:type="dcterms:W3CDTF">2015-05-05T13:26:19Z</dcterms:created>
  <dcterms:modified xsi:type="dcterms:W3CDTF">2015-06-04T02:06:05Z</dcterms:modified>
</cp:coreProperties>
</file>