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4" r:id="rId5"/>
  </p:sldIdLst>
  <p:sldSz cx="7772400" cy="10058400"/>
  <p:notesSz cx="7010400" cy="92964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2754" y="60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6"/>
            <a:ext cx="6606540" cy="215603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29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523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4"/>
            <a:ext cx="1748790" cy="85822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4"/>
            <a:ext cx="5116830" cy="858223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29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400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784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45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8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8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590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54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469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1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3" y="400474"/>
            <a:ext cx="4344988" cy="85845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1" y="2104814"/>
            <a:ext cx="2557066" cy="6880226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747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1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7"/>
            <a:ext cx="4663440" cy="1180464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7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F60EB-A2F0-433E-8ABA-8514B0939CAC}" type="datetimeFigureOut">
              <a:rPr lang="en-US" smtClean="0"/>
              <a:pPr/>
              <a:t>04/21/2025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449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9" y="1256"/>
            <a:ext cx="7771429" cy="1005714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91490" y="1066800"/>
            <a:ext cx="6023610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000" dirty="0">
                <a:latin typeface="Curlz MT"/>
              </a:rPr>
              <a:t>   </a:t>
            </a:r>
            <a:r>
              <a:rPr lang="en-US" sz="3000" dirty="0">
                <a:latin typeface="Curlz MT"/>
              </a:rPr>
              <a:t> </a:t>
            </a:r>
            <a:r>
              <a:rPr lang="en-US" sz="2700" dirty="0">
                <a:latin typeface="Comic Sans MS" panose="030F0702030302020204" pitchFamily="66" charset="0"/>
              </a:rPr>
              <a:t>The Deason Digest Weekly Blast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05000" y="2057400"/>
            <a:ext cx="38862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April 21</a:t>
            </a:r>
            <a:r>
              <a:rPr lang="en-US" sz="3200" baseline="30000" dirty="0">
                <a:latin typeface="Comic Sans MS" panose="030F0702030302020204" pitchFamily="66" charset="0"/>
              </a:rPr>
              <a:t>st</a:t>
            </a:r>
            <a:r>
              <a:rPr lang="en-US" sz="3200" dirty="0">
                <a:latin typeface="Comic Sans MS" panose="030F0702030302020204" pitchFamily="66" charset="0"/>
              </a:rPr>
              <a:t>, 2025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00" y="2986444"/>
            <a:ext cx="2743200" cy="640944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 dirty="0">
                <a:latin typeface="Comic Sans MS" panose="030F0702030302020204" pitchFamily="66" charset="0"/>
              </a:rPr>
              <a:t>We Are Learning About</a:t>
            </a:r>
            <a:r>
              <a:rPr lang="en-US" b="1" dirty="0">
                <a:latin typeface="Comic Sans MS" panose="030F0702030302020204" pitchFamily="66" charset="0"/>
              </a:rPr>
              <a:t>…</a:t>
            </a:r>
          </a:p>
          <a:p>
            <a:r>
              <a:rPr lang="en-US" sz="1200" b="1" dirty="0">
                <a:latin typeface="Bahnschrift Light" panose="020B0502040204020203" pitchFamily="34" charset="0"/>
              </a:rPr>
              <a:t>Reading</a:t>
            </a:r>
            <a:r>
              <a:rPr lang="en-US" sz="1200" dirty="0">
                <a:latin typeface="Bahnschrift Light" panose="020B0502040204020203" pitchFamily="34" charset="0"/>
              </a:rPr>
              <a:t>: We will focus on the </a:t>
            </a:r>
            <a:r>
              <a:rPr lang="en-US" sz="1200" b="1" dirty="0">
                <a:latin typeface="Bahnschrift Light" panose="020B0502040204020203" pitchFamily="34" charset="0"/>
              </a:rPr>
              <a:t>long vowels Aa </a:t>
            </a:r>
            <a:r>
              <a:rPr lang="en-US" sz="1200" dirty="0">
                <a:latin typeface="Bahnschrift Light" panose="020B0502040204020203" pitchFamily="34" charset="0"/>
              </a:rPr>
              <a:t>and</a:t>
            </a:r>
            <a:r>
              <a:rPr lang="en-US" sz="1200" b="1" dirty="0">
                <a:latin typeface="Bahnschrift Light" panose="020B0502040204020203" pitchFamily="34" charset="0"/>
              </a:rPr>
              <a:t> </a:t>
            </a:r>
            <a:r>
              <a:rPr lang="en-US" sz="1200" b="1" dirty="0" err="1">
                <a:latin typeface="Bahnschrift Light" panose="020B0502040204020203" pitchFamily="34" charset="0"/>
              </a:rPr>
              <a:t>Ii</a:t>
            </a:r>
            <a:r>
              <a:rPr lang="en-US" sz="1200" b="1" dirty="0">
                <a:latin typeface="Bahnschrift Light" panose="020B0502040204020203" pitchFamily="34" charset="0"/>
              </a:rPr>
              <a:t> </a:t>
            </a:r>
            <a:r>
              <a:rPr lang="en-US" sz="1200" dirty="0">
                <a:latin typeface="Bahnschrift Light" panose="020B0502040204020203" pitchFamily="34" charset="0"/>
              </a:rPr>
              <a:t>along with silent/bossy e </a:t>
            </a:r>
            <a:r>
              <a:rPr lang="en-US" sz="1200" b="1" dirty="0">
                <a:latin typeface="Bahnschrift Light" panose="020B0502040204020203" pitchFamily="34" charset="0"/>
              </a:rPr>
              <a:t>(spelling pattern </a:t>
            </a:r>
            <a:r>
              <a:rPr lang="en-US" sz="1200" b="1" dirty="0" err="1">
                <a:latin typeface="Bahnschrift Light" panose="020B0502040204020203" pitchFamily="34" charset="0"/>
              </a:rPr>
              <a:t>a_e</a:t>
            </a:r>
            <a:r>
              <a:rPr lang="en-US" sz="1200" b="1" dirty="0">
                <a:latin typeface="Bahnschrift Light" panose="020B0502040204020203" pitchFamily="34" charset="0"/>
              </a:rPr>
              <a:t>/mane, </a:t>
            </a:r>
            <a:r>
              <a:rPr lang="en-US" sz="1200" b="1" dirty="0" err="1">
                <a:latin typeface="Bahnschrift Light" panose="020B0502040204020203" pitchFamily="34" charset="0"/>
              </a:rPr>
              <a:t>i_e</a:t>
            </a:r>
            <a:r>
              <a:rPr lang="en-US" sz="1200" b="1" dirty="0">
                <a:latin typeface="Bahnschrift Light" panose="020B0502040204020203" pitchFamily="34" charset="0"/>
              </a:rPr>
              <a:t>/pipe)</a:t>
            </a:r>
            <a:r>
              <a:rPr lang="en-US" sz="1200" dirty="0">
                <a:latin typeface="Bahnschrift Light" panose="020B0502040204020203" pitchFamily="34" charset="0"/>
              </a:rPr>
              <a:t>, as well as HFW’s </a:t>
            </a:r>
            <a:r>
              <a:rPr lang="en-US" sz="1200" b="1" dirty="0">
                <a:latin typeface="Bahnschrift Light" panose="020B0502040204020203" pitchFamily="34" charset="0"/>
              </a:rPr>
              <a:t>who, by, my. </a:t>
            </a:r>
            <a:r>
              <a:rPr lang="en-US" sz="1200" dirty="0">
                <a:latin typeface="Bahnschrift Light" panose="020B0502040204020203" pitchFamily="34" charset="0"/>
              </a:rPr>
              <a:t>We will identify main topic and key details in texts we read. We will look at pictures, get our mouths ready, and use digraph chunks to help us stretchy-snake tricky words faster. </a:t>
            </a:r>
            <a:r>
              <a:rPr lang="en-US" sz="1200" b="1" dirty="0">
                <a:latin typeface="Bahnschrift Light" panose="020B0502040204020203" pitchFamily="34" charset="0"/>
              </a:rPr>
              <a:t>EQ’s: How can rainy weather help Earth?</a:t>
            </a:r>
            <a:endParaRPr lang="en-US" sz="1200" b="1" dirty="0">
              <a:latin typeface="Bahnschrift Light" panose="020B0502040204020203" pitchFamily="34" charset="0"/>
              <a:cs typeface="Calibri"/>
            </a:endParaRPr>
          </a:p>
          <a:p>
            <a:r>
              <a:rPr lang="en-US" sz="1200" b="1" dirty="0">
                <a:latin typeface="Bahnschrift Light" panose="020B0502040204020203" pitchFamily="34" charset="0"/>
              </a:rPr>
              <a:t>Writing</a:t>
            </a:r>
            <a:r>
              <a:rPr lang="en-US" sz="1200" dirty="0">
                <a:latin typeface="Bahnschrift Light" panose="020B0502040204020203" pitchFamily="34" charset="0"/>
              </a:rPr>
              <a:t>: We will focus on printing and tracing upper and lowercase letters,</a:t>
            </a:r>
            <a:r>
              <a:rPr lang="en-US" sz="1200" b="1" dirty="0">
                <a:latin typeface="Bahnschrift Light" panose="020B0502040204020203" pitchFamily="34" charset="0"/>
              </a:rPr>
              <a:t> </a:t>
            </a:r>
            <a:r>
              <a:rPr lang="en-US" sz="1200" dirty="0">
                <a:latin typeface="Bahnschrift Light" panose="020B0502040204020203" pitchFamily="34" charset="0"/>
              </a:rPr>
              <a:t>as well as using stretchy-spelling and sight words to write complete sentences!</a:t>
            </a:r>
            <a:endParaRPr lang="en-US" sz="1200" dirty="0">
              <a:latin typeface="Bahnschrift Light" panose="020B0502040204020203" pitchFamily="34" charset="0"/>
              <a:cs typeface="Calibri"/>
            </a:endParaRPr>
          </a:p>
          <a:p>
            <a:r>
              <a:rPr lang="en-US" sz="1200" b="1" dirty="0">
                <a:latin typeface="Bahnschrift Light" panose="020B0502040204020203" pitchFamily="34" charset="0"/>
              </a:rPr>
              <a:t>Math</a:t>
            </a:r>
            <a:r>
              <a:rPr lang="en-US" sz="1200" dirty="0">
                <a:latin typeface="Bahnschrift Light" panose="020B0502040204020203" pitchFamily="34" charset="0"/>
              </a:rPr>
              <a:t>: We will begin </a:t>
            </a:r>
            <a:r>
              <a:rPr lang="en-US" sz="1200" b="1" dirty="0">
                <a:latin typeface="Bahnschrift Light" panose="020B0502040204020203" pitchFamily="34" charset="0"/>
              </a:rPr>
              <a:t>Ch. 18: 3-Dimensional Shapes</a:t>
            </a:r>
            <a:r>
              <a:rPr lang="en-US" sz="1200" dirty="0">
                <a:latin typeface="Bahnschrift Light" panose="020B0502040204020203" pitchFamily="34" charset="0"/>
              </a:rPr>
              <a:t>!</a:t>
            </a:r>
            <a:endParaRPr lang="en-US" sz="1200" b="1" dirty="0">
              <a:latin typeface="Bahnschrift Light" panose="020B0502040204020203" pitchFamily="34" charset="0"/>
              <a:cs typeface="Calibri"/>
            </a:endParaRPr>
          </a:p>
          <a:p>
            <a:r>
              <a:rPr lang="en-US" sz="1200" b="1" dirty="0">
                <a:latin typeface="Bahnschrift Light" panose="020B0502040204020203" pitchFamily="34" charset="0"/>
              </a:rPr>
              <a:t>Science</a:t>
            </a:r>
            <a:r>
              <a:rPr lang="en-US" sz="1200" dirty="0">
                <a:latin typeface="Bahnschrift Light" panose="020B0502040204020203" pitchFamily="34" charset="0"/>
              </a:rPr>
              <a:t>: We will continue learning about what </a:t>
            </a:r>
            <a:r>
              <a:rPr lang="en-US" sz="1200" b="1" dirty="0">
                <a:latin typeface="Bahnschrift Light" panose="020B0502040204020203" pitchFamily="34" charset="0"/>
              </a:rPr>
              <a:t>plants</a:t>
            </a:r>
            <a:r>
              <a:rPr lang="en-US" sz="1200" dirty="0">
                <a:latin typeface="Bahnschrift Light" panose="020B0502040204020203" pitchFamily="34" charset="0"/>
              </a:rPr>
              <a:t> need, and how they grow and change. We will even begin our own </a:t>
            </a:r>
            <a:r>
              <a:rPr lang="en-US" sz="1200" b="1" i="1" dirty="0">
                <a:latin typeface="Bahnschrift Light" panose="020B0502040204020203" pitchFamily="34" charset="0"/>
              </a:rPr>
              <a:t>lima bean investigation</a:t>
            </a:r>
            <a:r>
              <a:rPr lang="en-US" sz="1200" dirty="0">
                <a:latin typeface="Bahnschrift Light" panose="020B0502040204020203" pitchFamily="34" charset="0"/>
              </a:rPr>
              <a:t>!</a:t>
            </a:r>
            <a:endParaRPr lang="en-US" sz="1200" b="1" dirty="0">
              <a:latin typeface="Bahnschrift Light" panose="020B0502040204020203" pitchFamily="34" charset="0"/>
              <a:cs typeface="Calibri"/>
            </a:endParaRPr>
          </a:p>
          <a:p>
            <a:r>
              <a:rPr lang="en-US" sz="1200" b="1" dirty="0">
                <a:latin typeface="Bahnschrift Light" panose="020B0502040204020203" pitchFamily="34" charset="0"/>
              </a:rPr>
              <a:t>Social Studies: </a:t>
            </a:r>
            <a:r>
              <a:rPr lang="en-US" sz="1200" dirty="0">
                <a:latin typeface="Bahnschrift Light" panose="020B0502040204020203" pitchFamily="34" charset="0"/>
              </a:rPr>
              <a:t>We will </a:t>
            </a:r>
            <a:r>
              <a:rPr lang="en-US" sz="1200" b="1" i="1" dirty="0">
                <a:latin typeface="Bahnschrift Light" panose="020B0502040204020203" pitchFamily="34" charset="0"/>
              </a:rPr>
              <a:t>continue</a:t>
            </a:r>
            <a:r>
              <a:rPr lang="en-US" sz="1200" dirty="0">
                <a:latin typeface="Bahnschrift Light" panose="020B0502040204020203" pitchFamily="34" charset="0"/>
              </a:rPr>
              <a:t> to practice</a:t>
            </a:r>
            <a:r>
              <a:rPr lang="en-US" sz="1200" b="1" i="1" dirty="0">
                <a:latin typeface="Bahnschrift Light" panose="020B0502040204020203" pitchFamily="34" charset="0"/>
              </a:rPr>
              <a:t> I-Care Rules</a:t>
            </a:r>
            <a:r>
              <a:rPr lang="en-US" sz="1200" dirty="0">
                <a:latin typeface="Bahnschrift Light" panose="020B0502040204020203" pitchFamily="34" charset="0"/>
              </a:rPr>
              <a:t>. We will practice what it means to be</a:t>
            </a:r>
            <a:r>
              <a:rPr lang="en-US" sz="1200" b="1" i="1" dirty="0">
                <a:latin typeface="Bahnschrift Light" panose="020B0502040204020203" pitchFamily="34" charset="0"/>
              </a:rPr>
              <a:t> Resilient</a:t>
            </a:r>
            <a:r>
              <a:rPr lang="en-US" sz="1200" i="1" dirty="0">
                <a:latin typeface="Bahnschrift Light" panose="020B0502040204020203" pitchFamily="34" charset="0"/>
              </a:rPr>
              <a:t>! </a:t>
            </a:r>
            <a:r>
              <a:rPr lang="en-US" sz="1200" dirty="0">
                <a:latin typeface="Bahnschrift Light" panose="020B0502040204020203" pitchFamily="34" charset="0"/>
              </a:rPr>
              <a:t>We will also explore how to take care of our Earth </a:t>
            </a:r>
            <a:r>
              <a:rPr lang="en-US" sz="1200" b="1" dirty="0">
                <a:latin typeface="Bahnschrift Light" panose="020B0502040204020203" pitchFamily="34" charset="0"/>
              </a:rPr>
              <a:t>(RRR) </a:t>
            </a:r>
            <a:r>
              <a:rPr lang="en-US" sz="1200" dirty="0">
                <a:latin typeface="Bahnschrift Light" panose="020B0502040204020203" pitchFamily="34" charset="0"/>
              </a:rPr>
              <a:t>in recognition of </a:t>
            </a:r>
            <a:r>
              <a:rPr lang="en-US" sz="1200" b="1" dirty="0">
                <a:latin typeface="Bahnschrift Light" panose="020B0502040204020203" pitchFamily="34" charset="0"/>
              </a:rPr>
              <a:t>Earth Day</a:t>
            </a:r>
            <a:r>
              <a:rPr lang="en-US" sz="1200" dirty="0">
                <a:latin typeface="Bahnschrift Light" panose="020B0502040204020203" pitchFamily="34" charset="0"/>
              </a:rPr>
              <a:t>!</a:t>
            </a:r>
            <a:endParaRPr lang="en-US" sz="1200" i="1" dirty="0">
              <a:latin typeface="Bahnschrift Light" panose="020B0502040204020203" pitchFamily="34" charset="0"/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91000" y="2754505"/>
            <a:ext cx="2590800" cy="246221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200" b="1" dirty="0">
                <a:latin typeface="Comic Sans MS" panose="030F0702030302020204" pitchFamily="66" charset="0"/>
              </a:rPr>
              <a:t>Homework:</a:t>
            </a:r>
            <a:endParaRPr lang="en-US" b="1" dirty="0">
              <a:latin typeface="Comic Sans MS" panose="030F0702030302020204" pitchFamily="66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900" dirty="0">
                <a:latin typeface="Bahnschrift Light" panose="020B0502040204020203" pitchFamily="34" charset="0"/>
              </a:rPr>
              <a:t>Read to and with your child each night and complete </a:t>
            </a:r>
            <a:r>
              <a:rPr lang="en-US" sz="900" b="1" dirty="0">
                <a:latin typeface="Bahnschrift Light" panose="020B0502040204020203" pitchFamily="34" charset="0"/>
              </a:rPr>
              <a:t>Reading Rally Log</a:t>
            </a:r>
            <a:r>
              <a:rPr lang="en-US" sz="900" dirty="0">
                <a:latin typeface="Bahnschrift Light" panose="020B0502040204020203" pitchFamily="34" charset="0"/>
              </a:rPr>
              <a:t>!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900" dirty="0">
                <a:latin typeface="Bahnschrift Light" panose="020B0502040204020203" pitchFamily="34" charset="0"/>
              </a:rPr>
              <a:t>Practice HFW’s: </a:t>
            </a:r>
            <a:r>
              <a:rPr lang="en-US" sz="900" b="1" i="1" dirty="0">
                <a:latin typeface="Bahnschrift Light" panose="020B0502040204020203" pitchFamily="34" charset="0"/>
              </a:rPr>
              <a:t>the, I, and, a, is, as, said, to, do, of, see, he, be, me, from, was, you, have, what, your, want, go, no, so, goes, says, she, we, they, their, were, talk, walk, could, would, should, or, for, where, there, who, by, my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900" b="1" dirty="0">
                <a:latin typeface="Bahnschrift Light" panose="020B0502040204020203" pitchFamily="34" charset="0"/>
              </a:rPr>
              <a:t>Go Math </a:t>
            </a:r>
            <a:r>
              <a:rPr lang="en-US" sz="900" dirty="0">
                <a:latin typeface="Bahnschrift Light" panose="020B0502040204020203" pitchFamily="34" charset="0"/>
              </a:rPr>
              <a:t>Home Practice for Ch. 17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900" b="1" dirty="0">
                <a:latin typeface="Bahnschrift Light" panose="020B0502040204020203" pitchFamily="34" charset="0"/>
                <a:cs typeface="Calibri"/>
              </a:rPr>
              <a:t>UFLI</a:t>
            </a:r>
            <a:r>
              <a:rPr lang="en-US" sz="900" dirty="0">
                <a:latin typeface="Bahnschrift Light" panose="020B0502040204020203" pitchFamily="34" charset="0"/>
                <a:cs typeface="Calibri"/>
              </a:rPr>
              <a:t> Home Practice Pages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900" dirty="0">
                <a:latin typeface="Bahnschrift Light" panose="020B0502040204020203" pitchFamily="34" charset="0"/>
                <a:cs typeface="Calibri"/>
              </a:rPr>
              <a:t>Go over Weekly Work and discuss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1300" dirty="0">
              <a:latin typeface="Calibri"/>
              <a:cs typeface="Calibri"/>
            </a:endParaRPr>
          </a:p>
          <a:p>
            <a:endParaRPr lang="en-US" dirty="0">
              <a:latin typeface="AR DARLING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91000" y="5213777"/>
            <a:ext cx="2819400" cy="591700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 dirty="0">
                <a:latin typeface="Comic Sans MS" panose="030F0702030302020204" pitchFamily="66" charset="0"/>
              </a:rPr>
              <a:t>Important Dates:</a:t>
            </a:r>
          </a:p>
          <a:p>
            <a:pPr algn="ctr"/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sz="15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April 21 &amp; 25: </a:t>
            </a:r>
          </a:p>
          <a:p>
            <a:r>
              <a:rPr lang="en-US" sz="1500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Sight Word Testing Day</a:t>
            </a:r>
          </a:p>
          <a:p>
            <a:pPr marL="285750" indent="-285750">
              <a:buFont typeface="Arial"/>
              <a:buChar char="•"/>
            </a:pPr>
            <a:endParaRPr lang="en-US" sz="1500" dirty="0">
              <a:latin typeface="Bahnschrift Light" panose="020B0502040204020203" pitchFamily="34" charset="0"/>
              <a:cs typeface="Calibri"/>
              <a:sym typeface="Wingdings" panose="05000000000000000000" pitchFamily="2" charset="2"/>
            </a:endParaRPr>
          </a:p>
          <a:p>
            <a:pPr marL="285750" indent="-285750">
              <a:buFont typeface="Arial"/>
              <a:buChar char="•"/>
            </a:pPr>
            <a:r>
              <a:rPr lang="en-US" sz="15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April 22: </a:t>
            </a:r>
          </a:p>
          <a:p>
            <a:r>
              <a:rPr lang="en-US" sz="1500" i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Earth Day </a:t>
            </a:r>
          </a:p>
          <a:p>
            <a:pPr marL="285750" indent="-285750">
              <a:buFont typeface="Arial"/>
              <a:buChar char="•"/>
            </a:pPr>
            <a:endParaRPr lang="en-US" sz="1500" i="1" dirty="0">
              <a:latin typeface="Bahnschrift Light" panose="020B0502040204020203" pitchFamily="34" charset="0"/>
              <a:cs typeface="Calibri"/>
              <a:sym typeface="Wingdings" panose="05000000000000000000" pitchFamily="2" charset="2"/>
            </a:endParaRPr>
          </a:p>
          <a:p>
            <a:pPr marL="285750" indent="-285750">
              <a:buFont typeface="Arial"/>
              <a:buChar char="•"/>
            </a:pPr>
            <a:r>
              <a:rPr lang="en-US" sz="15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April 23-30: </a:t>
            </a:r>
          </a:p>
          <a:p>
            <a:r>
              <a:rPr lang="en-US" sz="1500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PTO Online Silent Auction </a:t>
            </a:r>
            <a:r>
              <a:rPr lang="en-US" sz="15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(more info to come)</a:t>
            </a:r>
          </a:p>
          <a:p>
            <a:pPr marL="285750" indent="-285750">
              <a:buFont typeface="Arial"/>
              <a:buChar char="•"/>
            </a:pPr>
            <a:endParaRPr lang="en-US" sz="1500" b="1" dirty="0">
              <a:latin typeface="Bahnschrift Light" panose="020B0502040204020203" pitchFamily="34" charset="0"/>
              <a:cs typeface="Calibri"/>
              <a:sym typeface="Wingdings" panose="05000000000000000000" pitchFamily="2" charset="2"/>
            </a:endParaRPr>
          </a:p>
          <a:p>
            <a:pPr marL="285750" indent="-285750">
              <a:buFont typeface="Arial"/>
              <a:buChar char="•"/>
            </a:pPr>
            <a:r>
              <a:rPr lang="en-US" sz="15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April 26: </a:t>
            </a:r>
          </a:p>
          <a:p>
            <a:r>
              <a:rPr lang="en-US" sz="1500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HRES “Flight Fest” Carnival </a:t>
            </a:r>
            <a:r>
              <a:rPr lang="en-US" sz="15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(more info to come)</a:t>
            </a:r>
          </a:p>
          <a:p>
            <a:pPr marL="285750" indent="-285750">
              <a:buFont typeface="Arial"/>
              <a:buChar char="•"/>
            </a:pPr>
            <a:endParaRPr lang="en-US" sz="1150" b="1" i="1" dirty="0">
              <a:latin typeface="Bahnschrift Light" panose="020B0502040204020203" pitchFamily="34" charset="0"/>
              <a:cs typeface="Calibri"/>
            </a:endParaRPr>
          </a:p>
          <a:p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>
              <a:latin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Font typeface="Arial" pitchFamily="34" charset="0"/>
              <a:buChar char="•"/>
            </a:pPr>
            <a:endParaRPr lang="en-US" sz="2400" b="1" dirty="0">
              <a:latin typeface="Calibri"/>
              <a:cs typeface="Calibri"/>
            </a:endParaRPr>
          </a:p>
          <a:p>
            <a:pPr algn="ctr"/>
            <a:endParaRPr lang="en-US" sz="2400" dirty="0">
              <a:latin typeface="AR DARL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064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8A3865EE2494CB1B52755F41097F9" ma:contentTypeVersion="12" ma:contentTypeDescription="Create a new document." ma:contentTypeScope="" ma:versionID="7e21881e3a8567d06cbffed7558c01e1">
  <xsd:schema xmlns:xsd="http://www.w3.org/2001/XMLSchema" xmlns:xs="http://www.w3.org/2001/XMLSchema" xmlns:p="http://schemas.microsoft.com/office/2006/metadata/properties" xmlns:ns3="edf0d076-2bb9-4b88-96f6-bf602d095c95" xmlns:ns4="39e0da4a-82de-4426-9558-1fdbc4c26683" targetNamespace="http://schemas.microsoft.com/office/2006/metadata/properties" ma:root="true" ma:fieldsID="c1de3f32a91c6c169c9baf5b64ff22ca" ns3:_="" ns4:_="">
    <xsd:import namespace="edf0d076-2bb9-4b88-96f6-bf602d095c95"/>
    <xsd:import namespace="39e0da4a-82de-4426-9558-1fdbc4c266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EventHashCode" minOccurs="0"/>
                <xsd:element ref="ns3:MediaServiceGenerationTim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f0d076-2bb9-4b88-96f6-bf602d095c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e0da4a-82de-4426-9558-1fdbc4c26683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6CDE11C-40CF-4B6B-B4B2-399444E0735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E2C1312-B875-4B3C-9645-D31F8803B2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f0d076-2bb9-4b88-96f6-bf602d095c95"/>
    <ds:schemaRef ds:uri="39e0da4a-82de-4426-9558-1fdbc4c266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6B41A67-29F9-4134-8AAC-A10A07BD347F}">
  <ds:schemaRefs>
    <ds:schemaRef ds:uri="http://purl.org/dc/dcmitype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39e0da4a-82de-4426-9558-1fdbc4c26683"/>
    <ds:schemaRef ds:uri="edf0d076-2bb9-4b88-96f6-bf602d095c95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36357</TotalTime>
  <Words>382</Words>
  <Application>Microsoft Office PowerPoint</Application>
  <PresentationFormat>Custom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 DARLING</vt:lpstr>
      <vt:lpstr>Arial</vt:lpstr>
      <vt:lpstr>Bahnschrift Light</vt:lpstr>
      <vt:lpstr>Calibri</vt:lpstr>
      <vt:lpstr>Cambria</vt:lpstr>
      <vt:lpstr>Comic Sans MS</vt:lpstr>
      <vt:lpstr>Curlz MT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</dc:creator>
  <cp:lastModifiedBy>Deason, Renee</cp:lastModifiedBy>
  <cp:revision>229</cp:revision>
  <cp:lastPrinted>2025-04-04T11:47:40Z</cp:lastPrinted>
  <dcterms:created xsi:type="dcterms:W3CDTF">2015-07-01T02:16:27Z</dcterms:created>
  <dcterms:modified xsi:type="dcterms:W3CDTF">2025-04-21T11:44:31Z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0x010100BB18A3865EE2494CB1B52755F41097F9</vt:lpwstr>
  </property>
</Properties>
</file>