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754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490" y="1066800"/>
            <a:ext cx="602361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</a:t>
            </a:r>
            <a:r>
              <a:rPr lang="en-US" sz="3000" dirty="0">
                <a:latin typeface="Curlz MT"/>
              </a:rPr>
              <a:t>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April 21</a:t>
            </a:r>
            <a:r>
              <a:rPr lang="en-US" sz="3200" baseline="30000" dirty="0">
                <a:latin typeface="Comic Sans MS" panose="030F0702030302020204" pitchFamily="66" charset="0"/>
              </a:rPr>
              <a:t>st</a:t>
            </a:r>
            <a:r>
              <a:rPr lang="en-US" sz="32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4094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We Are Learning About</a:t>
            </a:r>
            <a:r>
              <a:rPr lang="en-US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1200" b="1" dirty="0">
                <a:latin typeface="Bahnschrift Light" panose="020B0502040204020203" pitchFamily="34" charset="0"/>
              </a:rPr>
              <a:t>Reading</a:t>
            </a:r>
            <a:r>
              <a:rPr lang="en-US" sz="1200" dirty="0">
                <a:latin typeface="Bahnschrift Light" panose="020B0502040204020203" pitchFamily="34" charset="0"/>
              </a:rPr>
              <a:t>: We will focus on the </a:t>
            </a:r>
            <a:r>
              <a:rPr lang="en-US" sz="1200" b="1" dirty="0">
                <a:latin typeface="Bahnschrift Light" panose="020B0502040204020203" pitchFamily="34" charset="0"/>
              </a:rPr>
              <a:t>long vowels Aa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b="1" dirty="0" err="1">
                <a:latin typeface="Bahnschrift Light" panose="020B0502040204020203" pitchFamily="34" charset="0"/>
              </a:rPr>
              <a:t>Ii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along with silent/bossy e </a:t>
            </a:r>
            <a:r>
              <a:rPr lang="en-US" sz="1200" b="1" dirty="0">
                <a:latin typeface="Bahnschrift Light" panose="020B0502040204020203" pitchFamily="34" charset="0"/>
              </a:rPr>
              <a:t>(spelling pattern </a:t>
            </a:r>
            <a:r>
              <a:rPr lang="en-US" sz="1200" b="1" dirty="0" err="1">
                <a:latin typeface="Bahnschrift Light" panose="020B0502040204020203" pitchFamily="34" charset="0"/>
              </a:rPr>
              <a:t>a_e</a:t>
            </a:r>
            <a:r>
              <a:rPr lang="en-US" sz="1200" b="1" dirty="0">
                <a:latin typeface="Bahnschrift Light" panose="020B0502040204020203" pitchFamily="34" charset="0"/>
              </a:rPr>
              <a:t>/mane, </a:t>
            </a:r>
            <a:r>
              <a:rPr lang="en-US" sz="1200" b="1" dirty="0" err="1">
                <a:latin typeface="Bahnschrift Light" panose="020B0502040204020203" pitchFamily="34" charset="0"/>
              </a:rPr>
              <a:t>i_e</a:t>
            </a:r>
            <a:r>
              <a:rPr lang="en-US" sz="1200" b="1" dirty="0">
                <a:latin typeface="Bahnschrift Light" panose="020B0502040204020203" pitchFamily="34" charset="0"/>
              </a:rPr>
              <a:t>/pipe)</a:t>
            </a:r>
            <a:r>
              <a:rPr lang="en-US" sz="1200" dirty="0">
                <a:latin typeface="Bahnschrift Light" panose="020B0502040204020203" pitchFamily="34" charset="0"/>
              </a:rPr>
              <a:t>, as well as HFW’s </a:t>
            </a:r>
            <a:r>
              <a:rPr lang="en-US" sz="1200" b="1" dirty="0">
                <a:latin typeface="Bahnschrift Light" panose="020B0502040204020203" pitchFamily="34" charset="0"/>
              </a:rPr>
              <a:t>who, by, my. </a:t>
            </a:r>
            <a:r>
              <a:rPr lang="en-US" sz="1200" dirty="0">
                <a:latin typeface="Bahnschrift Light" panose="020B0502040204020203" pitchFamily="34" charset="0"/>
              </a:rPr>
              <a:t>We will identify main topic and key details in texts we read. We will look at pictures, get our mouths ready, and use digraph chunks to help us stretchy-snake tricky words faster. </a:t>
            </a:r>
            <a:r>
              <a:rPr lang="en-US" sz="1200" b="1" dirty="0">
                <a:latin typeface="Bahnschrift Light" panose="020B0502040204020203" pitchFamily="34" charset="0"/>
              </a:rPr>
              <a:t>EQ’s: How can rainy weather help Earth?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Writing</a:t>
            </a:r>
            <a:r>
              <a:rPr lang="en-US" sz="120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Math</a:t>
            </a:r>
            <a:r>
              <a:rPr lang="en-US" sz="1200" dirty="0">
                <a:latin typeface="Bahnschrift Light" panose="020B0502040204020203" pitchFamily="34" charset="0"/>
              </a:rPr>
              <a:t>: We will begin </a:t>
            </a:r>
            <a:r>
              <a:rPr lang="en-US" sz="1200" b="1" dirty="0">
                <a:latin typeface="Bahnschrift Light" panose="020B0502040204020203" pitchFamily="34" charset="0"/>
              </a:rPr>
              <a:t>Ch. 18: 3-Dimensional Shapes</a:t>
            </a:r>
            <a:r>
              <a:rPr lang="en-US" sz="1200" dirty="0">
                <a:latin typeface="Bahnschrift Light" panose="020B0502040204020203" pitchFamily="34" charset="0"/>
              </a:rPr>
              <a:t>!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Science</a:t>
            </a:r>
            <a:r>
              <a:rPr lang="en-US" sz="1200" dirty="0">
                <a:latin typeface="Bahnschrift Light" panose="020B0502040204020203" pitchFamily="34" charset="0"/>
              </a:rPr>
              <a:t>: We will continue learning about what </a:t>
            </a:r>
            <a:r>
              <a:rPr lang="en-US" sz="1200" b="1" dirty="0">
                <a:latin typeface="Bahnschrift Light" panose="020B0502040204020203" pitchFamily="34" charset="0"/>
              </a:rPr>
              <a:t>plants</a:t>
            </a:r>
            <a:r>
              <a:rPr lang="en-US" sz="1200" dirty="0">
                <a:latin typeface="Bahnschrift Light" panose="020B0502040204020203" pitchFamily="34" charset="0"/>
              </a:rPr>
              <a:t> need, and how they grow and change. We will even begin our own </a:t>
            </a:r>
            <a:r>
              <a:rPr lang="en-US" sz="1200" b="1" i="1" dirty="0">
                <a:latin typeface="Bahnschrift Light" panose="020B0502040204020203" pitchFamily="34" charset="0"/>
              </a:rPr>
              <a:t>lima bean investigation</a:t>
            </a:r>
            <a:r>
              <a:rPr lang="en-US" sz="1200" dirty="0">
                <a:latin typeface="Bahnschrift Light" panose="020B0502040204020203" pitchFamily="34" charset="0"/>
              </a:rPr>
              <a:t>!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Social Studies: </a:t>
            </a:r>
            <a:r>
              <a:rPr lang="en-US" sz="1200" dirty="0">
                <a:latin typeface="Bahnschrift Light" panose="020B0502040204020203" pitchFamily="34" charset="0"/>
              </a:rPr>
              <a:t>We will </a:t>
            </a:r>
            <a:r>
              <a:rPr lang="en-US" sz="1200" b="1" i="1" dirty="0">
                <a:latin typeface="Bahnschrift Light" panose="020B0502040204020203" pitchFamily="34" charset="0"/>
              </a:rPr>
              <a:t>continue</a:t>
            </a:r>
            <a:r>
              <a:rPr lang="en-US" sz="1200" dirty="0">
                <a:latin typeface="Bahnschrift Light" panose="020B0502040204020203" pitchFamily="34" charset="0"/>
              </a:rPr>
              <a:t> to practice</a:t>
            </a:r>
            <a:r>
              <a:rPr lang="en-US" sz="12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00" dirty="0">
                <a:latin typeface="Bahnschrift Light" panose="020B0502040204020203" pitchFamily="34" charset="0"/>
              </a:rPr>
              <a:t>. We will practice what it means to be</a:t>
            </a:r>
            <a:r>
              <a:rPr lang="en-US" sz="1200" b="1" i="1" dirty="0">
                <a:latin typeface="Bahnschrift Light" panose="020B0502040204020203" pitchFamily="34" charset="0"/>
              </a:rPr>
              <a:t> Resilient</a:t>
            </a:r>
            <a:r>
              <a:rPr lang="en-US" sz="1200" i="1" dirty="0">
                <a:latin typeface="Bahnschrift Light" panose="020B0502040204020203" pitchFamily="34" charset="0"/>
              </a:rPr>
              <a:t>! </a:t>
            </a:r>
            <a:r>
              <a:rPr lang="en-US" sz="1200" dirty="0">
                <a:latin typeface="Bahnschrift Light" panose="020B0502040204020203" pitchFamily="34" charset="0"/>
              </a:rPr>
              <a:t>We will also explore how to take care of our Earth </a:t>
            </a:r>
            <a:r>
              <a:rPr lang="en-US" sz="1200" b="1" dirty="0">
                <a:latin typeface="Bahnschrift Light" panose="020B0502040204020203" pitchFamily="34" charset="0"/>
              </a:rPr>
              <a:t>(RRR) </a:t>
            </a:r>
            <a:r>
              <a:rPr lang="en-US" sz="1200" dirty="0">
                <a:latin typeface="Bahnschrift Light" panose="020B0502040204020203" pitchFamily="34" charset="0"/>
              </a:rPr>
              <a:t>in recognition of </a:t>
            </a:r>
            <a:r>
              <a:rPr lang="en-US" sz="1200" b="1" dirty="0">
                <a:latin typeface="Bahnschrift Light" panose="020B0502040204020203" pitchFamily="34" charset="0"/>
              </a:rPr>
              <a:t>Earth Day</a:t>
            </a:r>
            <a:r>
              <a:rPr lang="en-US" sz="1200" dirty="0">
                <a:latin typeface="Bahnschrift Light" panose="020B0502040204020203" pitchFamily="34" charset="0"/>
              </a:rPr>
              <a:t>!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54505"/>
            <a:ext cx="2590800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omic Sans MS" panose="030F0702030302020204" pitchFamily="66" charset="0"/>
              </a:rPr>
              <a:t>Homework:</a:t>
            </a:r>
            <a:endParaRPr lang="en-US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were, talk, walk, could, would, should, or, for, where, there, who, by, my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</a:rPr>
              <a:t>Go 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17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59170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algn="ctr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21 &amp; 25: </a:t>
            </a:r>
          </a:p>
          <a:p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Sight Word Testing Day</a:t>
            </a:r>
          </a:p>
          <a:p>
            <a:pPr marL="285750" indent="-285750">
              <a:buFont typeface="Arial"/>
              <a:buChar char="•"/>
            </a:pPr>
            <a:endParaRPr lang="en-US" sz="15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22: </a:t>
            </a:r>
          </a:p>
          <a:p>
            <a:r>
              <a:rPr lang="en-US" sz="1500" i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Earth Day </a:t>
            </a:r>
          </a:p>
          <a:p>
            <a:pPr marL="285750" indent="-285750">
              <a:buFont typeface="Arial"/>
              <a:buChar char="•"/>
            </a:pPr>
            <a:endParaRPr lang="en-US" sz="1500" i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23-30: </a:t>
            </a:r>
          </a:p>
          <a:p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PTO Online Silent Auction </a:t>
            </a: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(more info to come)</a:t>
            </a:r>
          </a:p>
          <a:p>
            <a:pPr marL="285750" indent="-285750">
              <a:buFont typeface="Arial"/>
              <a:buChar char="•"/>
            </a:pPr>
            <a:endParaRPr lang="en-US" sz="15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26: </a:t>
            </a:r>
          </a:p>
          <a:p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HRES “Flight Fest” Carnival </a:t>
            </a: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(more info to come)</a:t>
            </a:r>
          </a:p>
          <a:p>
            <a:pPr marL="285750" indent="-285750">
              <a:buFont typeface="Arial"/>
              <a:buChar char="•"/>
            </a:pP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B41A67-29F9-4134-8AAC-A10A07BD347F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39e0da4a-82de-4426-9558-1fdbc4c26683"/>
    <ds:schemaRef ds:uri="edf0d076-2bb9-4b88-96f6-bf602d095c95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36357</TotalTime>
  <Words>382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Deason, Renee</cp:lastModifiedBy>
  <cp:revision>229</cp:revision>
  <cp:lastPrinted>2025-04-04T11:47:40Z</cp:lastPrinted>
  <dcterms:created xsi:type="dcterms:W3CDTF">2015-07-01T02:16:27Z</dcterms:created>
  <dcterms:modified xsi:type="dcterms:W3CDTF">2025-04-21T11:44:31Z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